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 id="2147483729" r:id="rId3"/>
    <p:sldMasterId id="2147483783" r:id="rId4"/>
  </p:sldMasterIdLst>
  <p:notesMasterIdLst>
    <p:notesMasterId r:id="rId117"/>
  </p:notesMasterIdLst>
  <p:sldIdLst>
    <p:sldId id="319" r:id="rId5"/>
    <p:sldId id="492" r:id="rId6"/>
    <p:sldId id="439" r:id="rId7"/>
    <p:sldId id="478" r:id="rId8"/>
    <p:sldId id="430" r:id="rId9"/>
    <p:sldId id="441" r:id="rId10"/>
    <p:sldId id="442" r:id="rId11"/>
    <p:sldId id="443" r:id="rId12"/>
    <p:sldId id="343" r:id="rId13"/>
    <p:sldId id="490" r:id="rId14"/>
    <p:sldId id="337" r:id="rId15"/>
    <p:sldId id="338" r:id="rId16"/>
    <p:sldId id="450" r:id="rId17"/>
    <p:sldId id="266" r:id="rId18"/>
    <p:sldId id="448" r:id="rId19"/>
    <p:sldId id="463" r:id="rId20"/>
    <p:sldId id="455" r:id="rId21"/>
    <p:sldId id="456" r:id="rId22"/>
    <p:sldId id="457" r:id="rId23"/>
    <p:sldId id="458" r:id="rId24"/>
    <p:sldId id="459" r:id="rId25"/>
    <p:sldId id="460" r:id="rId26"/>
    <p:sldId id="461" r:id="rId27"/>
    <p:sldId id="462" r:id="rId28"/>
    <p:sldId id="476" r:id="rId29"/>
    <p:sldId id="451" r:id="rId30"/>
    <p:sldId id="305" r:id="rId31"/>
    <p:sldId id="446" r:id="rId32"/>
    <p:sldId id="447" r:id="rId33"/>
    <p:sldId id="306" r:id="rId34"/>
    <p:sldId id="307" r:id="rId35"/>
    <p:sldId id="308" r:id="rId36"/>
    <p:sldId id="314" r:id="rId37"/>
    <p:sldId id="260" r:id="rId38"/>
    <p:sldId id="261" r:id="rId39"/>
    <p:sldId id="262" r:id="rId40"/>
    <p:sldId id="263" r:id="rId41"/>
    <p:sldId id="434" r:id="rId42"/>
    <p:sldId id="257" r:id="rId43"/>
    <p:sldId id="258" r:id="rId44"/>
    <p:sldId id="259" r:id="rId45"/>
    <p:sldId id="436" r:id="rId46"/>
    <p:sldId id="437" r:id="rId47"/>
    <p:sldId id="435" r:id="rId48"/>
    <p:sldId id="491" r:id="rId49"/>
    <p:sldId id="438" r:id="rId50"/>
    <p:sldId id="311" r:id="rId51"/>
    <p:sldId id="598" r:id="rId52"/>
    <p:sldId id="321" r:id="rId53"/>
    <p:sldId id="264" r:id="rId54"/>
    <p:sldId id="309" r:id="rId55"/>
    <p:sldId id="310" r:id="rId56"/>
    <p:sldId id="265" r:id="rId57"/>
    <p:sldId id="444" r:id="rId58"/>
    <p:sldId id="315" r:id="rId59"/>
    <p:sldId id="340" r:id="rId60"/>
    <p:sldId id="341" r:id="rId61"/>
    <p:sldId id="597" r:id="rId62"/>
    <p:sldId id="347" r:id="rId63"/>
    <p:sldId id="276" r:id="rId64"/>
    <p:sldId id="489" r:id="rId65"/>
    <p:sldId id="312" r:id="rId66"/>
    <p:sldId id="277" r:id="rId67"/>
    <p:sldId id="279" r:id="rId68"/>
    <p:sldId id="348" r:id="rId69"/>
    <p:sldId id="339" r:id="rId70"/>
    <p:sldId id="280" r:id="rId71"/>
    <p:sldId id="281" r:id="rId72"/>
    <p:sldId id="472" r:id="rId73"/>
    <p:sldId id="292" r:id="rId74"/>
    <p:sldId id="293" r:id="rId75"/>
    <p:sldId id="294" r:id="rId76"/>
    <p:sldId id="295" r:id="rId77"/>
    <p:sldId id="296" r:id="rId78"/>
    <p:sldId id="297" r:id="rId79"/>
    <p:sldId id="298" r:id="rId80"/>
    <p:sldId id="299" r:id="rId81"/>
    <p:sldId id="474" r:id="rId82"/>
    <p:sldId id="475" r:id="rId83"/>
    <p:sldId id="473" r:id="rId84"/>
    <p:sldId id="300" r:id="rId85"/>
    <p:sldId id="349" r:id="rId86"/>
    <p:sldId id="350" r:id="rId87"/>
    <p:sldId id="351" r:id="rId88"/>
    <p:sldId id="301" r:id="rId89"/>
    <p:sldId id="302" r:id="rId90"/>
    <p:sldId id="471" r:id="rId91"/>
    <p:sldId id="317" r:id="rId92"/>
    <p:sldId id="318" r:id="rId93"/>
    <p:sldId id="465" r:id="rId94"/>
    <p:sldId id="322" r:id="rId95"/>
    <p:sldId id="466" r:id="rId96"/>
    <p:sldId id="467" r:id="rId97"/>
    <p:sldId id="468" r:id="rId98"/>
    <p:sldId id="469" r:id="rId99"/>
    <p:sldId id="470" r:id="rId100"/>
    <p:sldId id="440" r:id="rId101"/>
    <p:sldId id="431" r:id="rId102"/>
    <p:sldId id="488" r:id="rId103"/>
    <p:sldId id="432" r:id="rId104"/>
    <p:sldId id="487" r:id="rId105"/>
    <p:sldId id="433" r:id="rId106"/>
    <p:sldId id="464" r:id="rId107"/>
    <p:sldId id="445" r:id="rId108"/>
    <p:sldId id="480" r:id="rId109"/>
    <p:sldId id="481" r:id="rId110"/>
    <p:sldId id="482" r:id="rId111"/>
    <p:sldId id="483" r:id="rId112"/>
    <p:sldId id="484" r:id="rId113"/>
    <p:sldId id="485" r:id="rId114"/>
    <p:sldId id="486" r:id="rId115"/>
    <p:sldId id="479" r:id="rId11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660"/>
  </p:normalViewPr>
  <p:slideViewPr>
    <p:cSldViewPr>
      <p:cViewPr varScale="1">
        <p:scale>
          <a:sx n="94" d="100"/>
          <a:sy n="94" d="100"/>
        </p:scale>
        <p:origin x="1336"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B4B161-C31F-4F98-A8BB-1A0049763E6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96875D49-6B32-4D44-8E51-A4D1C0D5C32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E7B1A617-403C-4A5A-A4B1-F195C6BE0FC4}" type="datetimeFigureOut">
              <a:rPr lang="zh-CN" altLang="en-US"/>
              <a:pPr>
                <a:defRPr/>
              </a:pPr>
              <a:t>2024/9/15</a:t>
            </a:fld>
            <a:endParaRPr lang="zh-CN" altLang="en-US"/>
          </a:p>
        </p:txBody>
      </p:sp>
      <p:sp>
        <p:nvSpPr>
          <p:cNvPr id="4" name="幻灯片图像占位符 3">
            <a:extLst>
              <a:ext uri="{FF2B5EF4-FFF2-40B4-BE49-F238E27FC236}">
                <a16:creationId xmlns:a16="http://schemas.microsoft.com/office/drawing/2014/main" id="{BFF18328-01BE-44A0-86AD-A2D8582D5E9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9F7CBED-3FD3-4CE3-B4D1-4C0DBD47C33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BBE77A58-771F-448C-9B66-1E444F5F680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id="{E68C6BB7-B4D8-46F6-873A-313DEE5C5EC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9957E7D-2556-419A-A6DE-F3ABC4C281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15E9E410-E596-4AAF-9A4B-F76A0CC473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A328176E-ED7F-41C9-B9B3-DBB24FB3D1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软件已经开始定义和使能这个世界，软件测试借你一双慧眼，让你把世界看清，看得明明白白。如果你当领导，你就能很好领导团队，如果你是一线员工，你就能做高质量的工作。</a:t>
            </a:r>
          </a:p>
        </p:txBody>
      </p:sp>
      <p:sp>
        <p:nvSpPr>
          <p:cNvPr id="20484" name="灯片编号占位符 3">
            <a:extLst>
              <a:ext uri="{FF2B5EF4-FFF2-40B4-BE49-F238E27FC236}">
                <a16:creationId xmlns:a16="http://schemas.microsoft.com/office/drawing/2014/main" id="{0A7BEB08-3EA8-47B1-94E5-BFE213324F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3557FBB-EFA8-4422-899A-EF21BC58D0C5}" type="slidenum">
              <a:rPr lang="zh-CN" altLang="en-US">
                <a:latin typeface="Arial" panose="020B0604020202020204" pitchFamily="34" charset="0"/>
              </a:rPr>
              <a:pPr>
                <a:spcBef>
                  <a:spcPct val="0"/>
                </a:spcBef>
              </a:pPr>
              <a:t>1</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F807DD79-493D-486F-80D6-51E5A24C06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F72E675F-7A3E-4BE6-A2B4-D9215958E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灯片编号占位符 3">
            <a:extLst>
              <a:ext uri="{FF2B5EF4-FFF2-40B4-BE49-F238E27FC236}">
                <a16:creationId xmlns:a16="http://schemas.microsoft.com/office/drawing/2014/main" id="{6202F22B-E85E-43C4-8966-16163847BB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937A2B3-6833-42BA-8D8A-7B382AE1301A}" type="slidenum">
              <a:rPr lang="zh-CN" altLang="en-US">
                <a:latin typeface="Arial" panose="020B0604020202020204" pitchFamily="34" charset="0"/>
              </a:rPr>
              <a:pPr>
                <a:spcBef>
                  <a:spcPct val="0"/>
                </a:spcBef>
              </a:pPr>
              <a:t>15</a:t>
            </a:fld>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35333F0-A2E7-421D-B599-072DF64368A0}"/>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64ECEFE4-AEF0-4FE0-B5F2-588BF19F031A}"/>
              </a:ext>
            </a:extLst>
          </p:cNvPr>
          <p:cNvSpPr>
            <a:spLocks noGrp="1" noChangeArrowheads="1"/>
          </p:cNvSpPr>
          <p:nvPr>
            <p:ph type="body" idx="1"/>
          </p:nvPr>
        </p:nvSpPr>
        <p:spPr bwMode="auto">
          <a:xfrm>
            <a:off x="685800" y="4344988"/>
            <a:ext cx="5486400" cy="4113212"/>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2899725-BE2F-4483-8D94-BB5F36ED32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80B9155-E664-472A-BA19-C8FCACA14608}" type="slidenum">
              <a:rPr lang="zh-CN" altLang="en-US">
                <a:latin typeface="Arial" panose="020B0604020202020204" pitchFamily="34" charset="0"/>
              </a:rPr>
              <a:pPr>
                <a:spcBef>
                  <a:spcPct val="0"/>
                </a:spcBef>
              </a:pPr>
              <a:t>18</a:t>
            </a:fld>
            <a:endParaRPr lang="en-US" altLang="zh-CN">
              <a:latin typeface="Arial" panose="020B0604020202020204" pitchFamily="34" charset="0"/>
            </a:endParaRPr>
          </a:p>
        </p:txBody>
      </p:sp>
      <p:sp>
        <p:nvSpPr>
          <p:cNvPr id="49155" name="Rectangle 2">
            <a:extLst>
              <a:ext uri="{FF2B5EF4-FFF2-40B4-BE49-F238E27FC236}">
                <a16:creationId xmlns:a16="http://schemas.microsoft.com/office/drawing/2014/main" id="{59EAD690-7631-4DCF-B9EE-1100B6868A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A34641C2-8B8D-4094-8D3A-99BEBF05F3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2F12128-ADD3-4234-B54F-85F579BDE3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9194D5F-3794-4FF6-A7A6-841D19903E94}" type="slidenum">
              <a:rPr lang="zh-CN" altLang="en-US">
                <a:latin typeface="Arial" panose="020B0604020202020204" pitchFamily="34" charset="0"/>
              </a:rPr>
              <a:pPr>
                <a:spcBef>
                  <a:spcPct val="0"/>
                </a:spcBef>
              </a:pPr>
              <a:t>20</a:t>
            </a:fld>
            <a:endParaRPr lang="en-US" altLang="zh-CN">
              <a:latin typeface="Arial" panose="020B0604020202020204" pitchFamily="34" charset="0"/>
            </a:endParaRPr>
          </a:p>
        </p:txBody>
      </p:sp>
      <p:sp>
        <p:nvSpPr>
          <p:cNvPr id="52227" name="Rectangle 2">
            <a:extLst>
              <a:ext uri="{FF2B5EF4-FFF2-40B4-BE49-F238E27FC236}">
                <a16:creationId xmlns:a16="http://schemas.microsoft.com/office/drawing/2014/main" id="{0F4E4409-8222-4553-B4F5-C1625A3313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EB1F0714-CA6C-4B07-A4DB-3969AFBD24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F6AE3F52-A3A2-4C83-99FE-44FA030273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F91C64D-A678-4163-830F-EACD063FF8F9}" type="slidenum">
              <a:rPr lang="zh-CN" altLang="en-US">
                <a:latin typeface="Arial" panose="020B0604020202020204" pitchFamily="34" charset="0"/>
              </a:rPr>
              <a:pPr>
                <a:spcBef>
                  <a:spcPct val="0"/>
                </a:spcBef>
              </a:pPr>
              <a:t>21</a:t>
            </a:fld>
            <a:endParaRPr lang="en-US" altLang="zh-CN">
              <a:latin typeface="Arial" panose="020B0604020202020204" pitchFamily="34" charset="0"/>
            </a:endParaRPr>
          </a:p>
        </p:txBody>
      </p:sp>
      <p:sp>
        <p:nvSpPr>
          <p:cNvPr id="54275" name="Rectangle 2">
            <a:extLst>
              <a:ext uri="{FF2B5EF4-FFF2-40B4-BE49-F238E27FC236}">
                <a16:creationId xmlns:a16="http://schemas.microsoft.com/office/drawing/2014/main" id="{B6B64554-4A23-4B08-A704-5D4F8881B0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87F999E7-9143-4294-972F-52359DE794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DA3D1F9-2130-4252-92EB-094A2CAF83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1F111E6-4E14-4A50-A85A-3D8E4920054A}" type="slidenum">
              <a:rPr lang="zh-CN" altLang="en-US">
                <a:latin typeface="Arial" panose="020B0604020202020204" pitchFamily="34" charset="0"/>
              </a:rPr>
              <a:pPr>
                <a:spcBef>
                  <a:spcPct val="0"/>
                </a:spcBef>
              </a:pPr>
              <a:t>22</a:t>
            </a:fld>
            <a:endParaRPr lang="en-US" altLang="zh-CN">
              <a:latin typeface="Arial" panose="020B0604020202020204" pitchFamily="34" charset="0"/>
            </a:endParaRPr>
          </a:p>
        </p:txBody>
      </p:sp>
      <p:sp>
        <p:nvSpPr>
          <p:cNvPr id="56323" name="Rectangle 2">
            <a:extLst>
              <a:ext uri="{FF2B5EF4-FFF2-40B4-BE49-F238E27FC236}">
                <a16:creationId xmlns:a16="http://schemas.microsoft.com/office/drawing/2014/main" id="{B3F18936-8C23-42A3-99F7-821B78B1C9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867750CD-9169-4B80-A270-964CDC3107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EE1C1A3-58E2-45F3-BC00-FFAEE47F518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F073430E-EBC1-47CC-82D5-435772E1869B}" type="slidenum">
              <a:rPr lang="zh-CN" altLang="en-US">
                <a:latin typeface="Arial" panose="020B0604020202020204" pitchFamily="34" charset="0"/>
              </a:rPr>
              <a:pPr algn="r" eaLnBrk="1" hangingPunct="1">
                <a:spcBef>
                  <a:spcPct val="0"/>
                </a:spcBef>
              </a:pPr>
              <a:t>23</a:t>
            </a:fld>
            <a:endParaRPr lang="en-US" altLang="zh-CN">
              <a:latin typeface="Arial" panose="020B0604020202020204" pitchFamily="34" charset="0"/>
            </a:endParaRPr>
          </a:p>
        </p:txBody>
      </p:sp>
      <p:sp>
        <p:nvSpPr>
          <p:cNvPr id="58371" name="Rectangle 2">
            <a:extLst>
              <a:ext uri="{FF2B5EF4-FFF2-40B4-BE49-F238E27FC236}">
                <a16:creationId xmlns:a16="http://schemas.microsoft.com/office/drawing/2014/main" id="{45BA0B7A-1619-4F18-BF99-3CF45F6B15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73E26CC5-F6FA-412A-9684-06E6904CB2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AEBDFABA-6A5D-4F43-9CCC-5A4A837776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B93D4E3D-32E1-4F03-A897-749726352F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0420" name="灯片编号占位符 3">
            <a:extLst>
              <a:ext uri="{FF2B5EF4-FFF2-40B4-BE49-F238E27FC236}">
                <a16:creationId xmlns:a16="http://schemas.microsoft.com/office/drawing/2014/main" id="{8F0A8FDA-7F84-4C85-9132-AD6A37FA92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6F8A7A-3012-46AC-B936-0486D5A29E2A}" type="slidenum">
              <a:rPr lang="zh-CN" altLang="en-US">
                <a:latin typeface="Arial" panose="020B0604020202020204" pitchFamily="34" charset="0"/>
              </a:rPr>
              <a:pPr>
                <a:spcBef>
                  <a:spcPct val="0"/>
                </a:spcBef>
              </a:pPr>
              <a:t>24</a:t>
            </a:fld>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2B8FBE1A-F744-4146-97DC-309320F4F1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id="{32143BCD-3C39-437C-A63F-D306778389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现场用电脑搜索代码</a:t>
            </a:r>
          </a:p>
        </p:txBody>
      </p:sp>
      <p:sp>
        <p:nvSpPr>
          <p:cNvPr id="62468" name="灯片编号占位符 3">
            <a:extLst>
              <a:ext uri="{FF2B5EF4-FFF2-40B4-BE49-F238E27FC236}">
                <a16:creationId xmlns:a16="http://schemas.microsoft.com/office/drawing/2014/main" id="{35214042-20F9-433B-843A-C01677B382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9AFF66-0E68-4E94-A056-BCCC39D41935}" type="slidenum">
              <a:rPr lang="zh-CN" altLang="en-US"/>
              <a:pPr/>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D29DE4E-66EF-4A5D-B50F-9B9C5059AE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CF3B2C7-C0DA-4C4B-9642-1543B6623294}" type="slidenum">
              <a:rPr lang="zh-CN" altLang="en-US">
                <a:latin typeface="Arial" panose="020B0604020202020204" pitchFamily="34" charset="0"/>
              </a:rPr>
              <a:pPr>
                <a:spcBef>
                  <a:spcPct val="0"/>
                </a:spcBef>
              </a:pPr>
              <a:t>27</a:t>
            </a:fld>
            <a:endParaRPr lang="en-US" altLang="zh-CN">
              <a:latin typeface="Arial" panose="020B0604020202020204" pitchFamily="34" charset="0"/>
            </a:endParaRPr>
          </a:p>
        </p:txBody>
      </p:sp>
      <p:sp>
        <p:nvSpPr>
          <p:cNvPr id="65539" name="Rectangle 2">
            <a:extLst>
              <a:ext uri="{FF2B5EF4-FFF2-40B4-BE49-F238E27FC236}">
                <a16:creationId xmlns:a16="http://schemas.microsoft.com/office/drawing/2014/main" id="{01EAE311-C435-4336-B78F-0BC679B69B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7700B334-F6FF-464E-B873-E9187D9D85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EE4133FE-8620-4D5A-BBFF-6E32BC297A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0B429791-F17E-43B6-B63F-A1DC28FFC3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556" name="灯片编号占位符 3">
            <a:extLst>
              <a:ext uri="{FF2B5EF4-FFF2-40B4-BE49-F238E27FC236}">
                <a16:creationId xmlns:a16="http://schemas.microsoft.com/office/drawing/2014/main" id="{3C40441F-1D93-4F09-BF96-A3BFFDD766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79FFA9-64BE-43A9-B49F-C5113E9A4A7B}" type="slidenum">
              <a:rPr lang="zh-CN" altLang="en-US">
                <a:solidFill>
                  <a:srgbClr val="000000"/>
                </a:solidFill>
                <a:latin typeface="Arial" panose="020B0604020202020204" pitchFamily="34" charset="0"/>
              </a:rPr>
              <a:pPr>
                <a:spcBef>
                  <a:spcPct val="0"/>
                </a:spcBef>
              </a:pPr>
              <a:t>3</a:t>
            </a:fld>
            <a:endParaRPr lang="zh-CN" altLang="en-US">
              <a:solidFill>
                <a:srgbClr val="00000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34342DF-863C-47F6-9D24-6231F333C5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1994DE4-99F4-403A-B32F-02A54A70FDCD}" type="slidenum">
              <a:rPr lang="zh-CN" altLang="en-US">
                <a:latin typeface="Arial" panose="020B0604020202020204" pitchFamily="34" charset="0"/>
              </a:rPr>
              <a:pPr>
                <a:spcBef>
                  <a:spcPct val="0"/>
                </a:spcBef>
              </a:pPr>
              <a:t>28</a:t>
            </a:fld>
            <a:endParaRPr lang="en-US" altLang="zh-CN">
              <a:latin typeface="Arial" panose="020B0604020202020204" pitchFamily="34" charset="0"/>
            </a:endParaRPr>
          </a:p>
        </p:txBody>
      </p:sp>
      <p:sp>
        <p:nvSpPr>
          <p:cNvPr id="67587" name="Rectangle 2">
            <a:extLst>
              <a:ext uri="{FF2B5EF4-FFF2-40B4-BE49-F238E27FC236}">
                <a16:creationId xmlns:a16="http://schemas.microsoft.com/office/drawing/2014/main" id="{73D98C05-9F77-4C95-8D07-C8BDB37CCB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BFB2F241-5F56-4FF6-B901-794FFAC25E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1FFBF6C3-FBE8-4D07-B19C-B58D685E05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A6F050-22A2-4AE6-9B7C-842336A30474}" type="slidenum">
              <a:rPr lang="zh-CN" altLang="en-US">
                <a:latin typeface="Arial" panose="020B0604020202020204" pitchFamily="34" charset="0"/>
              </a:rPr>
              <a:pPr>
                <a:spcBef>
                  <a:spcPct val="0"/>
                </a:spcBef>
              </a:pPr>
              <a:t>30</a:t>
            </a:fld>
            <a:endParaRPr lang="en-US" altLang="zh-CN">
              <a:latin typeface="Arial" panose="020B0604020202020204" pitchFamily="34" charset="0"/>
            </a:endParaRPr>
          </a:p>
        </p:txBody>
      </p:sp>
      <p:sp>
        <p:nvSpPr>
          <p:cNvPr id="70659" name="Rectangle 2">
            <a:extLst>
              <a:ext uri="{FF2B5EF4-FFF2-40B4-BE49-F238E27FC236}">
                <a16:creationId xmlns:a16="http://schemas.microsoft.com/office/drawing/2014/main" id="{F80E6941-9A9A-4755-B52E-02DC5BA208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C1569B8C-6097-452D-9CE8-67CC21D5C1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47C0E06B-EF3B-4DD3-A50E-4ED1113A2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C9A28A-743B-4355-BE8A-051F98E39409}" type="slidenum">
              <a:rPr lang="zh-CN" altLang="en-US">
                <a:latin typeface="Arial" panose="020B0604020202020204" pitchFamily="34" charset="0"/>
              </a:rPr>
              <a:pPr>
                <a:spcBef>
                  <a:spcPct val="0"/>
                </a:spcBef>
              </a:pPr>
              <a:t>31</a:t>
            </a:fld>
            <a:endParaRPr lang="en-US" altLang="zh-CN">
              <a:latin typeface="Arial" panose="020B0604020202020204" pitchFamily="34" charset="0"/>
            </a:endParaRPr>
          </a:p>
        </p:txBody>
      </p:sp>
      <p:sp>
        <p:nvSpPr>
          <p:cNvPr id="72707" name="Rectangle 2">
            <a:extLst>
              <a:ext uri="{FF2B5EF4-FFF2-40B4-BE49-F238E27FC236}">
                <a16:creationId xmlns:a16="http://schemas.microsoft.com/office/drawing/2014/main" id="{870BE9B5-125D-45D6-9A37-302B6B027A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326C5D99-ECD2-4EBB-8922-727E62BCDA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723E632D-F7E2-451E-8AE1-63DBB68333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AB31FF8-D41A-47FF-BC91-ACA0EDA246B3}" type="slidenum">
              <a:rPr lang="zh-CN" altLang="en-US">
                <a:latin typeface="Arial" panose="020B0604020202020204" pitchFamily="34" charset="0"/>
              </a:rPr>
              <a:pPr>
                <a:spcBef>
                  <a:spcPct val="0"/>
                </a:spcBef>
              </a:pPr>
              <a:t>32</a:t>
            </a:fld>
            <a:endParaRPr lang="en-US" altLang="zh-CN">
              <a:latin typeface="Arial" panose="020B0604020202020204" pitchFamily="34" charset="0"/>
            </a:endParaRPr>
          </a:p>
        </p:txBody>
      </p:sp>
      <p:sp>
        <p:nvSpPr>
          <p:cNvPr id="74755" name="Rectangle 2">
            <a:extLst>
              <a:ext uri="{FF2B5EF4-FFF2-40B4-BE49-F238E27FC236}">
                <a16:creationId xmlns:a16="http://schemas.microsoft.com/office/drawing/2014/main" id="{E48C0195-A931-46D9-B97C-2CB30E860E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84E51F4F-649F-4DFD-BB43-8762284DE8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4C6B0725-F90A-435E-99ED-2C0B7528A1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95082974-CFA0-4F13-B5FF-37031196A4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8852" name="灯片编号占位符 3">
            <a:extLst>
              <a:ext uri="{FF2B5EF4-FFF2-40B4-BE49-F238E27FC236}">
                <a16:creationId xmlns:a16="http://schemas.microsoft.com/office/drawing/2014/main" id="{9BCC457E-E0E3-46A7-A777-49B6A25302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6BC02C-1541-4318-A24F-932973876BC4}" type="slidenum">
              <a:rPr lang="zh-CN" altLang="en-US">
                <a:latin typeface="Arial" panose="020B0604020202020204" pitchFamily="34" charset="0"/>
              </a:rPr>
              <a:pPr>
                <a:spcBef>
                  <a:spcPct val="0"/>
                </a:spcBef>
              </a:pPr>
              <a:t>35</a:t>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DE724D55-0569-4805-9DD3-DC577AD7BF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4C57B4C5-F369-47AD-A3F1-21A1F604DE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a:extLst>
              <a:ext uri="{FF2B5EF4-FFF2-40B4-BE49-F238E27FC236}">
                <a16:creationId xmlns:a16="http://schemas.microsoft.com/office/drawing/2014/main" id="{6DA25827-A55C-48E9-ACAE-C549FD8825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7824DE-8EAB-4E3C-B6FE-CD8033A390B5}" type="slidenum">
              <a:rPr lang="zh-CN" altLang="en-US">
                <a:latin typeface="Arial" panose="020B0604020202020204" pitchFamily="34" charset="0"/>
              </a:rPr>
              <a:pPr>
                <a:spcBef>
                  <a:spcPct val="0"/>
                </a:spcBef>
              </a:pPr>
              <a:t>36</a:t>
            </a:fld>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1D268424-2865-40DB-8965-BA191081B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264BCC68-9E39-49E0-91E6-605E09BBB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3972" name="灯片编号占位符 3">
            <a:extLst>
              <a:ext uri="{FF2B5EF4-FFF2-40B4-BE49-F238E27FC236}">
                <a16:creationId xmlns:a16="http://schemas.microsoft.com/office/drawing/2014/main" id="{B6B5D844-F893-437F-8B59-4092662A42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F55CDA-C332-41BE-8E29-D9BB3B4DF350}" type="slidenum">
              <a:rPr lang="zh-CN" altLang="en-US">
                <a:latin typeface="Arial" panose="020B0604020202020204" pitchFamily="34" charset="0"/>
              </a:rPr>
              <a:pPr>
                <a:spcBef>
                  <a:spcPct val="0"/>
                </a:spcBef>
              </a:pPr>
              <a:t>38</a:t>
            </a:fld>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E1D80CDD-12EA-4BB5-9ED0-737445EBBB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A7267472-8D71-47DF-B187-B865163DC9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98931DFD-C5A5-4030-A743-CE898F85B9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E20BAF-C7F2-4E06-89F5-5E9D5A2474D1}" type="slidenum">
              <a:rPr lang="zh-CN" altLang="en-US">
                <a:latin typeface="Arial" panose="020B0604020202020204" pitchFamily="34" charset="0"/>
              </a:rPr>
              <a:pPr>
                <a:spcBef>
                  <a:spcPct val="0"/>
                </a:spcBef>
              </a:pPr>
              <a:t>42</a:t>
            </a:fld>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BCBB71AF-238B-4A0C-8CB2-2435A0CAF4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a:extLst>
              <a:ext uri="{FF2B5EF4-FFF2-40B4-BE49-F238E27FC236}">
                <a16:creationId xmlns:a16="http://schemas.microsoft.com/office/drawing/2014/main" id="{6C157513-DA24-4B94-AB04-C4EA14CA405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164" name="灯片编号占位符 3">
            <a:extLst>
              <a:ext uri="{FF2B5EF4-FFF2-40B4-BE49-F238E27FC236}">
                <a16:creationId xmlns:a16="http://schemas.microsoft.com/office/drawing/2014/main" id="{22796ADE-E0EB-4AD0-A713-281505686B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50DEA91-21E2-4BD4-BE43-ABB96BC7F54D}" type="slidenum">
              <a:rPr lang="zh-CN" altLang="en-US">
                <a:latin typeface="Arial" panose="020B0604020202020204" pitchFamily="34" charset="0"/>
              </a:rPr>
              <a:pPr>
                <a:spcBef>
                  <a:spcPct val="0"/>
                </a:spcBef>
              </a:pPr>
              <a:t>44</a:t>
            </a:fld>
            <a:endParaRPr lang="zh-CN"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7B092406-823A-4242-8BB6-2455764140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a:extLst>
              <a:ext uri="{FF2B5EF4-FFF2-40B4-BE49-F238E27FC236}">
                <a16:creationId xmlns:a16="http://schemas.microsoft.com/office/drawing/2014/main" id="{E322915A-02B7-4F88-B7DA-9DFBE517ED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94212" name="灯片编号占位符 3">
            <a:extLst>
              <a:ext uri="{FF2B5EF4-FFF2-40B4-BE49-F238E27FC236}">
                <a16:creationId xmlns:a16="http://schemas.microsoft.com/office/drawing/2014/main" id="{C14A8D9B-B12B-407D-B9F1-013AAA5145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fld id="{9711DCD4-6879-4A05-83A4-2E5DF6A5E8B8}" type="slidenum">
              <a:rPr lang="zh-CN" altLang="en-US">
                <a:solidFill>
                  <a:srgbClr val="000000"/>
                </a:solidFill>
              </a:rPr>
              <a:pPr eaLnBrk="0" hangingPunct="0"/>
              <a:t>45</a:t>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989C7FD9-8AC8-4AAD-A932-509D7C7E54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B95D599C-E10F-401E-953E-E00A0719C8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48C41A82-3030-4C98-914D-90A2FE4E82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AAFB23-E4CF-4D7A-971E-DA1E9C0C9765}" type="slidenum">
              <a:rPr lang="zh-CN" altLang="en-US">
                <a:solidFill>
                  <a:srgbClr val="000000"/>
                </a:solidFill>
                <a:latin typeface="Arial" panose="020B0604020202020204" pitchFamily="34" charset="0"/>
              </a:rPr>
              <a:pPr>
                <a:spcBef>
                  <a:spcPct val="0"/>
                </a:spcBef>
              </a:pPr>
              <a:t>5</a:t>
            </a:fld>
            <a:endParaRPr lang="zh-CN" altLang="en-US">
              <a:solidFill>
                <a:srgbClr val="000000"/>
              </a:solidFill>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FC10007E-F1D3-4109-B961-4B007C91C5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C7E4781-25D6-410D-AA7C-EB84C620A6E2}" type="slidenum">
              <a:rPr lang="zh-CN" altLang="en-US">
                <a:latin typeface="Arial" panose="020B0604020202020204" pitchFamily="34" charset="0"/>
              </a:rPr>
              <a:pPr>
                <a:spcBef>
                  <a:spcPct val="0"/>
                </a:spcBef>
              </a:pPr>
              <a:t>47</a:t>
            </a:fld>
            <a:endParaRPr lang="en-US" altLang="zh-CN">
              <a:latin typeface="Arial" panose="020B0604020202020204" pitchFamily="34" charset="0"/>
            </a:endParaRPr>
          </a:p>
        </p:txBody>
      </p:sp>
      <p:sp>
        <p:nvSpPr>
          <p:cNvPr id="97283" name="Rectangle 2">
            <a:extLst>
              <a:ext uri="{FF2B5EF4-FFF2-40B4-BE49-F238E27FC236}">
                <a16:creationId xmlns:a16="http://schemas.microsoft.com/office/drawing/2014/main" id="{768598AE-B9C6-4D2D-9325-B527FDB592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a:extLst>
              <a:ext uri="{FF2B5EF4-FFF2-40B4-BE49-F238E27FC236}">
                <a16:creationId xmlns:a16="http://schemas.microsoft.com/office/drawing/2014/main" id="{C2073129-9EC4-4127-8FD6-C022867EFD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4D3BB5AF-1555-4164-9B0C-3B2872BA02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a:extLst>
              <a:ext uri="{FF2B5EF4-FFF2-40B4-BE49-F238E27FC236}">
                <a16:creationId xmlns:a16="http://schemas.microsoft.com/office/drawing/2014/main" id="{B9554924-B849-46DB-9755-6AED1FC871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0356" name="灯片编号占位符 3">
            <a:extLst>
              <a:ext uri="{FF2B5EF4-FFF2-40B4-BE49-F238E27FC236}">
                <a16:creationId xmlns:a16="http://schemas.microsoft.com/office/drawing/2014/main" id="{22ECEAC8-332E-46BE-A5E2-B25803A670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3D2814-9320-4B3C-81CF-C58253D128B4}" type="slidenum">
              <a:rPr lang="zh-CN" altLang="en-US">
                <a:latin typeface="Arial" panose="020B0604020202020204" pitchFamily="34" charset="0"/>
              </a:rPr>
              <a:pPr>
                <a:spcBef>
                  <a:spcPct val="0"/>
                </a:spcBef>
              </a:pPr>
              <a:t>49</a:t>
            </a:fld>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136BF04F-836A-4F7D-8BC5-7BE05637E7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a:extLst>
              <a:ext uri="{FF2B5EF4-FFF2-40B4-BE49-F238E27FC236}">
                <a16:creationId xmlns:a16="http://schemas.microsoft.com/office/drawing/2014/main" id="{E4ADF28F-086D-454E-A09B-C9C4990256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04" name="灯片编号占位符 3">
            <a:extLst>
              <a:ext uri="{FF2B5EF4-FFF2-40B4-BE49-F238E27FC236}">
                <a16:creationId xmlns:a16="http://schemas.microsoft.com/office/drawing/2014/main" id="{50D27FCE-7E8C-4761-AB3F-4EC0589C15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BFB4B5-4674-4AF1-879A-CDB53A06DE74}" type="slidenum">
              <a:rPr lang="zh-CN" altLang="en-US">
                <a:latin typeface="Arial" panose="020B0604020202020204" pitchFamily="34" charset="0"/>
              </a:rPr>
              <a:pPr>
                <a:spcBef>
                  <a:spcPct val="0"/>
                </a:spcBef>
              </a:pPr>
              <a:t>50</a:t>
            </a:fld>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86102556-2D2E-4238-B797-6C9B9E0E92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CEDDFED7-FAF7-467D-907E-45839F530E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7524" name="灯片编号占位符 3">
            <a:extLst>
              <a:ext uri="{FF2B5EF4-FFF2-40B4-BE49-F238E27FC236}">
                <a16:creationId xmlns:a16="http://schemas.microsoft.com/office/drawing/2014/main" id="{34DA992F-D769-4A94-B9A7-609928F8F3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6D5E3A-844D-4EB2-ADF2-AFF8C5F14185}" type="slidenum">
              <a:rPr lang="zh-CN" altLang="en-US">
                <a:latin typeface="Arial" panose="020B0604020202020204" pitchFamily="34" charset="0"/>
              </a:rPr>
              <a:pPr>
                <a:spcBef>
                  <a:spcPct val="0"/>
                </a:spcBef>
              </a:pPr>
              <a:t>54</a:t>
            </a:fld>
            <a:endParaRPr lang="zh-C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FCC67A8F-8BFD-4FC2-A1C5-E089343583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a:extLst>
              <a:ext uri="{FF2B5EF4-FFF2-40B4-BE49-F238E27FC236}">
                <a16:creationId xmlns:a16="http://schemas.microsoft.com/office/drawing/2014/main" id="{67DAD211-303E-4CFE-8A99-43B48AA549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9572" name="灯片编号占位符 3">
            <a:extLst>
              <a:ext uri="{FF2B5EF4-FFF2-40B4-BE49-F238E27FC236}">
                <a16:creationId xmlns:a16="http://schemas.microsoft.com/office/drawing/2014/main" id="{8EDA65F4-0940-4072-B552-EB32F5FCBB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0C247-D206-47B3-AB8A-9F3BB6F36AA2}" type="slidenum">
              <a:rPr lang="zh-CN" altLang="en-US">
                <a:latin typeface="Arial" panose="020B0604020202020204" pitchFamily="34" charset="0"/>
              </a:rPr>
              <a:pPr>
                <a:spcBef>
                  <a:spcPct val="0"/>
                </a:spcBef>
              </a:pPr>
              <a:t>55</a:t>
            </a:fld>
            <a:endParaRPr lang="zh-CN"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FBF250EC-C1C0-46BB-A6BE-2C07A0C301C2}"/>
              </a:ext>
            </a:extLst>
          </p:cNvPr>
          <p:cNvSpPr>
            <a:spLocks noGrp="1" noRot="1" noChangeAspect="1" noChangeArrowheads="1" noTextEdit="1"/>
          </p:cNvSpPr>
          <p:nvPr>
            <p:ph type="sldImg"/>
          </p:nvPr>
        </p:nvSpPr>
        <p:spPr bwMode="auto">
          <a:xfrm>
            <a:off x="901700" y="739775"/>
            <a:ext cx="4938713" cy="3703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D58A45A8-3EF1-4C82-AE44-4B8F4D68DA4C}"/>
              </a:ext>
            </a:extLst>
          </p:cNvPr>
          <p:cNvSpPr>
            <a:spLocks noGrp="1" noChangeArrowheads="1"/>
          </p:cNvSpPr>
          <p:nvPr>
            <p:ph type="body" idx="1"/>
          </p:nvPr>
        </p:nvSpPr>
        <p:spPr bwMode="auto">
          <a:xfrm>
            <a:off x="679450" y="4691063"/>
            <a:ext cx="5438775" cy="444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3668" name="灯片编号占位符 3">
            <a:extLst>
              <a:ext uri="{FF2B5EF4-FFF2-40B4-BE49-F238E27FC236}">
                <a16:creationId xmlns:a16="http://schemas.microsoft.com/office/drawing/2014/main" id="{23AB7A26-250C-4CC6-852B-C5BF272AF9F7}"/>
              </a:ext>
            </a:extLst>
          </p:cNvPr>
          <p:cNvSpPr>
            <a:spLocks noGrp="1" noChangeArrowheads="1"/>
          </p:cNvSpPr>
          <p:nvPr>
            <p:ph type="sldNum" sz="quarter" idx="5"/>
          </p:nvPr>
        </p:nvSpPr>
        <p:spPr bwMode="auto">
          <a:xfrm>
            <a:off x="3849688" y="9378950"/>
            <a:ext cx="2946400" cy="493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F72929-A423-4960-AECB-A8BF959E8AC3}" type="slidenum">
              <a:rPr lang="en-US" altLang="zh-CN">
                <a:solidFill>
                  <a:srgbClr val="000000"/>
                </a:solidFill>
                <a:ea typeface="等线" panose="02010600030101010101" pitchFamily="2" charset="-122"/>
              </a:rPr>
              <a:pPr/>
              <a:t>58</a:t>
            </a:fld>
            <a:endParaRPr lang="en-US" altLang="zh-CN">
              <a:solidFill>
                <a:srgbClr val="000000"/>
              </a:solidFill>
              <a:ea typeface="等线"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3C3ADCC6-3441-4CEE-903D-2FB1C1E4FE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7E13292-293B-42F2-9AA5-E52C0F5585B3}" type="slidenum">
              <a:rPr lang="zh-CN" altLang="en-US">
                <a:latin typeface="Arial" panose="020B0604020202020204" pitchFamily="34" charset="0"/>
              </a:rPr>
              <a:pPr>
                <a:spcBef>
                  <a:spcPct val="0"/>
                </a:spcBef>
              </a:pPr>
              <a:t>60</a:t>
            </a:fld>
            <a:endParaRPr lang="en-US" altLang="zh-CN">
              <a:latin typeface="Arial" panose="020B0604020202020204" pitchFamily="34" charset="0"/>
            </a:endParaRPr>
          </a:p>
        </p:txBody>
      </p:sp>
      <p:sp>
        <p:nvSpPr>
          <p:cNvPr id="116739" name="Rectangle 2">
            <a:extLst>
              <a:ext uri="{FF2B5EF4-FFF2-40B4-BE49-F238E27FC236}">
                <a16:creationId xmlns:a16="http://schemas.microsoft.com/office/drawing/2014/main" id="{C66F2A0A-7196-4AA7-83D1-D13522DDF3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0" name="Rectangle 3">
            <a:extLst>
              <a:ext uri="{FF2B5EF4-FFF2-40B4-BE49-F238E27FC236}">
                <a16:creationId xmlns:a16="http://schemas.microsoft.com/office/drawing/2014/main" id="{9690F059-6523-4F4C-AE26-5C08E06E83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3917579-35AE-4D4B-AF85-B91B632280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83B0384A-902E-4E6B-8CD3-62D483C29C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9812" name="灯片编号占位符 3">
            <a:extLst>
              <a:ext uri="{FF2B5EF4-FFF2-40B4-BE49-F238E27FC236}">
                <a16:creationId xmlns:a16="http://schemas.microsoft.com/office/drawing/2014/main" id="{0FC96F7C-72DC-4768-AF2A-A558FF1B33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3A9EFF6-675F-4E26-BCC4-91DCEFBF4FB5}" type="slidenum">
              <a:rPr lang="zh-CN" altLang="en-US">
                <a:latin typeface="Arial" panose="020B0604020202020204" pitchFamily="34" charset="0"/>
              </a:rPr>
              <a:pPr>
                <a:spcBef>
                  <a:spcPct val="0"/>
                </a:spcBef>
              </a:pPr>
              <a:t>62</a:t>
            </a:fld>
            <a:endParaRPr lang="zh-CN"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C5BC0A3C-580D-4785-BEAC-DA274C10FE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933ACE3-6FE3-4098-9C11-2F914E584846}" type="slidenum">
              <a:rPr lang="zh-CN" altLang="en-US">
                <a:latin typeface="Arial" panose="020B0604020202020204" pitchFamily="34" charset="0"/>
              </a:rPr>
              <a:pPr>
                <a:spcBef>
                  <a:spcPct val="0"/>
                </a:spcBef>
              </a:pPr>
              <a:t>63</a:t>
            </a:fld>
            <a:endParaRPr lang="en-US" altLang="zh-CN">
              <a:latin typeface="Arial" panose="020B0604020202020204" pitchFamily="34" charset="0"/>
            </a:endParaRPr>
          </a:p>
        </p:txBody>
      </p:sp>
      <p:sp>
        <p:nvSpPr>
          <p:cNvPr id="121859" name="Rectangle 2">
            <a:extLst>
              <a:ext uri="{FF2B5EF4-FFF2-40B4-BE49-F238E27FC236}">
                <a16:creationId xmlns:a16="http://schemas.microsoft.com/office/drawing/2014/main" id="{CBB3338F-12AD-42ED-A3B2-8F373A06B5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a:extLst>
              <a:ext uri="{FF2B5EF4-FFF2-40B4-BE49-F238E27FC236}">
                <a16:creationId xmlns:a16="http://schemas.microsoft.com/office/drawing/2014/main" id="{007E11CE-DEB2-4F5F-8FEF-E850B7EECC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22572DD1-126E-464A-B3DE-7AE6FF3AE8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480FC83-DFBC-4580-B3EE-67E3EC46A94C}" type="slidenum">
              <a:rPr lang="zh-CN" altLang="en-US">
                <a:latin typeface="Arial" panose="020B0604020202020204" pitchFamily="34" charset="0"/>
              </a:rPr>
              <a:pPr>
                <a:spcBef>
                  <a:spcPct val="0"/>
                </a:spcBef>
              </a:pPr>
              <a:t>64</a:t>
            </a:fld>
            <a:endParaRPr lang="en-US" altLang="zh-CN">
              <a:latin typeface="Arial" panose="020B0604020202020204" pitchFamily="34" charset="0"/>
            </a:endParaRPr>
          </a:p>
        </p:txBody>
      </p:sp>
      <p:sp>
        <p:nvSpPr>
          <p:cNvPr id="123907" name="Rectangle 2">
            <a:extLst>
              <a:ext uri="{FF2B5EF4-FFF2-40B4-BE49-F238E27FC236}">
                <a16:creationId xmlns:a16="http://schemas.microsoft.com/office/drawing/2014/main" id="{51116926-C99C-4F6A-8986-0B91DA090F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a:extLst>
              <a:ext uri="{FF2B5EF4-FFF2-40B4-BE49-F238E27FC236}">
                <a16:creationId xmlns:a16="http://schemas.microsoft.com/office/drawing/2014/main" id="{208FC4CD-D657-4D0D-AF32-F3356452C3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36CA1697-6A2C-4B9A-9FCA-F6BF18343B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A0717D78-065F-462F-9E83-318BAFEDF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8676" name="灯片编号占位符 3">
            <a:extLst>
              <a:ext uri="{FF2B5EF4-FFF2-40B4-BE49-F238E27FC236}">
                <a16:creationId xmlns:a16="http://schemas.microsoft.com/office/drawing/2014/main" id="{6F5EDBFD-62F6-4E45-9553-22552DBC32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376E68-A07E-44AE-9E20-EC91F859CE28}" type="slidenum">
              <a:rPr lang="zh-CN" altLang="en-US">
                <a:solidFill>
                  <a:srgbClr val="000000"/>
                </a:solidFill>
                <a:latin typeface="Arial" panose="020B0604020202020204" pitchFamily="34" charset="0"/>
              </a:rPr>
              <a:pPr>
                <a:spcBef>
                  <a:spcPct val="0"/>
                </a:spcBef>
              </a:pPr>
              <a:t>6</a:t>
            </a:fld>
            <a:endParaRPr lang="zh-CN" altLang="en-US">
              <a:solidFill>
                <a:srgbClr val="000000"/>
              </a:solidFill>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89FA0D1C-950D-4A9A-8CDA-64F5AB60DB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46E3EF-E03B-4513-9EA3-9D634591E858}" type="slidenum">
              <a:rPr lang="zh-CN" altLang="en-US">
                <a:latin typeface="Arial" panose="020B0604020202020204" pitchFamily="34" charset="0"/>
              </a:rPr>
              <a:pPr>
                <a:spcBef>
                  <a:spcPct val="0"/>
                </a:spcBef>
              </a:pPr>
              <a:t>67</a:t>
            </a:fld>
            <a:endParaRPr lang="en-US" altLang="zh-CN">
              <a:latin typeface="Arial" panose="020B0604020202020204" pitchFamily="34" charset="0"/>
            </a:endParaRPr>
          </a:p>
        </p:txBody>
      </p:sp>
      <p:sp>
        <p:nvSpPr>
          <p:cNvPr id="128003" name="Rectangle 2">
            <a:extLst>
              <a:ext uri="{FF2B5EF4-FFF2-40B4-BE49-F238E27FC236}">
                <a16:creationId xmlns:a16="http://schemas.microsoft.com/office/drawing/2014/main" id="{BA29C9B1-482F-48C4-ADB3-684D3873BD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a:extLst>
              <a:ext uri="{FF2B5EF4-FFF2-40B4-BE49-F238E27FC236}">
                <a16:creationId xmlns:a16="http://schemas.microsoft.com/office/drawing/2014/main" id="{E90B0128-EA79-44FB-8983-6D79B73154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73C10D10-83BF-4142-820F-43B660E182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247CF9F-7789-40B5-9F4B-3C346671AD6E}" type="slidenum">
              <a:rPr lang="zh-CN" altLang="en-US">
                <a:latin typeface="Arial" panose="020B0604020202020204" pitchFamily="34" charset="0"/>
              </a:rPr>
              <a:pPr>
                <a:spcBef>
                  <a:spcPct val="0"/>
                </a:spcBef>
              </a:pPr>
              <a:t>68</a:t>
            </a:fld>
            <a:endParaRPr lang="en-US" altLang="zh-CN">
              <a:latin typeface="Arial" panose="020B0604020202020204" pitchFamily="34" charset="0"/>
            </a:endParaRPr>
          </a:p>
        </p:txBody>
      </p:sp>
      <p:sp>
        <p:nvSpPr>
          <p:cNvPr id="130051" name="Rectangle 2">
            <a:extLst>
              <a:ext uri="{FF2B5EF4-FFF2-40B4-BE49-F238E27FC236}">
                <a16:creationId xmlns:a16="http://schemas.microsoft.com/office/drawing/2014/main" id="{3712C50B-8CD7-4B7B-9474-128366F404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a:extLst>
              <a:ext uri="{FF2B5EF4-FFF2-40B4-BE49-F238E27FC236}">
                <a16:creationId xmlns:a16="http://schemas.microsoft.com/office/drawing/2014/main" id="{7FB55336-C55D-47C8-AADF-7729D62D9F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96151838-DDD7-4828-A203-027AC4406D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121F1CF-F485-449A-9D6B-F9F56E5BB7EB}" type="slidenum">
              <a:rPr lang="zh-CN" altLang="en-US">
                <a:latin typeface="Arial" panose="020B0604020202020204" pitchFamily="34" charset="0"/>
              </a:rPr>
              <a:pPr>
                <a:spcBef>
                  <a:spcPct val="0"/>
                </a:spcBef>
              </a:pPr>
              <a:t>70</a:t>
            </a:fld>
            <a:endParaRPr lang="en-US" altLang="zh-CN">
              <a:latin typeface="Arial" panose="020B0604020202020204" pitchFamily="34" charset="0"/>
            </a:endParaRPr>
          </a:p>
        </p:txBody>
      </p:sp>
      <p:sp>
        <p:nvSpPr>
          <p:cNvPr id="133123" name="Rectangle 2">
            <a:extLst>
              <a:ext uri="{FF2B5EF4-FFF2-40B4-BE49-F238E27FC236}">
                <a16:creationId xmlns:a16="http://schemas.microsoft.com/office/drawing/2014/main" id="{0AC52438-D1BD-403F-B6BF-EB88A6B19E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4" name="Rectangle 3">
            <a:extLst>
              <a:ext uri="{FF2B5EF4-FFF2-40B4-BE49-F238E27FC236}">
                <a16:creationId xmlns:a16="http://schemas.microsoft.com/office/drawing/2014/main" id="{656AFCFB-0215-4150-8C04-7B32C3F82E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C84C63FB-414F-4621-A343-DE1B397172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3122D03-E89E-4751-863E-CE7F2736057D}" type="slidenum">
              <a:rPr lang="zh-CN" altLang="en-US">
                <a:latin typeface="Arial" panose="020B0604020202020204" pitchFamily="34" charset="0"/>
              </a:rPr>
              <a:pPr>
                <a:spcBef>
                  <a:spcPct val="0"/>
                </a:spcBef>
              </a:pPr>
              <a:t>71</a:t>
            </a:fld>
            <a:endParaRPr lang="en-US" altLang="zh-CN">
              <a:latin typeface="Arial" panose="020B0604020202020204" pitchFamily="34" charset="0"/>
            </a:endParaRPr>
          </a:p>
        </p:txBody>
      </p:sp>
      <p:sp>
        <p:nvSpPr>
          <p:cNvPr id="135171" name="Rectangle 2">
            <a:extLst>
              <a:ext uri="{FF2B5EF4-FFF2-40B4-BE49-F238E27FC236}">
                <a16:creationId xmlns:a16="http://schemas.microsoft.com/office/drawing/2014/main" id="{31608ED8-B4DF-4367-A622-FD14DC1695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a:extLst>
              <a:ext uri="{FF2B5EF4-FFF2-40B4-BE49-F238E27FC236}">
                <a16:creationId xmlns:a16="http://schemas.microsoft.com/office/drawing/2014/main" id="{95011203-AC53-401F-B3E2-7933EB5CED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B6E38B6A-9E18-45DE-9E9E-3E3FFE1417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0257904-D847-466E-BF60-E854C1CBED4B}" type="slidenum">
              <a:rPr lang="zh-CN" altLang="en-US">
                <a:latin typeface="Arial" panose="020B0604020202020204" pitchFamily="34" charset="0"/>
              </a:rPr>
              <a:pPr>
                <a:spcBef>
                  <a:spcPct val="0"/>
                </a:spcBef>
              </a:pPr>
              <a:t>72</a:t>
            </a:fld>
            <a:endParaRPr lang="en-US" altLang="zh-CN">
              <a:latin typeface="Arial" panose="020B0604020202020204" pitchFamily="34" charset="0"/>
            </a:endParaRPr>
          </a:p>
        </p:txBody>
      </p:sp>
      <p:sp>
        <p:nvSpPr>
          <p:cNvPr id="137219" name="Rectangle 2">
            <a:extLst>
              <a:ext uri="{FF2B5EF4-FFF2-40B4-BE49-F238E27FC236}">
                <a16:creationId xmlns:a16="http://schemas.microsoft.com/office/drawing/2014/main" id="{E0DAE409-3050-412D-9412-B5B24B1486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a:extLst>
              <a:ext uri="{FF2B5EF4-FFF2-40B4-BE49-F238E27FC236}">
                <a16:creationId xmlns:a16="http://schemas.microsoft.com/office/drawing/2014/main" id="{7E553998-1618-4DCB-8B05-CEADD8C75A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55AFD6F2-7329-4008-9B02-F3DD3EFFB2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C7FF35-1A50-4A36-AE6E-142AC8340510}" type="slidenum">
              <a:rPr lang="zh-CN" altLang="en-US">
                <a:latin typeface="Arial" panose="020B0604020202020204" pitchFamily="34" charset="0"/>
              </a:rPr>
              <a:pPr>
                <a:spcBef>
                  <a:spcPct val="0"/>
                </a:spcBef>
              </a:pPr>
              <a:t>73</a:t>
            </a:fld>
            <a:endParaRPr lang="en-US" altLang="zh-CN">
              <a:latin typeface="Arial" panose="020B0604020202020204" pitchFamily="34" charset="0"/>
            </a:endParaRPr>
          </a:p>
        </p:txBody>
      </p:sp>
      <p:sp>
        <p:nvSpPr>
          <p:cNvPr id="139267" name="Rectangle 2">
            <a:extLst>
              <a:ext uri="{FF2B5EF4-FFF2-40B4-BE49-F238E27FC236}">
                <a16:creationId xmlns:a16="http://schemas.microsoft.com/office/drawing/2014/main" id="{2C9CC9A5-3495-418D-AEBA-98BF735240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8" name="Rectangle 3">
            <a:extLst>
              <a:ext uri="{FF2B5EF4-FFF2-40B4-BE49-F238E27FC236}">
                <a16:creationId xmlns:a16="http://schemas.microsoft.com/office/drawing/2014/main" id="{E8A2A001-0666-419B-91FC-BFE05A2D39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D8E43102-2DE4-4914-BBBB-24B4308DA6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114C433-652C-48A4-8D84-5142E6EDECA3}" type="slidenum">
              <a:rPr lang="zh-CN" altLang="en-US">
                <a:latin typeface="Arial" panose="020B0604020202020204" pitchFamily="34" charset="0"/>
              </a:rPr>
              <a:pPr>
                <a:spcBef>
                  <a:spcPct val="0"/>
                </a:spcBef>
              </a:pPr>
              <a:t>74</a:t>
            </a:fld>
            <a:endParaRPr lang="en-US" altLang="zh-CN">
              <a:latin typeface="Arial" panose="020B0604020202020204" pitchFamily="34" charset="0"/>
            </a:endParaRPr>
          </a:p>
        </p:txBody>
      </p:sp>
      <p:sp>
        <p:nvSpPr>
          <p:cNvPr id="141315" name="Rectangle 2">
            <a:extLst>
              <a:ext uri="{FF2B5EF4-FFF2-40B4-BE49-F238E27FC236}">
                <a16:creationId xmlns:a16="http://schemas.microsoft.com/office/drawing/2014/main" id="{42D06CF6-60FC-4147-AA9A-C1AD1E488F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2FD92024-27EA-42B2-BF99-1CE1F6F0CB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0D32D997-9431-46A4-8FE5-095E938A5C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F43C31-6D54-47E8-AE44-A27418CA0DA9}" type="slidenum">
              <a:rPr lang="zh-CN" altLang="en-US">
                <a:latin typeface="Arial" panose="020B0604020202020204" pitchFamily="34" charset="0"/>
              </a:rPr>
              <a:pPr>
                <a:spcBef>
                  <a:spcPct val="0"/>
                </a:spcBef>
              </a:pPr>
              <a:t>75</a:t>
            </a:fld>
            <a:endParaRPr lang="en-US" altLang="zh-CN">
              <a:latin typeface="Arial" panose="020B0604020202020204" pitchFamily="34" charset="0"/>
            </a:endParaRPr>
          </a:p>
        </p:txBody>
      </p:sp>
      <p:sp>
        <p:nvSpPr>
          <p:cNvPr id="143363" name="Rectangle 2">
            <a:extLst>
              <a:ext uri="{FF2B5EF4-FFF2-40B4-BE49-F238E27FC236}">
                <a16:creationId xmlns:a16="http://schemas.microsoft.com/office/drawing/2014/main" id="{B58A1B55-3277-499E-95ED-B3100D11F9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a:extLst>
              <a:ext uri="{FF2B5EF4-FFF2-40B4-BE49-F238E27FC236}">
                <a16:creationId xmlns:a16="http://schemas.microsoft.com/office/drawing/2014/main" id="{37569D81-AC5F-44DC-9840-B1E6F884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AEEB3E7F-C5EC-4893-8796-80F0FA7F5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DC02F2-FAF3-4503-B9BD-CD94C7EB56A1}" type="slidenum">
              <a:rPr lang="zh-CN" altLang="en-US">
                <a:latin typeface="Arial" panose="020B0604020202020204" pitchFamily="34" charset="0"/>
              </a:rPr>
              <a:pPr>
                <a:spcBef>
                  <a:spcPct val="0"/>
                </a:spcBef>
              </a:pPr>
              <a:t>76</a:t>
            </a:fld>
            <a:endParaRPr lang="en-US" altLang="zh-CN">
              <a:latin typeface="Arial" panose="020B0604020202020204" pitchFamily="34" charset="0"/>
            </a:endParaRPr>
          </a:p>
        </p:txBody>
      </p:sp>
      <p:sp>
        <p:nvSpPr>
          <p:cNvPr id="145411" name="Rectangle 2">
            <a:extLst>
              <a:ext uri="{FF2B5EF4-FFF2-40B4-BE49-F238E27FC236}">
                <a16:creationId xmlns:a16="http://schemas.microsoft.com/office/drawing/2014/main" id="{3E9425D8-36BF-481A-9DDA-8664E68261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2" name="Rectangle 3">
            <a:extLst>
              <a:ext uri="{FF2B5EF4-FFF2-40B4-BE49-F238E27FC236}">
                <a16:creationId xmlns:a16="http://schemas.microsoft.com/office/drawing/2014/main" id="{5BDDB02A-C06C-46C1-9812-E5A34265C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DCDF08F-57D7-4D25-9600-61F7303192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EFF08AC-266A-4177-92E3-7CBA2001A8FA}" type="slidenum">
              <a:rPr lang="zh-CN" altLang="en-US">
                <a:latin typeface="Arial" panose="020B0604020202020204" pitchFamily="34" charset="0"/>
              </a:rPr>
              <a:pPr>
                <a:spcBef>
                  <a:spcPct val="0"/>
                </a:spcBef>
              </a:pPr>
              <a:t>77</a:t>
            </a:fld>
            <a:endParaRPr lang="en-US" altLang="zh-CN">
              <a:latin typeface="Arial" panose="020B0604020202020204" pitchFamily="34" charset="0"/>
            </a:endParaRPr>
          </a:p>
        </p:txBody>
      </p:sp>
      <p:sp>
        <p:nvSpPr>
          <p:cNvPr id="147459" name="Rectangle 2">
            <a:extLst>
              <a:ext uri="{FF2B5EF4-FFF2-40B4-BE49-F238E27FC236}">
                <a16:creationId xmlns:a16="http://schemas.microsoft.com/office/drawing/2014/main" id="{882A3158-4D6A-4B33-99C9-90C6B1E51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0" name="Rectangle 3">
            <a:extLst>
              <a:ext uri="{FF2B5EF4-FFF2-40B4-BE49-F238E27FC236}">
                <a16:creationId xmlns:a16="http://schemas.microsoft.com/office/drawing/2014/main" id="{61FB3E62-3330-4AF5-83A8-935BF03107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6777AA32-0065-4EA0-8031-AC439B9398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993B278F-5CA3-4B37-B5E8-EDD21A7336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0724" name="灯片编号占位符 3">
            <a:extLst>
              <a:ext uri="{FF2B5EF4-FFF2-40B4-BE49-F238E27FC236}">
                <a16:creationId xmlns:a16="http://schemas.microsoft.com/office/drawing/2014/main" id="{7EA23CEB-F12E-448C-BF7B-1B5D8B325E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5BC567-955F-467C-9BD5-445DAB56DA2B}" type="slidenum">
              <a:rPr lang="zh-CN" altLang="en-US">
                <a:solidFill>
                  <a:srgbClr val="000000"/>
                </a:solidFill>
                <a:latin typeface="Arial" panose="020B0604020202020204" pitchFamily="34" charset="0"/>
              </a:rPr>
              <a:pPr>
                <a:spcBef>
                  <a:spcPct val="0"/>
                </a:spcBef>
              </a:pPr>
              <a:t>7</a:t>
            </a:fld>
            <a:endParaRPr lang="zh-CN" altLang="en-US">
              <a:solidFill>
                <a:srgbClr val="000000"/>
              </a:solidFill>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D94FB184-B359-4FF4-9AA8-22CC172E6F42}"/>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a:extLst>
              <a:ext uri="{FF2B5EF4-FFF2-40B4-BE49-F238E27FC236}">
                <a16:creationId xmlns:a16="http://schemas.microsoft.com/office/drawing/2014/main" id="{6C4E598E-F44A-4C98-939A-CA311F1A3929}"/>
              </a:ext>
            </a:extLst>
          </p:cNvPr>
          <p:cNvSpPr>
            <a:spLocks noGrp="1" noChangeArrowheads="1"/>
          </p:cNvSpPr>
          <p:nvPr>
            <p:ph type="body" idx="1"/>
          </p:nvPr>
        </p:nvSpPr>
        <p:spPr bwMode="auto">
          <a:xfrm>
            <a:off x="685800" y="4344988"/>
            <a:ext cx="5486400" cy="4113212"/>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6B1E598B-7575-42D3-A068-B8559BA7F009}"/>
              </a:ext>
            </a:extLst>
          </p:cNvPr>
          <p:cNvSpPr>
            <a:spLocks noGrp="1" noRot="1" noChangeAspect="1" noChangeArrowheads="1" noTextEdit="1"/>
          </p:cNvSpPr>
          <p:nvPr>
            <p:ph type="sldImg"/>
          </p:nvPr>
        </p:nvSpPr>
        <p:spPr bwMode="auto">
          <a:xfrm>
            <a:off x="650875" y="406400"/>
            <a:ext cx="5556250" cy="4167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Rectangle 3">
            <a:extLst>
              <a:ext uri="{FF2B5EF4-FFF2-40B4-BE49-F238E27FC236}">
                <a16:creationId xmlns:a16="http://schemas.microsoft.com/office/drawing/2014/main" id="{1A177EC2-5B9A-4898-ABFB-BD461362CD82}"/>
              </a:ext>
            </a:extLst>
          </p:cNvPr>
          <p:cNvSpPr>
            <a:spLocks noGrp="1" noChangeArrowheads="1"/>
          </p:cNvSpPr>
          <p:nvPr>
            <p:ph type="body" idx="1"/>
          </p:nvPr>
        </p:nvSpPr>
        <p:spPr bwMode="auto">
          <a:xfrm>
            <a:off x="685800" y="4344988"/>
            <a:ext cx="54864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A0DC7F66-65BF-4316-A1FF-AF0BB1277F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A612C1-40A5-41B2-ACEA-BA065DE14168}" type="slidenum">
              <a:rPr lang="zh-CN" altLang="en-US">
                <a:latin typeface="Arial" panose="020B0604020202020204" pitchFamily="34" charset="0"/>
              </a:rPr>
              <a:pPr>
                <a:spcBef>
                  <a:spcPct val="0"/>
                </a:spcBef>
              </a:pPr>
              <a:t>81</a:t>
            </a:fld>
            <a:endParaRPr lang="en-US" altLang="zh-CN">
              <a:latin typeface="Arial" panose="020B0604020202020204" pitchFamily="34" charset="0"/>
            </a:endParaRPr>
          </a:p>
        </p:txBody>
      </p:sp>
      <p:sp>
        <p:nvSpPr>
          <p:cNvPr id="154627" name="Rectangle 2">
            <a:extLst>
              <a:ext uri="{FF2B5EF4-FFF2-40B4-BE49-F238E27FC236}">
                <a16:creationId xmlns:a16="http://schemas.microsoft.com/office/drawing/2014/main" id="{53F00807-D8A1-44D5-A08C-694E0907E9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a:extLst>
              <a:ext uri="{FF2B5EF4-FFF2-40B4-BE49-F238E27FC236}">
                <a16:creationId xmlns:a16="http://schemas.microsoft.com/office/drawing/2014/main" id="{45FC39D8-349B-470F-8CAA-772FB186E2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61C8D6-BB9F-46E7-AB17-AB017A779D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9ABFC9-E58B-446D-BD3B-628CD6F9888D}" type="slidenum">
              <a:rPr lang="zh-CN" altLang="en-US">
                <a:latin typeface="Arial" panose="020B0604020202020204" pitchFamily="34" charset="0"/>
              </a:rPr>
              <a:pPr>
                <a:spcBef>
                  <a:spcPct val="0"/>
                </a:spcBef>
              </a:pPr>
              <a:t>85</a:t>
            </a:fld>
            <a:endParaRPr lang="en-US" altLang="zh-CN">
              <a:latin typeface="Arial" panose="020B0604020202020204" pitchFamily="34" charset="0"/>
            </a:endParaRPr>
          </a:p>
        </p:txBody>
      </p:sp>
      <p:sp>
        <p:nvSpPr>
          <p:cNvPr id="159747" name="Rectangle 2">
            <a:extLst>
              <a:ext uri="{FF2B5EF4-FFF2-40B4-BE49-F238E27FC236}">
                <a16:creationId xmlns:a16="http://schemas.microsoft.com/office/drawing/2014/main" id="{B9E30DBA-3235-4CEC-839D-3A28EE93FD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8" name="Rectangle 3">
            <a:extLst>
              <a:ext uri="{FF2B5EF4-FFF2-40B4-BE49-F238E27FC236}">
                <a16:creationId xmlns:a16="http://schemas.microsoft.com/office/drawing/2014/main" id="{C1F22E0C-6AE7-4EB9-B6D7-D1F848C2FD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2BD0596C-43E8-4E8F-88DD-D57F2ADBA7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A0FFB3-5C5C-4189-99EB-099584EB1966}" type="slidenum">
              <a:rPr lang="zh-CN" altLang="en-US">
                <a:latin typeface="Arial" panose="020B0604020202020204" pitchFamily="34" charset="0"/>
              </a:rPr>
              <a:pPr>
                <a:spcBef>
                  <a:spcPct val="0"/>
                </a:spcBef>
              </a:pPr>
              <a:t>86</a:t>
            </a:fld>
            <a:endParaRPr lang="en-US" altLang="zh-CN">
              <a:latin typeface="Arial" panose="020B0604020202020204" pitchFamily="34" charset="0"/>
            </a:endParaRPr>
          </a:p>
        </p:txBody>
      </p:sp>
      <p:sp>
        <p:nvSpPr>
          <p:cNvPr id="161795" name="Rectangle 2">
            <a:extLst>
              <a:ext uri="{FF2B5EF4-FFF2-40B4-BE49-F238E27FC236}">
                <a16:creationId xmlns:a16="http://schemas.microsoft.com/office/drawing/2014/main" id="{E4027AB5-05D6-4D42-8C78-248B3ED233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Rectangle 3">
            <a:extLst>
              <a:ext uri="{FF2B5EF4-FFF2-40B4-BE49-F238E27FC236}">
                <a16:creationId xmlns:a16="http://schemas.microsoft.com/office/drawing/2014/main" id="{C943250D-0E22-403E-8764-186BF2642A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DEE5416C-5DFA-49B9-BC83-4919C53B26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a:extLst>
              <a:ext uri="{FF2B5EF4-FFF2-40B4-BE49-F238E27FC236}">
                <a16:creationId xmlns:a16="http://schemas.microsoft.com/office/drawing/2014/main" id="{3EBD0753-897E-4536-887B-4024EF77A6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1012" name="灯片编号占位符 3">
            <a:extLst>
              <a:ext uri="{FF2B5EF4-FFF2-40B4-BE49-F238E27FC236}">
                <a16:creationId xmlns:a16="http://schemas.microsoft.com/office/drawing/2014/main" id="{DDFDC02C-15D0-48B5-97A4-FC855E3A26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D2DD37-0456-4B6F-B489-653E1DF9EAEA}" type="slidenum">
              <a:rPr lang="zh-CN" altLang="en-US"/>
              <a:pPr/>
              <a:t>94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a:extLst>
              <a:ext uri="{FF2B5EF4-FFF2-40B4-BE49-F238E27FC236}">
                <a16:creationId xmlns:a16="http://schemas.microsoft.com/office/drawing/2014/main" id="{08153128-8566-4DDC-A340-E1C23833A5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a:extLst>
              <a:ext uri="{FF2B5EF4-FFF2-40B4-BE49-F238E27FC236}">
                <a16:creationId xmlns:a16="http://schemas.microsoft.com/office/drawing/2014/main" id="{350A6143-5EDE-4953-AAA3-E7E9E1C2E8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5108" name="灯片编号占位符 3">
            <a:extLst>
              <a:ext uri="{FF2B5EF4-FFF2-40B4-BE49-F238E27FC236}">
                <a16:creationId xmlns:a16="http://schemas.microsoft.com/office/drawing/2014/main" id="{7BC206D3-6C2E-4682-B9B1-E1FC80A767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854DA6A-4C88-4FAC-ABDD-7EFA962824B1}" type="slidenum">
              <a:rPr lang="zh-CN" altLang="en-US">
                <a:solidFill>
                  <a:srgbClr val="000000"/>
                </a:solidFill>
                <a:latin typeface="Arial" panose="020B0604020202020204" pitchFamily="34" charset="0"/>
              </a:rPr>
              <a:pPr>
                <a:spcBef>
                  <a:spcPct val="0"/>
                </a:spcBef>
              </a:pPr>
              <a:t>97</a:t>
            </a:fld>
            <a:endParaRPr lang="zh-CN" altLang="en-US">
              <a:solidFill>
                <a:srgbClr val="000000"/>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a:extLst>
              <a:ext uri="{FF2B5EF4-FFF2-40B4-BE49-F238E27FC236}">
                <a16:creationId xmlns:a16="http://schemas.microsoft.com/office/drawing/2014/main" id="{B5080C4C-AB10-4A99-9E5B-C47D81A011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a:extLst>
              <a:ext uri="{FF2B5EF4-FFF2-40B4-BE49-F238E27FC236}">
                <a16:creationId xmlns:a16="http://schemas.microsoft.com/office/drawing/2014/main" id="{985B586F-0DB2-497A-86A6-4D89313586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7156" name="灯片编号占位符 3">
            <a:extLst>
              <a:ext uri="{FF2B5EF4-FFF2-40B4-BE49-F238E27FC236}">
                <a16:creationId xmlns:a16="http://schemas.microsoft.com/office/drawing/2014/main" id="{46FC4C0C-4B86-40E9-BCB2-5EAE3F99AF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FFC5F90-1B23-4DA3-A6FD-725C0421B558}" type="slidenum">
              <a:rPr lang="zh-CN" altLang="en-US">
                <a:latin typeface="Arial" panose="020B0604020202020204" pitchFamily="34" charset="0"/>
              </a:rPr>
              <a:pPr>
                <a:spcBef>
                  <a:spcPct val="0"/>
                </a:spcBef>
              </a:pPr>
              <a:t>98</a:t>
            </a:fld>
            <a:endParaRPr lang="zh-CN"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id="{0699ED99-3F6A-49CF-B0E6-F9A16C0210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a:extLst>
              <a:ext uri="{FF2B5EF4-FFF2-40B4-BE49-F238E27FC236}">
                <a16:creationId xmlns:a16="http://schemas.microsoft.com/office/drawing/2014/main" id="{36313C3A-8F80-463B-933E-E7A9766E24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0228" name="灯片编号占位符 3">
            <a:extLst>
              <a:ext uri="{FF2B5EF4-FFF2-40B4-BE49-F238E27FC236}">
                <a16:creationId xmlns:a16="http://schemas.microsoft.com/office/drawing/2014/main" id="{FB5019A2-3EEA-4AAC-82F5-E24E69B374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035B73-44C9-4E19-BA19-06E27CEDF9D2}" type="slidenum">
              <a:rPr lang="zh-CN" altLang="en-US">
                <a:latin typeface="Arial" panose="020B0604020202020204" pitchFamily="34" charset="0"/>
              </a:rPr>
              <a:pPr>
                <a:spcBef>
                  <a:spcPct val="0"/>
                </a:spcBef>
              </a:pPr>
              <a:t>100</a:t>
            </a:fld>
            <a:endParaRPr lang="zh-CN"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a:extLst>
              <a:ext uri="{FF2B5EF4-FFF2-40B4-BE49-F238E27FC236}">
                <a16:creationId xmlns:a16="http://schemas.microsoft.com/office/drawing/2014/main" id="{A7532107-E415-4CE2-A102-C0702AA70B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备注占位符 2">
            <a:extLst>
              <a:ext uri="{FF2B5EF4-FFF2-40B4-BE49-F238E27FC236}">
                <a16:creationId xmlns:a16="http://schemas.microsoft.com/office/drawing/2014/main" id="{CE942CAD-6544-4317-B0A5-149B790166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5348" name="灯片编号占位符 3">
            <a:extLst>
              <a:ext uri="{FF2B5EF4-FFF2-40B4-BE49-F238E27FC236}">
                <a16:creationId xmlns:a16="http://schemas.microsoft.com/office/drawing/2014/main" id="{5012FE2E-F9F2-4E2E-94C8-3CA55A92DB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0A3C5E9-6F8A-4A0A-A1C3-E3EC6F3D7619}" type="slidenum">
              <a:rPr lang="zh-CN" altLang="en-US">
                <a:latin typeface="Arial" panose="020B0604020202020204" pitchFamily="34" charset="0"/>
              </a:rPr>
              <a:pPr>
                <a:spcBef>
                  <a:spcPct val="0"/>
                </a:spcBef>
              </a:pPr>
              <a:t>104</a:t>
            </a:fld>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0CD0975-FDC3-46E7-89DF-D83A0924F5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98BE6464-EADB-4CF4-85D9-5F266C7713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4820" name="灯片编号占位符 3">
            <a:extLst>
              <a:ext uri="{FF2B5EF4-FFF2-40B4-BE49-F238E27FC236}">
                <a16:creationId xmlns:a16="http://schemas.microsoft.com/office/drawing/2014/main" id="{655B6CD7-1DB1-4CCB-9E2F-5EA7D1825F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28D98D5-0DC4-42FB-ABC4-E85AE886687C}" type="slidenum">
              <a:rPr lang="zh-CN" altLang="en-US">
                <a:solidFill>
                  <a:srgbClr val="000000"/>
                </a:solidFill>
                <a:latin typeface="Arial" panose="020B0604020202020204" pitchFamily="34" charset="0"/>
              </a:rPr>
              <a:pPr>
                <a:spcBef>
                  <a:spcPct val="0"/>
                </a:spcBef>
              </a:pPr>
              <a:t>10</a:t>
            </a:fld>
            <a:endParaRPr lang="zh-CN" altLang="en-US">
              <a:solidFill>
                <a:srgbClr val="000000"/>
              </a:solidFill>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a:extLst>
              <a:ext uri="{FF2B5EF4-FFF2-40B4-BE49-F238E27FC236}">
                <a16:creationId xmlns:a16="http://schemas.microsoft.com/office/drawing/2014/main" id="{0A17B0FB-5429-42A7-9CE9-8151A9CC88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a:extLst>
              <a:ext uri="{FF2B5EF4-FFF2-40B4-BE49-F238E27FC236}">
                <a16:creationId xmlns:a16="http://schemas.microsoft.com/office/drawing/2014/main" id="{2153740D-54E8-4E9D-AC60-19B23D4024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4564" name="灯片编号占位符 3">
            <a:extLst>
              <a:ext uri="{FF2B5EF4-FFF2-40B4-BE49-F238E27FC236}">
                <a16:creationId xmlns:a16="http://schemas.microsoft.com/office/drawing/2014/main" id="{4DC71F1E-1E64-4190-B0D6-F4725AE916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CC69CC-7BA2-4479-882A-71CE93EB84E0}" type="slidenum">
              <a:rPr lang="zh-CN" altLang="en-US">
                <a:solidFill>
                  <a:srgbClr val="000000"/>
                </a:solidFill>
                <a:latin typeface="Arial" panose="020B0604020202020204" pitchFamily="34" charset="0"/>
              </a:rPr>
              <a:pPr>
                <a:spcBef>
                  <a:spcPct val="0"/>
                </a:spcBef>
              </a:pPr>
              <a:t>112</a:t>
            </a:fld>
            <a:endParaRPr lang="en-US" altLang="zh-CN">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BA37CC1B-0576-4A84-BB33-04D186C625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81936FF2-E6FF-4EC9-9B6E-9AE4934BE8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7892" name="灯片编号占位符 3">
            <a:extLst>
              <a:ext uri="{FF2B5EF4-FFF2-40B4-BE49-F238E27FC236}">
                <a16:creationId xmlns:a16="http://schemas.microsoft.com/office/drawing/2014/main" id="{50CCD591-2CAA-4B67-9F34-F650766E13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DDE100-8B67-400B-BFA1-FA39ED54E6B0}" type="slidenum">
              <a:rPr lang="zh-CN" altLang="en-US">
                <a:latin typeface="Arial" panose="020B0604020202020204" pitchFamily="34" charset="0"/>
              </a:rPr>
              <a:pPr>
                <a:spcBef>
                  <a:spcPct val="0"/>
                </a:spcBef>
              </a:pPr>
              <a:t>12</a:t>
            </a:fld>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F2CF52ED-364B-4380-9AB2-4A75DC0B36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85ED85C9-7112-42A1-AABE-93E1DC3EE3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9940" name="灯片编号占位符 3">
            <a:extLst>
              <a:ext uri="{FF2B5EF4-FFF2-40B4-BE49-F238E27FC236}">
                <a16:creationId xmlns:a16="http://schemas.microsoft.com/office/drawing/2014/main" id="{105F1CD8-6815-433A-8AD6-D89214D715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029C19-9353-4CA7-BD4C-3BB8E3F13AEB}" type="slidenum">
              <a:rPr lang="zh-CN" altLang="en-US">
                <a:latin typeface="Arial" panose="020B0604020202020204" pitchFamily="34" charset="0"/>
              </a:rPr>
              <a:pPr>
                <a:spcBef>
                  <a:spcPct val="0"/>
                </a:spcBef>
              </a:pPr>
              <a:t>13</a:t>
            </a:fld>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11A93550-43FA-4B58-822B-31C2A3EC39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549A625E-EFB6-4679-B42B-9C29F2A22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1988" name="灯片编号占位符 3">
            <a:extLst>
              <a:ext uri="{FF2B5EF4-FFF2-40B4-BE49-F238E27FC236}">
                <a16:creationId xmlns:a16="http://schemas.microsoft.com/office/drawing/2014/main" id="{3A524A9C-514E-4B5C-B8B8-CAF9EC15CF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F1D2DC8-BC5F-42BD-BAB0-245CA028C176}" type="slidenum">
              <a:rPr lang="zh-CN" altLang="en-US">
                <a:latin typeface="Arial" panose="020B0604020202020204" pitchFamily="34" charset="0"/>
              </a:rPr>
              <a:pPr>
                <a:spcBef>
                  <a:spcPct val="0"/>
                </a:spcBef>
              </a:pPr>
              <a:t>14</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8F07F20-F488-4463-8DD8-96394EC447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70C0F12-2392-4BCC-9408-DD491140C3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CC9E797-06D8-4B71-B44D-C42C947AE653}"/>
              </a:ext>
            </a:extLst>
          </p:cNvPr>
          <p:cNvSpPr>
            <a:spLocks noGrp="1" noChangeArrowheads="1"/>
          </p:cNvSpPr>
          <p:nvPr>
            <p:ph type="sldNum" sz="quarter" idx="12"/>
          </p:nvPr>
        </p:nvSpPr>
        <p:spPr>
          <a:ln/>
        </p:spPr>
        <p:txBody>
          <a:bodyPr/>
          <a:lstStyle>
            <a:lvl1pPr>
              <a:defRPr/>
            </a:lvl1pPr>
          </a:lstStyle>
          <a:p>
            <a:pPr>
              <a:defRPr/>
            </a:pPr>
            <a:fld id="{048B62A5-3F32-438C-9E4C-81730E2CC133}" type="slidenum">
              <a:rPr lang="en-US" altLang="zh-CN"/>
              <a:pPr>
                <a:defRPr/>
              </a:pPr>
              <a:t>‹#›</a:t>
            </a:fld>
            <a:endParaRPr lang="en-US" altLang="zh-CN"/>
          </a:p>
        </p:txBody>
      </p:sp>
    </p:spTree>
    <p:extLst>
      <p:ext uri="{BB962C8B-B14F-4D97-AF65-F5344CB8AC3E}">
        <p14:creationId xmlns:p14="http://schemas.microsoft.com/office/powerpoint/2010/main" val="149384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E7227A1-6C39-4650-87F9-720C4877622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EF8DBB4-D4ED-4D2B-8055-20EE357134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BEE7C2C-9CC9-4683-999E-8164DDBCD857}"/>
              </a:ext>
            </a:extLst>
          </p:cNvPr>
          <p:cNvSpPr>
            <a:spLocks noGrp="1" noChangeArrowheads="1"/>
          </p:cNvSpPr>
          <p:nvPr>
            <p:ph type="sldNum" sz="quarter" idx="12"/>
          </p:nvPr>
        </p:nvSpPr>
        <p:spPr>
          <a:ln/>
        </p:spPr>
        <p:txBody>
          <a:bodyPr/>
          <a:lstStyle>
            <a:lvl1pPr>
              <a:defRPr/>
            </a:lvl1pPr>
          </a:lstStyle>
          <a:p>
            <a:pPr>
              <a:defRPr/>
            </a:pPr>
            <a:fld id="{4BA086A8-7948-440B-B830-C7F757B664FA}" type="slidenum">
              <a:rPr lang="en-US" altLang="zh-CN"/>
              <a:pPr>
                <a:defRPr/>
              </a:pPr>
              <a:t>‹#›</a:t>
            </a:fld>
            <a:endParaRPr lang="en-US" altLang="zh-CN"/>
          </a:p>
        </p:txBody>
      </p:sp>
    </p:spTree>
    <p:extLst>
      <p:ext uri="{BB962C8B-B14F-4D97-AF65-F5344CB8AC3E}">
        <p14:creationId xmlns:p14="http://schemas.microsoft.com/office/powerpoint/2010/main" val="37168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7446522-64CB-416F-90B1-EFD7F8CB0F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894DF28-7FAB-4DEE-BC0A-F85BCFC32E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476216A-AA46-4385-8CAF-82D71E5BCCAC}"/>
              </a:ext>
            </a:extLst>
          </p:cNvPr>
          <p:cNvSpPr>
            <a:spLocks noGrp="1" noChangeArrowheads="1"/>
          </p:cNvSpPr>
          <p:nvPr>
            <p:ph type="sldNum" sz="quarter" idx="12"/>
          </p:nvPr>
        </p:nvSpPr>
        <p:spPr>
          <a:ln/>
        </p:spPr>
        <p:txBody>
          <a:bodyPr/>
          <a:lstStyle>
            <a:lvl1pPr>
              <a:defRPr/>
            </a:lvl1pPr>
          </a:lstStyle>
          <a:p>
            <a:pPr>
              <a:defRPr/>
            </a:pPr>
            <a:fld id="{2BD91974-CAB1-45CB-8483-313560ACFCF4}" type="slidenum">
              <a:rPr lang="en-US" altLang="zh-CN"/>
              <a:pPr>
                <a:defRPr/>
              </a:pPr>
              <a:t>‹#›</a:t>
            </a:fld>
            <a:endParaRPr lang="en-US" altLang="zh-CN"/>
          </a:p>
        </p:txBody>
      </p:sp>
    </p:spTree>
    <p:extLst>
      <p:ext uri="{BB962C8B-B14F-4D97-AF65-F5344CB8AC3E}">
        <p14:creationId xmlns:p14="http://schemas.microsoft.com/office/powerpoint/2010/main" val="424446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537449B-029E-4940-9B61-C165DF23A9C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EA51960-BE6A-4E17-808F-3193FEAE99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326F0F4-658D-40AD-90CC-A8A20CAA01B1}"/>
              </a:ext>
            </a:extLst>
          </p:cNvPr>
          <p:cNvSpPr>
            <a:spLocks noGrp="1" noChangeArrowheads="1"/>
          </p:cNvSpPr>
          <p:nvPr>
            <p:ph type="sldNum" sz="quarter" idx="12"/>
          </p:nvPr>
        </p:nvSpPr>
        <p:spPr>
          <a:ln/>
        </p:spPr>
        <p:txBody>
          <a:bodyPr/>
          <a:lstStyle>
            <a:lvl1pPr>
              <a:defRPr/>
            </a:lvl1pPr>
          </a:lstStyle>
          <a:p>
            <a:pPr>
              <a:defRPr/>
            </a:pPr>
            <a:fld id="{DF5E2D01-B831-42F2-AC01-CA690C76B3E3}" type="slidenum">
              <a:rPr lang="en-US" altLang="zh-CN"/>
              <a:pPr>
                <a:defRPr/>
              </a:pPr>
              <a:t>‹#›</a:t>
            </a:fld>
            <a:endParaRPr lang="en-US" altLang="zh-CN"/>
          </a:p>
        </p:txBody>
      </p:sp>
    </p:spTree>
    <p:extLst>
      <p:ext uri="{BB962C8B-B14F-4D97-AF65-F5344CB8AC3E}">
        <p14:creationId xmlns:p14="http://schemas.microsoft.com/office/powerpoint/2010/main" val="2032859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914400" y="1600200"/>
            <a:ext cx="7772400" cy="4530725"/>
          </a:xfrm>
        </p:spPr>
        <p:txBody>
          <a:bodyPr rtlCol="0">
            <a:normAutofit/>
          </a:bodyPr>
          <a:lstStyle/>
          <a:p>
            <a:pPr lvl="0"/>
            <a:endParaRPr lang="zh-CN" altLang="en-US" noProof="0"/>
          </a:p>
        </p:txBody>
      </p:sp>
      <p:sp>
        <p:nvSpPr>
          <p:cNvPr id="4" name="日期占位符 3">
            <a:extLst>
              <a:ext uri="{FF2B5EF4-FFF2-40B4-BE49-F238E27FC236}">
                <a16:creationId xmlns:a16="http://schemas.microsoft.com/office/drawing/2014/main" id="{E82A39FD-FFC4-4D33-BBA3-05591AC18D94}"/>
              </a:ext>
            </a:extLst>
          </p:cNvPr>
          <p:cNvSpPr>
            <a:spLocks noGrp="1"/>
          </p:cNvSpPr>
          <p:nvPr>
            <p:ph type="dt" sz="half" idx="10"/>
          </p:nvPr>
        </p:nvSpPr>
        <p:spPr>
          <a:xfrm>
            <a:off x="914400" y="6251575"/>
            <a:ext cx="1981200" cy="457200"/>
          </a:xfrm>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19F292D3-EAF0-4168-BDEE-8A32ED6076F5}"/>
              </a:ext>
            </a:extLst>
          </p:cNvPr>
          <p:cNvSpPr>
            <a:spLocks noGrp="1"/>
          </p:cNvSpPr>
          <p:nvPr>
            <p:ph type="ftr" sz="quarter" idx="11"/>
          </p:nvPr>
        </p:nvSpPr>
        <p:spPr>
          <a:xfrm>
            <a:off x="3352800" y="6248400"/>
            <a:ext cx="2971800" cy="457200"/>
          </a:xfrm>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7CB8B459-8E30-4FCC-812E-4DB0BF4D71F1}"/>
              </a:ext>
            </a:extLst>
          </p:cNvPr>
          <p:cNvSpPr>
            <a:spLocks noGrp="1"/>
          </p:cNvSpPr>
          <p:nvPr>
            <p:ph type="sldNum" sz="quarter" idx="12"/>
          </p:nvPr>
        </p:nvSpPr>
        <p:spPr>
          <a:xfrm>
            <a:off x="6781800" y="6248400"/>
            <a:ext cx="1905000" cy="457200"/>
          </a:xfrm>
        </p:spPr>
        <p:txBody>
          <a:bodyPr/>
          <a:lstStyle>
            <a:lvl1pPr>
              <a:defRPr smtClean="0"/>
            </a:lvl1pPr>
          </a:lstStyle>
          <a:p>
            <a:pPr>
              <a:defRPr/>
            </a:pPr>
            <a:fld id="{EE298D25-9BDC-4FB9-B14F-5757B0A5CF07}" type="slidenum">
              <a:rPr lang="zh-CN" altLang="en-US"/>
              <a:pPr>
                <a:defRPr/>
              </a:pPr>
              <a:t>‹#›</a:t>
            </a:fld>
            <a:endParaRPr lang="en-US" altLang="zh-CN"/>
          </a:p>
        </p:txBody>
      </p:sp>
    </p:spTree>
    <p:extLst>
      <p:ext uri="{BB962C8B-B14F-4D97-AF65-F5344CB8AC3E}">
        <p14:creationId xmlns:p14="http://schemas.microsoft.com/office/powerpoint/2010/main" val="263217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8172371F-D5F4-4C63-892A-96ACB604A0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1E5539-268E-47B4-A3BC-9C5F2FC2EF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F131CEC-648B-498F-BCCE-05D303640A45}"/>
              </a:ext>
            </a:extLst>
          </p:cNvPr>
          <p:cNvSpPr>
            <a:spLocks noGrp="1" noChangeArrowheads="1"/>
          </p:cNvSpPr>
          <p:nvPr>
            <p:ph type="sldNum" sz="quarter" idx="12"/>
          </p:nvPr>
        </p:nvSpPr>
        <p:spPr>
          <a:ln/>
        </p:spPr>
        <p:txBody>
          <a:bodyPr/>
          <a:lstStyle>
            <a:lvl1pPr>
              <a:defRPr/>
            </a:lvl1pPr>
          </a:lstStyle>
          <a:p>
            <a:pPr>
              <a:defRPr/>
            </a:pPr>
            <a:fld id="{DBAC36AF-C46C-41ED-A0B8-070DC2CA6074}" type="slidenum">
              <a:rPr lang="en-US" altLang="zh-CN"/>
              <a:pPr>
                <a:defRPr/>
              </a:pPr>
              <a:t>‹#›</a:t>
            </a:fld>
            <a:endParaRPr lang="en-US" altLang="zh-CN"/>
          </a:p>
        </p:txBody>
      </p:sp>
    </p:spTree>
    <p:extLst>
      <p:ext uri="{BB962C8B-B14F-4D97-AF65-F5344CB8AC3E}">
        <p14:creationId xmlns:p14="http://schemas.microsoft.com/office/powerpoint/2010/main" val="2626242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C573BCC-3DDB-49A9-A3C9-BB7C158AB7F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463E25-2F93-4070-80DA-71E1D8AB5A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605CB7A-2E47-4D21-AD44-B016B3127921}"/>
              </a:ext>
            </a:extLst>
          </p:cNvPr>
          <p:cNvSpPr>
            <a:spLocks noGrp="1" noChangeArrowheads="1"/>
          </p:cNvSpPr>
          <p:nvPr>
            <p:ph type="sldNum" sz="quarter" idx="12"/>
          </p:nvPr>
        </p:nvSpPr>
        <p:spPr>
          <a:ln/>
        </p:spPr>
        <p:txBody>
          <a:bodyPr/>
          <a:lstStyle>
            <a:lvl1pPr>
              <a:defRPr/>
            </a:lvl1pPr>
          </a:lstStyle>
          <a:p>
            <a:pPr>
              <a:defRPr/>
            </a:pPr>
            <a:fld id="{E32D8D26-2F18-4B82-B541-258572CE91D7}" type="slidenum">
              <a:rPr lang="en-US" altLang="zh-CN"/>
              <a:pPr>
                <a:defRPr/>
              </a:pPr>
              <a:t>‹#›</a:t>
            </a:fld>
            <a:endParaRPr lang="en-US" altLang="zh-CN"/>
          </a:p>
        </p:txBody>
      </p:sp>
    </p:spTree>
    <p:extLst>
      <p:ext uri="{BB962C8B-B14F-4D97-AF65-F5344CB8AC3E}">
        <p14:creationId xmlns:p14="http://schemas.microsoft.com/office/powerpoint/2010/main" val="1869987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5107C68-9147-4DCD-BCD7-5288784323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57AB6FF-24C0-45B1-A281-0E5E7B045C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35AE3D3-1273-4AB8-A544-8F8763347100}"/>
              </a:ext>
            </a:extLst>
          </p:cNvPr>
          <p:cNvSpPr>
            <a:spLocks noGrp="1" noChangeArrowheads="1"/>
          </p:cNvSpPr>
          <p:nvPr>
            <p:ph type="sldNum" sz="quarter" idx="12"/>
          </p:nvPr>
        </p:nvSpPr>
        <p:spPr>
          <a:ln/>
        </p:spPr>
        <p:txBody>
          <a:bodyPr/>
          <a:lstStyle>
            <a:lvl1pPr>
              <a:defRPr/>
            </a:lvl1pPr>
          </a:lstStyle>
          <a:p>
            <a:pPr>
              <a:defRPr/>
            </a:pPr>
            <a:fld id="{C5D2A189-6886-46F2-90F6-39E2F6EC89F7}" type="slidenum">
              <a:rPr lang="en-US" altLang="zh-CN"/>
              <a:pPr>
                <a:defRPr/>
              </a:pPr>
              <a:t>‹#›</a:t>
            </a:fld>
            <a:endParaRPr lang="en-US" altLang="zh-CN"/>
          </a:p>
        </p:txBody>
      </p:sp>
    </p:spTree>
    <p:extLst>
      <p:ext uri="{BB962C8B-B14F-4D97-AF65-F5344CB8AC3E}">
        <p14:creationId xmlns:p14="http://schemas.microsoft.com/office/powerpoint/2010/main" val="710265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96886D2-6169-466D-B270-F37EFBECA7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38F5AA0-A16E-4FEE-B733-A2AC97E699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4CAD388-43DE-41DC-9CE0-3DACDE3638DF}"/>
              </a:ext>
            </a:extLst>
          </p:cNvPr>
          <p:cNvSpPr>
            <a:spLocks noGrp="1" noChangeArrowheads="1"/>
          </p:cNvSpPr>
          <p:nvPr>
            <p:ph type="sldNum" sz="quarter" idx="12"/>
          </p:nvPr>
        </p:nvSpPr>
        <p:spPr>
          <a:ln/>
        </p:spPr>
        <p:txBody>
          <a:bodyPr/>
          <a:lstStyle>
            <a:lvl1pPr>
              <a:defRPr/>
            </a:lvl1pPr>
          </a:lstStyle>
          <a:p>
            <a:pPr>
              <a:defRPr/>
            </a:pPr>
            <a:fld id="{6D17B157-A6B0-4502-ADF8-1BC9DF04CAD5}" type="slidenum">
              <a:rPr lang="en-US" altLang="zh-CN"/>
              <a:pPr>
                <a:defRPr/>
              </a:pPr>
              <a:t>‹#›</a:t>
            </a:fld>
            <a:endParaRPr lang="en-US" altLang="zh-CN"/>
          </a:p>
        </p:txBody>
      </p:sp>
    </p:spTree>
    <p:extLst>
      <p:ext uri="{BB962C8B-B14F-4D97-AF65-F5344CB8AC3E}">
        <p14:creationId xmlns:p14="http://schemas.microsoft.com/office/powerpoint/2010/main" val="320589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D7425E8-2C3A-4F5C-81FD-0E617E7B7F2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822B478-C1A4-4F47-B4DC-94FA1BD8C5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A223909-617C-4BEA-A2CC-BC6711DE4F37}"/>
              </a:ext>
            </a:extLst>
          </p:cNvPr>
          <p:cNvSpPr>
            <a:spLocks noGrp="1" noChangeArrowheads="1"/>
          </p:cNvSpPr>
          <p:nvPr>
            <p:ph type="sldNum" sz="quarter" idx="12"/>
          </p:nvPr>
        </p:nvSpPr>
        <p:spPr>
          <a:ln/>
        </p:spPr>
        <p:txBody>
          <a:bodyPr/>
          <a:lstStyle>
            <a:lvl1pPr>
              <a:defRPr/>
            </a:lvl1pPr>
          </a:lstStyle>
          <a:p>
            <a:pPr>
              <a:defRPr/>
            </a:pPr>
            <a:fld id="{4911FD09-2A3A-47CE-B7AF-49B567DB7760}" type="slidenum">
              <a:rPr lang="en-US" altLang="zh-CN"/>
              <a:pPr>
                <a:defRPr/>
              </a:pPr>
              <a:t>‹#›</a:t>
            </a:fld>
            <a:endParaRPr lang="en-US" altLang="zh-CN"/>
          </a:p>
        </p:txBody>
      </p:sp>
    </p:spTree>
    <p:extLst>
      <p:ext uri="{BB962C8B-B14F-4D97-AF65-F5344CB8AC3E}">
        <p14:creationId xmlns:p14="http://schemas.microsoft.com/office/powerpoint/2010/main" val="1361967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F901F63-4C89-4749-8DEB-CAF73CCFB9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DAE7CC0-926F-4EDE-B36C-911109A46E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2F5DDCE-4396-488E-8DD4-5A7CCB319EED}"/>
              </a:ext>
            </a:extLst>
          </p:cNvPr>
          <p:cNvSpPr>
            <a:spLocks noGrp="1" noChangeArrowheads="1"/>
          </p:cNvSpPr>
          <p:nvPr>
            <p:ph type="sldNum" sz="quarter" idx="12"/>
          </p:nvPr>
        </p:nvSpPr>
        <p:spPr>
          <a:ln/>
        </p:spPr>
        <p:txBody>
          <a:bodyPr/>
          <a:lstStyle>
            <a:lvl1pPr>
              <a:defRPr/>
            </a:lvl1pPr>
          </a:lstStyle>
          <a:p>
            <a:pPr>
              <a:defRPr/>
            </a:pPr>
            <a:fld id="{070AC01D-B183-47F0-8493-2C27D5D0C4AC}" type="slidenum">
              <a:rPr lang="en-US" altLang="zh-CN"/>
              <a:pPr>
                <a:defRPr/>
              </a:pPr>
              <a:t>‹#›</a:t>
            </a:fld>
            <a:endParaRPr lang="en-US" altLang="zh-CN"/>
          </a:p>
        </p:txBody>
      </p:sp>
    </p:spTree>
    <p:extLst>
      <p:ext uri="{BB962C8B-B14F-4D97-AF65-F5344CB8AC3E}">
        <p14:creationId xmlns:p14="http://schemas.microsoft.com/office/powerpoint/2010/main" val="10236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85AE9B7-A8C4-46D7-B859-9CC4A18585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553A3BA-34E8-4E86-9574-980ADCE553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06A5754-3266-4897-AE2D-AAD64B2E44BC}"/>
              </a:ext>
            </a:extLst>
          </p:cNvPr>
          <p:cNvSpPr>
            <a:spLocks noGrp="1" noChangeArrowheads="1"/>
          </p:cNvSpPr>
          <p:nvPr>
            <p:ph type="sldNum" sz="quarter" idx="12"/>
          </p:nvPr>
        </p:nvSpPr>
        <p:spPr>
          <a:ln/>
        </p:spPr>
        <p:txBody>
          <a:bodyPr/>
          <a:lstStyle>
            <a:lvl1pPr>
              <a:defRPr/>
            </a:lvl1pPr>
          </a:lstStyle>
          <a:p>
            <a:pPr>
              <a:defRPr/>
            </a:pPr>
            <a:fld id="{4F19B392-0C1E-4299-8302-1BD4303DF7F4}" type="slidenum">
              <a:rPr lang="en-US" altLang="zh-CN"/>
              <a:pPr>
                <a:defRPr/>
              </a:pPr>
              <a:t>‹#›</a:t>
            </a:fld>
            <a:endParaRPr lang="en-US" altLang="zh-CN"/>
          </a:p>
        </p:txBody>
      </p:sp>
    </p:spTree>
    <p:extLst>
      <p:ext uri="{BB962C8B-B14F-4D97-AF65-F5344CB8AC3E}">
        <p14:creationId xmlns:p14="http://schemas.microsoft.com/office/powerpoint/2010/main" val="4115734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798671F-09EF-408B-A529-4117A40436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53B118B-32FA-4236-989C-13A91380BE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16F8855-DC01-45B1-84E1-F8739DEAFDE1}"/>
              </a:ext>
            </a:extLst>
          </p:cNvPr>
          <p:cNvSpPr>
            <a:spLocks noGrp="1" noChangeArrowheads="1"/>
          </p:cNvSpPr>
          <p:nvPr>
            <p:ph type="sldNum" sz="quarter" idx="12"/>
          </p:nvPr>
        </p:nvSpPr>
        <p:spPr>
          <a:ln/>
        </p:spPr>
        <p:txBody>
          <a:bodyPr/>
          <a:lstStyle>
            <a:lvl1pPr>
              <a:defRPr/>
            </a:lvl1pPr>
          </a:lstStyle>
          <a:p>
            <a:pPr>
              <a:defRPr/>
            </a:pPr>
            <a:fld id="{6BB12AB9-D2FE-48ED-85CE-A5CD419611EF}" type="slidenum">
              <a:rPr lang="en-US" altLang="zh-CN"/>
              <a:pPr>
                <a:defRPr/>
              </a:pPr>
              <a:t>‹#›</a:t>
            </a:fld>
            <a:endParaRPr lang="en-US" altLang="zh-CN"/>
          </a:p>
        </p:txBody>
      </p:sp>
    </p:spTree>
    <p:extLst>
      <p:ext uri="{BB962C8B-B14F-4D97-AF65-F5344CB8AC3E}">
        <p14:creationId xmlns:p14="http://schemas.microsoft.com/office/powerpoint/2010/main" val="3138656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900BE20-BD8D-40DD-BAEC-6D0BC54265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DF72D69-82E2-4F8B-ADF0-8260D7CEF6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A01741E-101F-445D-B999-4A97AA143927}"/>
              </a:ext>
            </a:extLst>
          </p:cNvPr>
          <p:cNvSpPr>
            <a:spLocks noGrp="1" noChangeArrowheads="1"/>
          </p:cNvSpPr>
          <p:nvPr>
            <p:ph type="sldNum" sz="quarter" idx="12"/>
          </p:nvPr>
        </p:nvSpPr>
        <p:spPr>
          <a:ln/>
        </p:spPr>
        <p:txBody>
          <a:bodyPr/>
          <a:lstStyle>
            <a:lvl1pPr>
              <a:defRPr/>
            </a:lvl1pPr>
          </a:lstStyle>
          <a:p>
            <a:pPr>
              <a:defRPr/>
            </a:pPr>
            <a:fld id="{EB03F9ED-1B7A-4A6B-915D-2AB0F94E82B9}" type="slidenum">
              <a:rPr lang="en-US" altLang="zh-CN"/>
              <a:pPr>
                <a:defRPr/>
              </a:pPr>
              <a:t>‹#›</a:t>
            </a:fld>
            <a:endParaRPr lang="en-US" altLang="zh-CN"/>
          </a:p>
        </p:txBody>
      </p:sp>
    </p:spTree>
    <p:extLst>
      <p:ext uri="{BB962C8B-B14F-4D97-AF65-F5344CB8AC3E}">
        <p14:creationId xmlns:p14="http://schemas.microsoft.com/office/powerpoint/2010/main" val="2295754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05D03FF-94C9-4DEA-B14C-C01FC2CB96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E39D9DD-96FF-41E7-99BD-2AA620CF0A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284F6A-1F77-4D30-B02B-B6CBBD497D81}"/>
              </a:ext>
            </a:extLst>
          </p:cNvPr>
          <p:cNvSpPr>
            <a:spLocks noGrp="1" noChangeArrowheads="1"/>
          </p:cNvSpPr>
          <p:nvPr>
            <p:ph type="sldNum" sz="quarter" idx="12"/>
          </p:nvPr>
        </p:nvSpPr>
        <p:spPr>
          <a:ln/>
        </p:spPr>
        <p:txBody>
          <a:bodyPr/>
          <a:lstStyle>
            <a:lvl1pPr>
              <a:defRPr/>
            </a:lvl1pPr>
          </a:lstStyle>
          <a:p>
            <a:pPr>
              <a:defRPr/>
            </a:pPr>
            <a:fld id="{39BB7B4D-CFCC-4656-AD45-C1E9FAE1E3FC}" type="slidenum">
              <a:rPr lang="en-US" altLang="zh-CN"/>
              <a:pPr>
                <a:defRPr/>
              </a:pPr>
              <a:t>‹#›</a:t>
            </a:fld>
            <a:endParaRPr lang="en-US" altLang="zh-CN"/>
          </a:p>
        </p:txBody>
      </p:sp>
    </p:spTree>
    <p:extLst>
      <p:ext uri="{BB962C8B-B14F-4D97-AF65-F5344CB8AC3E}">
        <p14:creationId xmlns:p14="http://schemas.microsoft.com/office/powerpoint/2010/main" val="862021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D0E12B6-AAC9-4B9C-B240-CCA5C356F8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3C4FA5-E476-4E5B-96EE-33520A57B3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EF485C2-CF86-4C83-8B1D-A50162D048E4}"/>
              </a:ext>
            </a:extLst>
          </p:cNvPr>
          <p:cNvSpPr>
            <a:spLocks noGrp="1" noChangeArrowheads="1"/>
          </p:cNvSpPr>
          <p:nvPr>
            <p:ph type="sldNum" sz="quarter" idx="12"/>
          </p:nvPr>
        </p:nvSpPr>
        <p:spPr>
          <a:ln/>
        </p:spPr>
        <p:txBody>
          <a:bodyPr/>
          <a:lstStyle>
            <a:lvl1pPr>
              <a:defRPr/>
            </a:lvl1pPr>
          </a:lstStyle>
          <a:p>
            <a:pPr>
              <a:defRPr/>
            </a:pPr>
            <a:fld id="{964F58D6-2CE8-4623-B761-726A0CD80530}" type="slidenum">
              <a:rPr lang="en-US" altLang="zh-CN"/>
              <a:pPr>
                <a:defRPr/>
              </a:pPr>
              <a:t>‹#›</a:t>
            </a:fld>
            <a:endParaRPr lang="en-US" altLang="zh-CN"/>
          </a:p>
        </p:txBody>
      </p:sp>
    </p:spTree>
    <p:extLst>
      <p:ext uri="{BB962C8B-B14F-4D97-AF65-F5344CB8AC3E}">
        <p14:creationId xmlns:p14="http://schemas.microsoft.com/office/powerpoint/2010/main" val="2695085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B63DC9A-3496-462E-8872-AC8C37C6C73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CC1E500-E8B9-4FAF-9498-02359E65C6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6542407-BCDC-4098-9047-CF16F9FEDCFD}"/>
              </a:ext>
            </a:extLst>
          </p:cNvPr>
          <p:cNvSpPr>
            <a:spLocks noGrp="1" noChangeArrowheads="1"/>
          </p:cNvSpPr>
          <p:nvPr>
            <p:ph type="sldNum" sz="quarter" idx="12"/>
          </p:nvPr>
        </p:nvSpPr>
        <p:spPr>
          <a:ln/>
        </p:spPr>
        <p:txBody>
          <a:bodyPr/>
          <a:lstStyle>
            <a:lvl1pPr>
              <a:defRPr/>
            </a:lvl1pPr>
          </a:lstStyle>
          <a:p>
            <a:pPr>
              <a:defRPr/>
            </a:pPr>
            <a:fld id="{2B924686-A7F0-4E0C-9802-D6D80BE60CA9}" type="slidenum">
              <a:rPr lang="en-US" altLang="zh-CN"/>
              <a:pPr>
                <a:defRPr/>
              </a:pPr>
              <a:t>‹#›</a:t>
            </a:fld>
            <a:endParaRPr lang="en-US" altLang="zh-CN"/>
          </a:p>
        </p:txBody>
      </p:sp>
    </p:spTree>
    <p:extLst>
      <p:ext uri="{BB962C8B-B14F-4D97-AF65-F5344CB8AC3E}">
        <p14:creationId xmlns:p14="http://schemas.microsoft.com/office/powerpoint/2010/main" val="3112626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0934434-5CF4-47AA-BC3C-4D351BF2FA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652E6D6-D691-43F6-A1A2-755EEDA910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E985189-76CF-4160-ACE6-2E50717E2B9E}"/>
              </a:ext>
            </a:extLst>
          </p:cNvPr>
          <p:cNvSpPr>
            <a:spLocks noGrp="1" noChangeArrowheads="1"/>
          </p:cNvSpPr>
          <p:nvPr>
            <p:ph type="sldNum" sz="quarter" idx="12"/>
          </p:nvPr>
        </p:nvSpPr>
        <p:spPr>
          <a:ln/>
        </p:spPr>
        <p:txBody>
          <a:bodyPr/>
          <a:lstStyle>
            <a:lvl1pPr>
              <a:defRPr/>
            </a:lvl1pPr>
          </a:lstStyle>
          <a:p>
            <a:pPr>
              <a:defRPr/>
            </a:pPr>
            <a:fld id="{4C0DFC53-30EF-4D48-A3CD-3C5A690D405A}" type="slidenum">
              <a:rPr lang="en-US" altLang="zh-CN"/>
              <a:pPr>
                <a:defRPr/>
              </a:pPr>
              <a:t>‹#›</a:t>
            </a:fld>
            <a:endParaRPr lang="en-US" altLang="zh-CN"/>
          </a:p>
        </p:txBody>
      </p:sp>
    </p:spTree>
    <p:extLst>
      <p:ext uri="{BB962C8B-B14F-4D97-AF65-F5344CB8AC3E}">
        <p14:creationId xmlns:p14="http://schemas.microsoft.com/office/powerpoint/2010/main" val="2020447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5328B7BF-3759-4DD8-83F6-30E9985D5404}"/>
              </a:ext>
            </a:extLst>
          </p:cNvPr>
          <p:cNvSpPr>
            <a:spLocks noGrp="1"/>
          </p:cNvSpPr>
          <p:nvPr>
            <p:ph type="dt" sz="half" idx="10"/>
          </p:nvPr>
        </p:nvSpPr>
        <p:spPr/>
        <p:txBody>
          <a:bodyPr/>
          <a:lstStyle>
            <a:lvl1pPr>
              <a:defRPr/>
            </a:lvl1pPr>
          </a:lstStyle>
          <a:p>
            <a:pPr>
              <a:defRPr/>
            </a:pPr>
            <a:fld id="{DEBEB6FD-A352-4C07-8DD0-D3845E8F444B}"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C1C9CD21-9B8A-46EC-B4C0-F225CA85E9C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9BBAB2A-35D6-4EC5-AAFE-7EEC0000ED64}"/>
              </a:ext>
            </a:extLst>
          </p:cNvPr>
          <p:cNvSpPr>
            <a:spLocks noGrp="1"/>
          </p:cNvSpPr>
          <p:nvPr>
            <p:ph type="sldNum" sz="quarter" idx="12"/>
          </p:nvPr>
        </p:nvSpPr>
        <p:spPr/>
        <p:txBody>
          <a:bodyPr/>
          <a:lstStyle>
            <a:lvl1pPr>
              <a:defRPr/>
            </a:lvl1pPr>
          </a:lstStyle>
          <a:p>
            <a:pPr>
              <a:defRPr/>
            </a:pPr>
            <a:fld id="{D19F1242-1801-461A-B10B-0989316EDE45}" type="slidenum">
              <a:rPr lang="zh-CN" altLang="en-US"/>
              <a:pPr>
                <a:defRPr/>
              </a:pPr>
              <a:t>‹#›</a:t>
            </a:fld>
            <a:endParaRPr lang="en-US" altLang="zh-CN"/>
          </a:p>
        </p:txBody>
      </p:sp>
    </p:spTree>
    <p:extLst>
      <p:ext uri="{BB962C8B-B14F-4D97-AF65-F5344CB8AC3E}">
        <p14:creationId xmlns:p14="http://schemas.microsoft.com/office/powerpoint/2010/main" val="2039546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3B0D75-E851-4527-9020-02F224FB4800}"/>
              </a:ext>
            </a:extLst>
          </p:cNvPr>
          <p:cNvSpPr>
            <a:spLocks noGrp="1"/>
          </p:cNvSpPr>
          <p:nvPr>
            <p:ph type="dt" sz="half" idx="10"/>
          </p:nvPr>
        </p:nvSpPr>
        <p:spPr/>
        <p:txBody>
          <a:bodyPr/>
          <a:lstStyle>
            <a:lvl1pPr>
              <a:defRPr/>
            </a:lvl1pPr>
          </a:lstStyle>
          <a:p>
            <a:pPr>
              <a:defRPr/>
            </a:pPr>
            <a:fld id="{EEF644E2-9F6C-4E6D-8159-38090177CAD7}"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B390DD22-074D-4BF1-9A5B-AA07302E570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322F442-4083-4509-A850-3FB6B4FFD316}"/>
              </a:ext>
            </a:extLst>
          </p:cNvPr>
          <p:cNvSpPr>
            <a:spLocks noGrp="1"/>
          </p:cNvSpPr>
          <p:nvPr>
            <p:ph type="sldNum" sz="quarter" idx="12"/>
          </p:nvPr>
        </p:nvSpPr>
        <p:spPr/>
        <p:txBody>
          <a:bodyPr/>
          <a:lstStyle>
            <a:lvl1pPr>
              <a:defRPr/>
            </a:lvl1pPr>
          </a:lstStyle>
          <a:p>
            <a:pPr>
              <a:defRPr/>
            </a:pPr>
            <a:fld id="{EA371A4E-4AD2-4C95-9635-A99FC4527D9D}" type="slidenum">
              <a:rPr lang="zh-CN" altLang="en-US"/>
              <a:pPr>
                <a:defRPr/>
              </a:pPr>
              <a:t>‹#›</a:t>
            </a:fld>
            <a:endParaRPr lang="en-US" altLang="zh-CN"/>
          </a:p>
        </p:txBody>
      </p:sp>
    </p:spTree>
    <p:extLst>
      <p:ext uri="{BB962C8B-B14F-4D97-AF65-F5344CB8AC3E}">
        <p14:creationId xmlns:p14="http://schemas.microsoft.com/office/powerpoint/2010/main" val="998162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C2A88D-1A88-4DE5-86F2-5E787FD2D570}"/>
              </a:ext>
            </a:extLst>
          </p:cNvPr>
          <p:cNvSpPr>
            <a:spLocks noGrp="1"/>
          </p:cNvSpPr>
          <p:nvPr>
            <p:ph type="dt" sz="half" idx="10"/>
          </p:nvPr>
        </p:nvSpPr>
        <p:spPr/>
        <p:txBody>
          <a:bodyPr/>
          <a:lstStyle>
            <a:lvl1pPr>
              <a:defRPr/>
            </a:lvl1pPr>
          </a:lstStyle>
          <a:p>
            <a:pPr>
              <a:defRPr/>
            </a:pPr>
            <a:fld id="{D475820F-F6B8-4261-9D92-44DAEB69DEED}"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2B22A415-7AD0-4157-B716-BE574A82C61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9EFA77B-7939-4689-A593-38B41A6D13C2}"/>
              </a:ext>
            </a:extLst>
          </p:cNvPr>
          <p:cNvSpPr>
            <a:spLocks noGrp="1"/>
          </p:cNvSpPr>
          <p:nvPr>
            <p:ph type="sldNum" sz="quarter" idx="12"/>
          </p:nvPr>
        </p:nvSpPr>
        <p:spPr/>
        <p:txBody>
          <a:bodyPr/>
          <a:lstStyle>
            <a:lvl1pPr>
              <a:defRPr/>
            </a:lvl1pPr>
          </a:lstStyle>
          <a:p>
            <a:pPr>
              <a:defRPr/>
            </a:pPr>
            <a:fld id="{7F7D3F03-0BF1-4AB7-B6CF-7EA0DAFC3E1E}" type="slidenum">
              <a:rPr lang="zh-CN" altLang="en-US"/>
              <a:pPr>
                <a:defRPr/>
              </a:pPr>
              <a:t>‹#›</a:t>
            </a:fld>
            <a:endParaRPr lang="en-US" altLang="zh-CN"/>
          </a:p>
        </p:txBody>
      </p:sp>
    </p:spTree>
    <p:extLst>
      <p:ext uri="{BB962C8B-B14F-4D97-AF65-F5344CB8AC3E}">
        <p14:creationId xmlns:p14="http://schemas.microsoft.com/office/powerpoint/2010/main" val="2327061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19C62518-70DA-453F-9EC2-A208A1503E67}"/>
              </a:ext>
            </a:extLst>
          </p:cNvPr>
          <p:cNvSpPr>
            <a:spLocks noGrp="1"/>
          </p:cNvSpPr>
          <p:nvPr>
            <p:ph type="dt" sz="half" idx="10"/>
          </p:nvPr>
        </p:nvSpPr>
        <p:spPr/>
        <p:txBody>
          <a:bodyPr/>
          <a:lstStyle>
            <a:lvl1pPr>
              <a:defRPr/>
            </a:lvl1pPr>
          </a:lstStyle>
          <a:p>
            <a:pPr>
              <a:defRPr/>
            </a:pPr>
            <a:fld id="{81014BBE-B4AA-45FE-8470-85F375B592AD}" type="datetimeFigureOut">
              <a:rPr lang="zh-CN" altLang="en-US"/>
              <a:pPr>
                <a:defRPr/>
              </a:pPr>
              <a:t>2024/9/15</a:t>
            </a:fld>
            <a:endParaRPr lang="zh-CN" altLang="en-US"/>
          </a:p>
        </p:txBody>
      </p:sp>
      <p:sp>
        <p:nvSpPr>
          <p:cNvPr id="6" name="页脚占位符 4">
            <a:extLst>
              <a:ext uri="{FF2B5EF4-FFF2-40B4-BE49-F238E27FC236}">
                <a16:creationId xmlns:a16="http://schemas.microsoft.com/office/drawing/2014/main" id="{23B9098D-21B9-424D-B87C-3F18A93A7DC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687C423-75FF-439F-BEEA-EBC027C3A984}"/>
              </a:ext>
            </a:extLst>
          </p:cNvPr>
          <p:cNvSpPr>
            <a:spLocks noGrp="1"/>
          </p:cNvSpPr>
          <p:nvPr>
            <p:ph type="sldNum" sz="quarter" idx="12"/>
          </p:nvPr>
        </p:nvSpPr>
        <p:spPr/>
        <p:txBody>
          <a:bodyPr/>
          <a:lstStyle>
            <a:lvl1pPr>
              <a:defRPr/>
            </a:lvl1pPr>
          </a:lstStyle>
          <a:p>
            <a:pPr>
              <a:defRPr/>
            </a:pPr>
            <a:fld id="{DC455F79-DB4C-4215-B5FE-04410E4C3211}" type="slidenum">
              <a:rPr lang="zh-CN" altLang="en-US"/>
              <a:pPr>
                <a:defRPr/>
              </a:pPr>
              <a:t>‹#›</a:t>
            </a:fld>
            <a:endParaRPr lang="en-US" altLang="zh-CN"/>
          </a:p>
        </p:txBody>
      </p:sp>
    </p:spTree>
    <p:extLst>
      <p:ext uri="{BB962C8B-B14F-4D97-AF65-F5344CB8AC3E}">
        <p14:creationId xmlns:p14="http://schemas.microsoft.com/office/powerpoint/2010/main" val="117091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C272C79-AD4C-4A58-BF99-C9FF1D9546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1FBF445-8263-4A28-8C47-F44EB72FDFA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DBBED83-2E80-48C5-A360-AD504B2F7500}"/>
              </a:ext>
            </a:extLst>
          </p:cNvPr>
          <p:cNvSpPr>
            <a:spLocks noGrp="1" noChangeArrowheads="1"/>
          </p:cNvSpPr>
          <p:nvPr>
            <p:ph type="sldNum" sz="quarter" idx="12"/>
          </p:nvPr>
        </p:nvSpPr>
        <p:spPr>
          <a:ln/>
        </p:spPr>
        <p:txBody>
          <a:bodyPr/>
          <a:lstStyle>
            <a:lvl1pPr>
              <a:defRPr/>
            </a:lvl1pPr>
          </a:lstStyle>
          <a:p>
            <a:pPr>
              <a:defRPr/>
            </a:pPr>
            <a:fld id="{D1135A62-8EAC-45DC-8F44-903B9BC9F7C8}" type="slidenum">
              <a:rPr lang="en-US" altLang="zh-CN"/>
              <a:pPr>
                <a:defRPr/>
              </a:pPr>
              <a:t>‹#›</a:t>
            </a:fld>
            <a:endParaRPr lang="en-US" altLang="zh-CN"/>
          </a:p>
        </p:txBody>
      </p:sp>
    </p:spTree>
    <p:extLst>
      <p:ext uri="{BB962C8B-B14F-4D97-AF65-F5344CB8AC3E}">
        <p14:creationId xmlns:p14="http://schemas.microsoft.com/office/powerpoint/2010/main" val="1839438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679848B-2ECB-46E4-8E31-8F1385BB5D7E}"/>
              </a:ext>
            </a:extLst>
          </p:cNvPr>
          <p:cNvSpPr>
            <a:spLocks noGrp="1"/>
          </p:cNvSpPr>
          <p:nvPr>
            <p:ph type="dt" sz="half" idx="10"/>
          </p:nvPr>
        </p:nvSpPr>
        <p:spPr/>
        <p:txBody>
          <a:bodyPr/>
          <a:lstStyle>
            <a:lvl1pPr>
              <a:defRPr/>
            </a:lvl1pPr>
          </a:lstStyle>
          <a:p>
            <a:pPr>
              <a:defRPr/>
            </a:pPr>
            <a:fld id="{3657B221-E1F5-4321-8DC2-2D34804F3AB7}" type="datetimeFigureOut">
              <a:rPr lang="zh-CN" altLang="en-US"/>
              <a:pPr>
                <a:defRPr/>
              </a:pPr>
              <a:t>2024/9/15</a:t>
            </a:fld>
            <a:endParaRPr lang="zh-CN" altLang="en-US"/>
          </a:p>
        </p:txBody>
      </p:sp>
      <p:sp>
        <p:nvSpPr>
          <p:cNvPr id="8" name="页脚占位符 4">
            <a:extLst>
              <a:ext uri="{FF2B5EF4-FFF2-40B4-BE49-F238E27FC236}">
                <a16:creationId xmlns:a16="http://schemas.microsoft.com/office/drawing/2014/main" id="{8D8D84A5-07D6-44B9-8540-24114C698214}"/>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66B5946-125B-4F4E-A8BB-510DFDEE66A8}"/>
              </a:ext>
            </a:extLst>
          </p:cNvPr>
          <p:cNvSpPr>
            <a:spLocks noGrp="1"/>
          </p:cNvSpPr>
          <p:nvPr>
            <p:ph type="sldNum" sz="quarter" idx="12"/>
          </p:nvPr>
        </p:nvSpPr>
        <p:spPr/>
        <p:txBody>
          <a:bodyPr/>
          <a:lstStyle>
            <a:lvl1pPr>
              <a:defRPr/>
            </a:lvl1pPr>
          </a:lstStyle>
          <a:p>
            <a:pPr>
              <a:defRPr/>
            </a:pPr>
            <a:fld id="{34835F8A-1455-459B-A924-09E2DF5F495F}" type="slidenum">
              <a:rPr lang="zh-CN" altLang="en-US"/>
              <a:pPr>
                <a:defRPr/>
              </a:pPr>
              <a:t>‹#›</a:t>
            </a:fld>
            <a:endParaRPr lang="en-US" altLang="zh-CN"/>
          </a:p>
        </p:txBody>
      </p:sp>
    </p:spTree>
    <p:extLst>
      <p:ext uri="{BB962C8B-B14F-4D97-AF65-F5344CB8AC3E}">
        <p14:creationId xmlns:p14="http://schemas.microsoft.com/office/powerpoint/2010/main" val="1330259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E469756-E5FA-427A-967C-10694D55C733}"/>
              </a:ext>
            </a:extLst>
          </p:cNvPr>
          <p:cNvSpPr>
            <a:spLocks noGrp="1"/>
          </p:cNvSpPr>
          <p:nvPr>
            <p:ph type="dt" sz="half" idx="10"/>
          </p:nvPr>
        </p:nvSpPr>
        <p:spPr/>
        <p:txBody>
          <a:bodyPr/>
          <a:lstStyle>
            <a:lvl1pPr>
              <a:defRPr/>
            </a:lvl1pPr>
          </a:lstStyle>
          <a:p>
            <a:pPr>
              <a:defRPr/>
            </a:pPr>
            <a:fld id="{AFCE2949-5E36-4F17-9257-ADF62FBC0BA3}" type="datetimeFigureOut">
              <a:rPr lang="zh-CN" altLang="en-US"/>
              <a:pPr>
                <a:defRPr/>
              </a:pPr>
              <a:t>2024/9/15</a:t>
            </a:fld>
            <a:endParaRPr lang="zh-CN" altLang="en-US"/>
          </a:p>
        </p:txBody>
      </p:sp>
      <p:sp>
        <p:nvSpPr>
          <p:cNvPr id="4" name="页脚占位符 4">
            <a:extLst>
              <a:ext uri="{FF2B5EF4-FFF2-40B4-BE49-F238E27FC236}">
                <a16:creationId xmlns:a16="http://schemas.microsoft.com/office/drawing/2014/main" id="{40D7D0CC-50AB-40CC-ABA8-5C3B79F12CC3}"/>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8484F07-A416-4998-9F05-450EA0C9CBC1}"/>
              </a:ext>
            </a:extLst>
          </p:cNvPr>
          <p:cNvSpPr>
            <a:spLocks noGrp="1"/>
          </p:cNvSpPr>
          <p:nvPr>
            <p:ph type="sldNum" sz="quarter" idx="12"/>
          </p:nvPr>
        </p:nvSpPr>
        <p:spPr/>
        <p:txBody>
          <a:bodyPr/>
          <a:lstStyle>
            <a:lvl1pPr>
              <a:defRPr/>
            </a:lvl1pPr>
          </a:lstStyle>
          <a:p>
            <a:pPr>
              <a:defRPr/>
            </a:pPr>
            <a:fld id="{42563F9E-F17F-4FA0-AC6B-D742F95A2BF2}" type="slidenum">
              <a:rPr lang="zh-CN" altLang="en-US"/>
              <a:pPr>
                <a:defRPr/>
              </a:pPr>
              <a:t>‹#›</a:t>
            </a:fld>
            <a:endParaRPr lang="en-US" altLang="zh-CN"/>
          </a:p>
        </p:txBody>
      </p:sp>
    </p:spTree>
    <p:extLst>
      <p:ext uri="{BB962C8B-B14F-4D97-AF65-F5344CB8AC3E}">
        <p14:creationId xmlns:p14="http://schemas.microsoft.com/office/powerpoint/2010/main" val="4135185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CCC4DCF-C432-4EE6-A903-31067E8BE392}"/>
              </a:ext>
            </a:extLst>
          </p:cNvPr>
          <p:cNvSpPr>
            <a:spLocks noGrp="1"/>
          </p:cNvSpPr>
          <p:nvPr>
            <p:ph type="dt" sz="half" idx="10"/>
          </p:nvPr>
        </p:nvSpPr>
        <p:spPr/>
        <p:txBody>
          <a:bodyPr/>
          <a:lstStyle>
            <a:lvl1pPr>
              <a:defRPr/>
            </a:lvl1pPr>
          </a:lstStyle>
          <a:p>
            <a:pPr>
              <a:defRPr/>
            </a:pPr>
            <a:fld id="{48580DF8-7152-4F93-A305-AF73DAD990D9}" type="datetimeFigureOut">
              <a:rPr lang="zh-CN" altLang="en-US"/>
              <a:pPr>
                <a:defRPr/>
              </a:pPr>
              <a:t>2024/9/15</a:t>
            </a:fld>
            <a:endParaRPr lang="zh-CN" altLang="en-US"/>
          </a:p>
        </p:txBody>
      </p:sp>
      <p:sp>
        <p:nvSpPr>
          <p:cNvPr id="3" name="页脚占位符 4">
            <a:extLst>
              <a:ext uri="{FF2B5EF4-FFF2-40B4-BE49-F238E27FC236}">
                <a16:creationId xmlns:a16="http://schemas.microsoft.com/office/drawing/2014/main" id="{02075E3E-9302-4553-9412-7C72FA750FA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AE7EB6A1-3739-40CB-BDD3-5FB2614EB9AD}"/>
              </a:ext>
            </a:extLst>
          </p:cNvPr>
          <p:cNvSpPr>
            <a:spLocks noGrp="1"/>
          </p:cNvSpPr>
          <p:nvPr>
            <p:ph type="sldNum" sz="quarter" idx="12"/>
          </p:nvPr>
        </p:nvSpPr>
        <p:spPr/>
        <p:txBody>
          <a:bodyPr/>
          <a:lstStyle>
            <a:lvl1pPr>
              <a:defRPr/>
            </a:lvl1pPr>
          </a:lstStyle>
          <a:p>
            <a:pPr>
              <a:defRPr/>
            </a:pPr>
            <a:fld id="{1BCA9509-A55A-4061-B39F-2E82674501C4}" type="slidenum">
              <a:rPr lang="zh-CN" altLang="en-US"/>
              <a:pPr>
                <a:defRPr/>
              </a:pPr>
              <a:t>‹#›</a:t>
            </a:fld>
            <a:endParaRPr lang="en-US" altLang="zh-CN"/>
          </a:p>
        </p:txBody>
      </p:sp>
    </p:spTree>
    <p:extLst>
      <p:ext uri="{BB962C8B-B14F-4D97-AF65-F5344CB8AC3E}">
        <p14:creationId xmlns:p14="http://schemas.microsoft.com/office/powerpoint/2010/main" val="1684734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8464D37-E3C7-4209-AEB0-B2538F74EF15}"/>
              </a:ext>
            </a:extLst>
          </p:cNvPr>
          <p:cNvSpPr>
            <a:spLocks noGrp="1"/>
          </p:cNvSpPr>
          <p:nvPr>
            <p:ph type="dt" sz="half" idx="10"/>
          </p:nvPr>
        </p:nvSpPr>
        <p:spPr/>
        <p:txBody>
          <a:bodyPr/>
          <a:lstStyle>
            <a:lvl1pPr>
              <a:defRPr/>
            </a:lvl1pPr>
          </a:lstStyle>
          <a:p>
            <a:pPr>
              <a:defRPr/>
            </a:pPr>
            <a:fld id="{42EF541B-7C6C-42AD-B1C7-C9176EAD1969}" type="datetimeFigureOut">
              <a:rPr lang="zh-CN" altLang="en-US"/>
              <a:pPr>
                <a:defRPr/>
              </a:pPr>
              <a:t>2024/9/15</a:t>
            </a:fld>
            <a:endParaRPr lang="zh-CN" altLang="en-US"/>
          </a:p>
        </p:txBody>
      </p:sp>
      <p:sp>
        <p:nvSpPr>
          <p:cNvPr id="6" name="页脚占位符 4">
            <a:extLst>
              <a:ext uri="{FF2B5EF4-FFF2-40B4-BE49-F238E27FC236}">
                <a16:creationId xmlns:a16="http://schemas.microsoft.com/office/drawing/2014/main" id="{ABE81656-F82E-431D-9294-B20DC960B85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46814B2-F51A-42E0-9C92-41D9EA323D01}"/>
              </a:ext>
            </a:extLst>
          </p:cNvPr>
          <p:cNvSpPr>
            <a:spLocks noGrp="1"/>
          </p:cNvSpPr>
          <p:nvPr>
            <p:ph type="sldNum" sz="quarter" idx="12"/>
          </p:nvPr>
        </p:nvSpPr>
        <p:spPr/>
        <p:txBody>
          <a:bodyPr/>
          <a:lstStyle>
            <a:lvl1pPr>
              <a:defRPr/>
            </a:lvl1pPr>
          </a:lstStyle>
          <a:p>
            <a:pPr>
              <a:defRPr/>
            </a:pPr>
            <a:fld id="{5D30AF2F-B375-4631-A64A-7AE7CCD73F57}" type="slidenum">
              <a:rPr lang="zh-CN" altLang="en-US"/>
              <a:pPr>
                <a:defRPr/>
              </a:pPr>
              <a:t>‹#›</a:t>
            </a:fld>
            <a:endParaRPr lang="en-US" altLang="zh-CN"/>
          </a:p>
        </p:txBody>
      </p:sp>
    </p:spTree>
    <p:extLst>
      <p:ext uri="{BB962C8B-B14F-4D97-AF65-F5344CB8AC3E}">
        <p14:creationId xmlns:p14="http://schemas.microsoft.com/office/powerpoint/2010/main" val="1592229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F74A7F-AD14-444F-854A-0CF944156A74}"/>
              </a:ext>
            </a:extLst>
          </p:cNvPr>
          <p:cNvSpPr>
            <a:spLocks noGrp="1"/>
          </p:cNvSpPr>
          <p:nvPr>
            <p:ph type="dt" sz="half" idx="10"/>
          </p:nvPr>
        </p:nvSpPr>
        <p:spPr/>
        <p:txBody>
          <a:bodyPr/>
          <a:lstStyle>
            <a:lvl1pPr>
              <a:defRPr/>
            </a:lvl1pPr>
          </a:lstStyle>
          <a:p>
            <a:pPr>
              <a:defRPr/>
            </a:pPr>
            <a:fld id="{523EB54B-AD82-4778-958C-2D2DD5B22DDF}" type="datetimeFigureOut">
              <a:rPr lang="zh-CN" altLang="en-US"/>
              <a:pPr>
                <a:defRPr/>
              </a:pPr>
              <a:t>2024/9/15</a:t>
            </a:fld>
            <a:endParaRPr lang="zh-CN" altLang="en-US"/>
          </a:p>
        </p:txBody>
      </p:sp>
      <p:sp>
        <p:nvSpPr>
          <p:cNvPr id="6" name="页脚占位符 4">
            <a:extLst>
              <a:ext uri="{FF2B5EF4-FFF2-40B4-BE49-F238E27FC236}">
                <a16:creationId xmlns:a16="http://schemas.microsoft.com/office/drawing/2014/main" id="{621502A7-8C9A-4A36-8381-E96C43D05D7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4911385-23D1-4F6F-AC4F-39D7A34FBD37}"/>
              </a:ext>
            </a:extLst>
          </p:cNvPr>
          <p:cNvSpPr>
            <a:spLocks noGrp="1"/>
          </p:cNvSpPr>
          <p:nvPr>
            <p:ph type="sldNum" sz="quarter" idx="12"/>
          </p:nvPr>
        </p:nvSpPr>
        <p:spPr/>
        <p:txBody>
          <a:bodyPr/>
          <a:lstStyle>
            <a:lvl1pPr>
              <a:defRPr/>
            </a:lvl1pPr>
          </a:lstStyle>
          <a:p>
            <a:pPr>
              <a:defRPr/>
            </a:pPr>
            <a:fld id="{49DC9E46-FEA4-4266-A1C7-D73647376FB2}" type="slidenum">
              <a:rPr lang="zh-CN" altLang="en-US"/>
              <a:pPr>
                <a:defRPr/>
              </a:pPr>
              <a:t>‹#›</a:t>
            </a:fld>
            <a:endParaRPr lang="en-US" altLang="zh-CN"/>
          </a:p>
        </p:txBody>
      </p:sp>
    </p:spTree>
    <p:extLst>
      <p:ext uri="{BB962C8B-B14F-4D97-AF65-F5344CB8AC3E}">
        <p14:creationId xmlns:p14="http://schemas.microsoft.com/office/powerpoint/2010/main" val="3082968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413D88-8E26-40A8-AAA7-F6B4638A2CEC}"/>
              </a:ext>
            </a:extLst>
          </p:cNvPr>
          <p:cNvSpPr>
            <a:spLocks noGrp="1"/>
          </p:cNvSpPr>
          <p:nvPr>
            <p:ph type="dt" sz="half" idx="10"/>
          </p:nvPr>
        </p:nvSpPr>
        <p:spPr/>
        <p:txBody>
          <a:bodyPr/>
          <a:lstStyle>
            <a:lvl1pPr>
              <a:defRPr/>
            </a:lvl1pPr>
          </a:lstStyle>
          <a:p>
            <a:pPr>
              <a:defRPr/>
            </a:pPr>
            <a:fld id="{0ED23B3F-CD52-4ADC-BCD3-D3B09AA127D5}"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4B6A6A1E-95A7-4473-9B2F-2796BB06799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2B3791D-629F-4EB7-A9EC-1222994A83B4}"/>
              </a:ext>
            </a:extLst>
          </p:cNvPr>
          <p:cNvSpPr>
            <a:spLocks noGrp="1"/>
          </p:cNvSpPr>
          <p:nvPr>
            <p:ph type="sldNum" sz="quarter" idx="12"/>
          </p:nvPr>
        </p:nvSpPr>
        <p:spPr/>
        <p:txBody>
          <a:bodyPr/>
          <a:lstStyle>
            <a:lvl1pPr>
              <a:defRPr/>
            </a:lvl1pPr>
          </a:lstStyle>
          <a:p>
            <a:pPr>
              <a:defRPr/>
            </a:pPr>
            <a:fld id="{ADDC9CBF-E178-456E-86B6-3AA57297A229}" type="slidenum">
              <a:rPr lang="zh-CN" altLang="en-US"/>
              <a:pPr>
                <a:defRPr/>
              </a:pPr>
              <a:t>‹#›</a:t>
            </a:fld>
            <a:endParaRPr lang="en-US" altLang="zh-CN"/>
          </a:p>
        </p:txBody>
      </p:sp>
    </p:spTree>
    <p:extLst>
      <p:ext uri="{BB962C8B-B14F-4D97-AF65-F5344CB8AC3E}">
        <p14:creationId xmlns:p14="http://schemas.microsoft.com/office/powerpoint/2010/main" val="3764204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5BEA8E4-B3A1-4F8B-91D9-0431A2968173}"/>
              </a:ext>
            </a:extLst>
          </p:cNvPr>
          <p:cNvSpPr>
            <a:spLocks noGrp="1"/>
          </p:cNvSpPr>
          <p:nvPr>
            <p:ph type="dt" sz="half" idx="10"/>
          </p:nvPr>
        </p:nvSpPr>
        <p:spPr/>
        <p:txBody>
          <a:bodyPr/>
          <a:lstStyle>
            <a:lvl1pPr>
              <a:defRPr/>
            </a:lvl1pPr>
          </a:lstStyle>
          <a:p>
            <a:pPr>
              <a:defRPr/>
            </a:pPr>
            <a:fld id="{9D2EA8D8-2E5C-4C30-A114-BAB75ABF1AEB}"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E00B002F-2A3D-4977-BC9F-D7A931C9F83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0093B3C-4F3A-4C2E-8B1C-D3496901B419}"/>
              </a:ext>
            </a:extLst>
          </p:cNvPr>
          <p:cNvSpPr>
            <a:spLocks noGrp="1"/>
          </p:cNvSpPr>
          <p:nvPr>
            <p:ph type="sldNum" sz="quarter" idx="12"/>
          </p:nvPr>
        </p:nvSpPr>
        <p:spPr/>
        <p:txBody>
          <a:bodyPr/>
          <a:lstStyle>
            <a:lvl1pPr>
              <a:defRPr/>
            </a:lvl1pPr>
          </a:lstStyle>
          <a:p>
            <a:pPr>
              <a:defRPr/>
            </a:pPr>
            <a:fld id="{D4060FBD-3040-4DCF-BC78-306F8DE94ECA}" type="slidenum">
              <a:rPr lang="zh-CN" altLang="en-US"/>
              <a:pPr>
                <a:defRPr/>
              </a:pPr>
              <a:t>‹#›</a:t>
            </a:fld>
            <a:endParaRPr lang="en-US" altLang="zh-CN"/>
          </a:p>
        </p:txBody>
      </p:sp>
    </p:spTree>
    <p:extLst>
      <p:ext uri="{BB962C8B-B14F-4D97-AF65-F5344CB8AC3E}">
        <p14:creationId xmlns:p14="http://schemas.microsoft.com/office/powerpoint/2010/main" val="3503162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26A0BF1-5EE1-445B-BB3C-449B933597F3}"/>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759B2E-3B1A-41D3-BBF0-DC04B7F2B01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C5CB5C-4A35-4B4F-ABE0-4543ED902A46}"/>
              </a:ext>
            </a:extLst>
          </p:cNvPr>
          <p:cNvSpPr>
            <a:spLocks noGrp="1" noChangeArrowheads="1"/>
          </p:cNvSpPr>
          <p:nvPr>
            <p:ph type="sldNum" sz="quarter" idx="12"/>
          </p:nvPr>
        </p:nvSpPr>
        <p:spPr/>
        <p:txBody>
          <a:bodyPr/>
          <a:lstStyle>
            <a:lvl1pPr>
              <a:defRPr smtClean="0"/>
            </a:lvl1pPr>
          </a:lstStyle>
          <a:p>
            <a:pPr>
              <a:defRPr/>
            </a:pPr>
            <a:fld id="{30DCA6C7-4CEF-4B02-89BB-28E32B12EF47}" type="slidenum">
              <a:rPr lang="en-US" altLang="zh-CN"/>
              <a:pPr>
                <a:defRPr/>
              </a:pPr>
              <a:t>‹#›</a:t>
            </a:fld>
            <a:endParaRPr lang="en-US" altLang="zh-CN"/>
          </a:p>
        </p:txBody>
      </p:sp>
    </p:spTree>
    <p:extLst>
      <p:ext uri="{BB962C8B-B14F-4D97-AF65-F5344CB8AC3E}">
        <p14:creationId xmlns:p14="http://schemas.microsoft.com/office/powerpoint/2010/main" val="386745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日期占位符 3">
            <a:extLst>
              <a:ext uri="{FF2B5EF4-FFF2-40B4-BE49-F238E27FC236}">
                <a16:creationId xmlns:a16="http://schemas.microsoft.com/office/drawing/2014/main" id="{F3423CCF-E793-41C3-B057-C78F74136118}"/>
              </a:ext>
            </a:extLst>
          </p:cNvPr>
          <p:cNvSpPr>
            <a:spLocks noGrp="1"/>
          </p:cNvSpPr>
          <p:nvPr>
            <p:ph type="dt" sz="half" idx="10"/>
          </p:nvPr>
        </p:nvSpPr>
        <p:spPr/>
        <p:txBody>
          <a:bodyPr/>
          <a:lstStyle>
            <a:lvl1pPr>
              <a:defRPr/>
            </a:lvl1pPr>
          </a:lstStyle>
          <a:p>
            <a:pPr>
              <a:defRPr/>
            </a:pPr>
            <a:fld id="{EBA1BA1F-EEB8-4E16-85FB-18F701058634}"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61CB5972-B42D-4070-A793-DD4C7DA67AA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8C4C36F-037E-4413-9FED-6865A712A878}"/>
              </a:ext>
            </a:extLst>
          </p:cNvPr>
          <p:cNvSpPr>
            <a:spLocks noGrp="1"/>
          </p:cNvSpPr>
          <p:nvPr>
            <p:ph type="sldNum" sz="quarter" idx="12"/>
          </p:nvPr>
        </p:nvSpPr>
        <p:spPr/>
        <p:txBody>
          <a:bodyPr/>
          <a:lstStyle>
            <a:lvl1pPr>
              <a:defRPr/>
            </a:lvl1pPr>
          </a:lstStyle>
          <a:p>
            <a:pPr>
              <a:defRPr/>
            </a:pPr>
            <a:fld id="{DA625B47-D649-440B-B86E-EBBBB19D21C4}" type="slidenum">
              <a:rPr lang="zh-CN" altLang="en-US"/>
              <a:pPr>
                <a:defRPr/>
              </a:pPr>
              <a:t>‹#›</a:t>
            </a:fld>
            <a:endParaRPr lang="en-US" altLang="zh-CN"/>
          </a:p>
        </p:txBody>
      </p:sp>
    </p:spTree>
    <p:extLst>
      <p:ext uri="{BB962C8B-B14F-4D97-AF65-F5344CB8AC3E}">
        <p14:creationId xmlns:p14="http://schemas.microsoft.com/office/powerpoint/2010/main" val="1818505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452F32-AB9D-4D29-9AFC-7EAEE06A2475}"/>
              </a:ext>
            </a:extLst>
          </p:cNvPr>
          <p:cNvSpPr>
            <a:spLocks noGrp="1"/>
          </p:cNvSpPr>
          <p:nvPr>
            <p:ph type="dt" sz="half" idx="10"/>
          </p:nvPr>
        </p:nvSpPr>
        <p:spPr/>
        <p:txBody>
          <a:bodyPr/>
          <a:lstStyle>
            <a:lvl1pPr>
              <a:defRPr kumimoji="0"/>
            </a:lvl1pPr>
          </a:lstStyle>
          <a:p>
            <a:pPr>
              <a:defRPr/>
            </a:pPr>
            <a:fld id="{660DE49B-9F0F-4250-8726-F88ADD1D11F2}"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98E6F362-D576-4873-B9D6-EB631A3424EC}"/>
              </a:ext>
            </a:extLst>
          </p:cNvPr>
          <p:cNvSpPr>
            <a:spLocks noGrp="1"/>
          </p:cNvSpPr>
          <p:nvPr>
            <p:ph type="ftr" sz="quarter" idx="11"/>
          </p:nvPr>
        </p:nvSpPr>
        <p:spPr/>
        <p:txBody>
          <a:bodyPr/>
          <a:lstStyle>
            <a:lvl1pPr>
              <a:defRPr kumimoji="0"/>
            </a:lvl1pPr>
          </a:lstStyle>
          <a:p>
            <a:pPr>
              <a:defRPr/>
            </a:pPr>
            <a:endParaRPr lang="zh-CN" altLang="en-US"/>
          </a:p>
        </p:txBody>
      </p:sp>
      <p:sp>
        <p:nvSpPr>
          <p:cNvPr id="6" name="灯片编号占位符 5">
            <a:extLst>
              <a:ext uri="{FF2B5EF4-FFF2-40B4-BE49-F238E27FC236}">
                <a16:creationId xmlns:a16="http://schemas.microsoft.com/office/drawing/2014/main" id="{7734FCA8-97E8-475B-A1A3-61E21623DEE8}"/>
              </a:ext>
            </a:extLst>
          </p:cNvPr>
          <p:cNvSpPr>
            <a:spLocks noGrp="1"/>
          </p:cNvSpPr>
          <p:nvPr>
            <p:ph type="sldNum" sz="quarter" idx="12"/>
          </p:nvPr>
        </p:nvSpPr>
        <p:spPr/>
        <p:txBody>
          <a:bodyPr/>
          <a:lstStyle>
            <a:lvl1pPr>
              <a:defRPr kumimoji="0" smtClean="0"/>
            </a:lvl1pPr>
          </a:lstStyle>
          <a:p>
            <a:pPr>
              <a:defRPr/>
            </a:pPr>
            <a:fld id="{1E64A3AA-6ECE-4680-B3B7-947E2E671F43}" type="slidenum">
              <a:rPr lang="zh-CN" altLang="en-US"/>
              <a:pPr>
                <a:defRPr/>
              </a:pPr>
              <a:t>‹#›</a:t>
            </a:fld>
            <a:endParaRPr lang="zh-CN" altLang="en-US"/>
          </a:p>
        </p:txBody>
      </p:sp>
    </p:spTree>
    <p:extLst>
      <p:ext uri="{BB962C8B-B14F-4D97-AF65-F5344CB8AC3E}">
        <p14:creationId xmlns:p14="http://schemas.microsoft.com/office/powerpoint/2010/main" val="221940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856C6D5-EAC8-4D18-94CC-9452E43980D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56D5599-36CF-4E64-A941-D88ACD0C67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49ADBFA-D4BF-4126-9925-1181260345D4}"/>
              </a:ext>
            </a:extLst>
          </p:cNvPr>
          <p:cNvSpPr>
            <a:spLocks noGrp="1" noChangeArrowheads="1"/>
          </p:cNvSpPr>
          <p:nvPr>
            <p:ph type="sldNum" sz="quarter" idx="12"/>
          </p:nvPr>
        </p:nvSpPr>
        <p:spPr>
          <a:ln/>
        </p:spPr>
        <p:txBody>
          <a:bodyPr/>
          <a:lstStyle>
            <a:lvl1pPr>
              <a:defRPr/>
            </a:lvl1pPr>
          </a:lstStyle>
          <a:p>
            <a:pPr>
              <a:defRPr/>
            </a:pPr>
            <a:fld id="{60F2D1E2-210B-4A34-BF0D-285D01A2206D}" type="slidenum">
              <a:rPr lang="en-US" altLang="zh-CN"/>
              <a:pPr>
                <a:defRPr/>
              </a:pPr>
              <a:t>‹#›</a:t>
            </a:fld>
            <a:endParaRPr lang="en-US" altLang="zh-CN"/>
          </a:p>
        </p:txBody>
      </p:sp>
    </p:spTree>
    <p:extLst>
      <p:ext uri="{BB962C8B-B14F-4D97-AF65-F5344CB8AC3E}">
        <p14:creationId xmlns:p14="http://schemas.microsoft.com/office/powerpoint/2010/main" val="1536139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85A3DB-118E-4C9C-BEFF-5D202BBF432F}"/>
              </a:ext>
            </a:extLst>
          </p:cNvPr>
          <p:cNvSpPr>
            <a:spLocks noGrp="1"/>
          </p:cNvSpPr>
          <p:nvPr>
            <p:ph type="dt" sz="half" idx="10"/>
          </p:nvPr>
        </p:nvSpPr>
        <p:spPr/>
        <p:txBody>
          <a:bodyPr/>
          <a:lstStyle>
            <a:lvl1pPr>
              <a:defRPr kumimoji="0"/>
            </a:lvl1pPr>
          </a:lstStyle>
          <a:p>
            <a:pPr>
              <a:defRPr/>
            </a:pPr>
            <a:fld id="{770E00E4-8F95-4C77-B036-FD4A6E35DDE7}"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2F9CD46B-644A-4C0D-829A-9BBF49F258A7}"/>
              </a:ext>
            </a:extLst>
          </p:cNvPr>
          <p:cNvSpPr>
            <a:spLocks noGrp="1"/>
          </p:cNvSpPr>
          <p:nvPr>
            <p:ph type="ftr" sz="quarter" idx="11"/>
          </p:nvPr>
        </p:nvSpPr>
        <p:spPr/>
        <p:txBody>
          <a:bodyPr/>
          <a:lstStyle>
            <a:lvl1pPr>
              <a:defRPr kumimoji="0"/>
            </a:lvl1pPr>
          </a:lstStyle>
          <a:p>
            <a:pPr>
              <a:defRPr/>
            </a:pPr>
            <a:endParaRPr lang="zh-CN" altLang="en-US"/>
          </a:p>
        </p:txBody>
      </p:sp>
      <p:sp>
        <p:nvSpPr>
          <p:cNvPr id="6" name="灯片编号占位符 5">
            <a:extLst>
              <a:ext uri="{FF2B5EF4-FFF2-40B4-BE49-F238E27FC236}">
                <a16:creationId xmlns:a16="http://schemas.microsoft.com/office/drawing/2014/main" id="{95B90DC4-F88D-44BA-8618-32A5CE30C1E5}"/>
              </a:ext>
            </a:extLst>
          </p:cNvPr>
          <p:cNvSpPr>
            <a:spLocks noGrp="1"/>
          </p:cNvSpPr>
          <p:nvPr>
            <p:ph type="sldNum" sz="quarter" idx="12"/>
          </p:nvPr>
        </p:nvSpPr>
        <p:spPr/>
        <p:txBody>
          <a:bodyPr/>
          <a:lstStyle>
            <a:lvl1pPr>
              <a:defRPr kumimoji="0" smtClean="0"/>
            </a:lvl1pPr>
          </a:lstStyle>
          <a:p>
            <a:pPr>
              <a:defRPr/>
            </a:pPr>
            <a:fld id="{8E4A80D6-710A-4364-BAB4-BABB784E7B95}" type="slidenum">
              <a:rPr lang="zh-CN" altLang="en-US"/>
              <a:pPr>
                <a:defRPr/>
              </a:pPr>
              <a:t>‹#›</a:t>
            </a:fld>
            <a:endParaRPr lang="zh-CN" altLang="en-US"/>
          </a:p>
        </p:txBody>
      </p:sp>
    </p:spTree>
    <p:extLst>
      <p:ext uri="{BB962C8B-B14F-4D97-AF65-F5344CB8AC3E}">
        <p14:creationId xmlns:p14="http://schemas.microsoft.com/office/powerpoint/2010/main" val="4023464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CDD7A2-64AE-4BD1-B9E3-67B3332969D2}"/>
              </a:ext>
            </a:extLst>
          </p:cNvPr>
          <p:cNvSpPr>
            <a:spLocks noGrp="1"/>
          </p:cNvSpPr>
          <p:nvPr>
            <p:ph type="dt" sz="half" idx="10"/>
          </p:nvPr>
        </p:nvSpPr>
        <p:spPr/>
        <p:txBody>
          <a:bodyPr/>
          <a:lstStyle>
            <a:lvl1pPr>
              <a:defRPr kumimoji="0"/>
            </a:lvl1pPr>
          </a:lstStyle>
          <a:p>
            <a:pPr>
              <a:defRPr/>
            </a:pPr>
            <a:fld id="{E8DC2E1D-CF86-43BA-ACFB-787CB1E57146}"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F745D76B-4B4C-4EAD-A7F7-5AED7AE08477}"/>
              </a:ext>
            </a:extLst>
          </p:cNvPr>
          <p:cNvSpPr>
            <a:spLocks noGrp="1"/>
          </p:cNvSpPr>
          <p:nvPr>
            <p:ph type="ftr" sz="quarter" idx="11"/>
          </p:nvPr>
        </p:nvSpPr>
        <p:spPr/>
        <p:txBody>
          <a:bodyPr/>
          <a:lstStyle>
            <a:lvl1pPr>
              <a:defRPr kumimoji="0"/>
            </a:lvl1pPr>
          </a:lstStyle>
          <a:p>
            <a:pPr>
              <a:defRPr/>
            </a:pPr>
            <a:endParaRPr lang="zh-CN" altLang="en-US"/>
          </a:p>
        </p:txBody>
      </p:sp>
      <p:sp>
        <p:nvSpPr>
          <p:cNvPr id="6" name="灯片编号占位符 5">
            <a:extLst>
              <a:ext uri="{FF2B5EF4-FFF2-40B4-BE49-F238E27FC236}">
                <a16:creationId xmlns:a16="http://schemas.microsoft.com/office/drawing/2014/main" id="{DDC932A8-507F-4C9A-9DD3-7FFE9B175A66}"/>
              </a:ext>
            </a:extLst>
          </p:cNvPr>
          <p:cNvSpPr>
            <a:spLocks noGrp="1"/>
          </p:cNvSpPr>
          <p:nvPr>
            <p:ph type="sldNum" sz="quarter" idx="12"/>
          </p:nvPr>
        </p:nvSpPr>
        <p:spPr/>
        <p:txBody>
          <a:bodyPr/>
          <a:lstStyle>
            <a:lvl1pPr>
              <a:defRPr kumimoji="0" smtClean="0"/>
            </a:lvl1pPr>
          </a:lstStyle>
          <a:p>
            <a:pPr>
              <a:defRPr/>
            </a:pPr>
            <a:fld id="{4CB772F0-253F-4381-ACCC-A848BD2922AC}" type="slidenum">
              <a:rPr lang="zh-CN" altLang="en-US"/>
              <a:pPr>
                <a:defRPr/>
              </a:pPr>
              <a:t>‹#›</a:t>
            </a:fld>
            <a:endParaRPr lang="zh-CN" altLang="en-US"/>
          </a:p>
        </p:txBody>
      </p:sp>
    </p:spTree>
    <p:extLst>
      <p:ext uri="{BB962C8B-B14F-4D97-AF65-F5344CB8AC3E}">
        <p14:creationId xmlns:p14="http://schemas.microsoft.com/office/powerpoint/2010/main" val="22320235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6D1C73-9992-4A74-B0A5-992C106F39F6}"/>
              </a:ext>
            </a:extLst>
          </p:cNvPr>
          <p:cNvSpPr>
            <a:spLocks noGrp="1"/>
          </p:cNvSpPr>
          <p:nvPr>
            <p:ph type="dt" sz="half" idx="10"/>
          </p:nvPr>
        </p:nvSpPr>
        <p:spPr/>
        <p:txBody>
          <a:bodyPr/>
          <a:lstStyle>
            <a:lvl1pPr>
              <a:defRPr kumimoji="0"/>
            </a:lvl1pPr>
          </a:lstStyle>
          <a:p>
            <a:pPr>
              <a:defRPr/>
            </a:pPr>
            <a:fld id="{B3A67BE6-09B7-465C-8F11-94A14FAE9389}" type="datetimeFigureOut">
              <a:rPr lang="zh-CN" altLang="en-US"/>
              <a:pPr>
                <a:defRPr/>
              </a:pPr>
              <a:t>2024/9/15</a:t>
            </a:fld>
            <a:endParaRPr lang="zh-CN" altLang="en-US"/>
          </a:p>
        </p:txBody>
      </p:sp>
      <p:sp>
        <p:nvSpPr>
          <p:cNvPr id="6" name="页脚占位符 5">
            <a:extLst>
              <a:ext uri="{FF2B5EF4-FFF2-40B4-BE49-F238E27FC236}">
                <a16:creationId xmlns:a16="http://schemas.microsoft.com/office/drawing/2014/main" id="{28861AE6-4329-49BD-898D-69B77F9BE756}"/>
              </a:ext>
            </a:extLst>
          </p:cNvPr>
          <p:cNvSpPr>
            <a:spLocks noGrp="1"/>
          </p:cNvSpPr>
          <p:nvPr>
            <p:ph type="ftr" sz="quarter" idx="11"/>
          </p:nvPr>
        </p:nvSpPr>
        <p:spPr/>
        <p:txBody>
          <a:bodyPr/>
          <a:lstStyle>
            <a:lvl1pPr>
              <a:defRPr kumimoji="0"/>
            </a:lvl1pPr>
          </a:lstStyle>
          <a:p>
            <a:pPr>
              <a:defRPr/>
            </a:pPr>
            <a:endParaRPr lang="zh-CN" altLang="en-US"/>
          </a:p>
        </p:txBody>
      </p:sp>
      <p:sp>
        <p:nvSpPr>
          <p:cNvPr id="7" name="灯片编号占位符 6">
            <a:extLst>
              <a:ext uri="{FF2B5EF4-FFF2-40B4-BE49-F238E27FC236}">
                <a16:creationId xmlns:a16="http://schemas.microsoft.com/office/drawing/2014/main" id="{60039681-D5E9-4D18-B928-76F1CFF4B69B}"/>
              </a:ext>
            </a:extLst>
          </p:cNvPr>
          <p:cNvSpPr>
            <a:spLocks noGrp="1"/>
          </p:cNvSpPr>
          <p:nvPr>
            <p:ph type="sldNum" sz="quarter" idx="12"/>
          </p:nvPr>
        </p:nvSpPr>
        <p:spPr/>
        <p:txBody>
          <a:bodyPr/>
          <a:lstStyle>
            <a:lvl1pPr>
              <a:defRPr kumimoji="0" smtClean="0"/>
            </a:lvl1pPr>
          </a:lstStyle>
          <a:p>
            <a:pPr>
              <a:defRPr/>
            </a:pPr>
            <a:fld id="{757E5FD3-1E6F-40EA-BA87-CF93D3667F79}" type="slidenum">
              <a:rPr lang="zh-CN" altLang="en-US"/>
              <a:pPr>
                <a:defRPr/>
              </a:pPr>
              <a:t>‹#›</a:t>
            </a:fld>
            <a:endParaRPr lang="zh-CN" altLang="en-US"/>
          </a:p>
        </p:txBody>
      </p:sp>
    </p:spTree>
    <p:extLst>
      <p:ext uri="{BB962C8B-B14F-4D97-AF65-F5344CB8AC3E}">
        <p14:creationId xmlns:p14="http://schemas.microsoft.com/office/powerpoint/2010/main" val="3999142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414C5A-05D2-424C-B873-F51958C53929}"/>
              </a:ext>
            </a:extLst>
          </p:cNvPr>
          <p:cNvSpPr>
            <a:spLocks noGrp="1"/>
          </p:cNvSpPr>
          <p:nvPr>
            <p:ph type="dt" sz="half" idx="10"/>
          </p:nvPr>
        </p:nvSpPr>
        <p:spPr/>
        <p:txBody>
          <a:bodyPr/>
          <a:lstStyle>
            <a:lvl1pPr>
              <a:defRPr kumimoji="0"/>
            </a:lvl1pPr>
          </a:lstStyle>
          <a:p>
            <a:pPr>
              <a:defRPr/>
            </a:pPr>
            <a:fld id="{0A2D6EB3-68F3-4BA5-A6EE-C6CC3ACF3D86}" type="datetimeFigureOut">
              <a:rPr lang="zh-CN" altLang="en-US"/>
              <a:pPr>
                <a:defRPr/>
              </a:pPr>
              <a:t>2024/9/15</a:t>
            </a:fld>
            <a:endParaRPr lang="zh-CN" altLang="en-US"/>
          </a:p>
        </p:txBody>
      </p:sp>
      <p:sp>
        <p:nvSpPr>
          <p:cNvPr id="8" name="页脚占位符 7">
            <a:extLst>
              <a:ext uri="{FF2B5EF4-FFF2-40B4-BE49-F238E27FC236}">
                <a16:creationId xmlns:a16="http://schemas.microsoft.com/office/drawing/2014/main" id="{B70064CA-71A2-4359-83A0-6FC4A800C196}"/>
              </a:ext>
            </a:extLst>
          </p:cNvPr>
          <p:cNvSpPr>
            <a:spLocks noGrp="1"/>
          </p:cNvSpPr>
          <p:nvPr>
            <p:ph type="ftr" sz="quarter" idx="11"/>
          </p:nvPr>
        </p:nvSpPr>
        <p:spPr/>
        <p:txBody>
          <a:bodyPr/>
          <a:lstStyle>
            <a:lvl1pPr>
              <a:defRPr kumimoji="0"/>
            </a:lvl1pPr>
          </a:lstStyle>
          <a:p>
            <a:pPr>
              <a:defRPr/>
            </a:pPr>
            <a:endParaRPr lang="zh-CN" altLang="en-US"/>
          </a:p>
        </p:txBody>
      </p:sp>
      <p:sp>
        <p:nvSpPr>
          <p:cNvPr id="9" name="灯片编号占位符 8">
            <a:extLst>
              <a:ext uri="{FF2B5EF4-FFF2-40B4-BE49-F238E27FC236}">
                <a16:creationId xmlns:a16="http://schemas.microsoft.com/office/drawing/2014/main" id="{C0AE3C2C-10AD-4300-8FB7-DB5417CE7531}"/>
              </a:ext>
            </a:extLst>
          </p:cNvPr>
          <p:cNvSpPr>
            <a:spLocks noGrp="1"/>
          </p:cNvSpPr>
          <p:nvPr>
            <p:ph type="sldNum" sz="quarter" idx="12"/>
          </p:nvPr>
        </p:nvSpPr>
        <p:spPr/>
        <p:txBody>
          <a:bodyPr/>
          <a:lstStyle>
            <a:lvl1pPr>
              <a:defRPr kumimoji="0" smtClean="0"/>
            </a:lvl1pPr>
          </a:lstStyle>
          <a:p>
            <a:pPr>
              <a:defRPr/>
            </a:pPr>
            <a:fld id="{FA433A8E-D40B-4B72-9277-9A107B163C13}" type="slidenum">
              <a:rPr lang="zh-CN" altLang="en-US"/>
              <a:pPr>
                <a:defRPr/>
              </a:pPr>
              <a:t>‹#›</a:t>
            </a:fld>
            <a:endParaRPr lang="zh-CN" altLang="en-US"/>
          </a:p>
        </p:txBody>
      </p:sp>
    </p:spTree>
    <p:extLst>
      <p:ext uri="{BB962C8B-B14F-4D97-AF65-F5344CB8AC3E}">
        <p14:creationId xmlns:p14="http://schemas.microsoft.com/office/powerpoint/2010/main" val="77783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DE6B8D-CDC3-45A6-A70D-00A4B9F965DB}"/>
              </a:ext>
            </a:extLst>
          </p:cNvPr>
          <p:cNvSpPr>
            <a:spLocks noGrp="1"/>
          </p:cNvSpPr>
          <p:nvPr>
            <p:ph type="dt" sz="half" idx="10"/>
          </p:nvPr>
        </p:nvSpPr>
        <p:spPr/>
        <p:txBody>
          <a:bodyPr/>
          <a:lstStyle>
            <a:lvl1pPr>
              <a:defRPr kumimoji="0"/>
            </a:lvl1pPr>
          </a:lstStyle>
          <a:p>
            <a:pPr>
              <a:defRPr/>
            </a:pPr>
            <a:fld id="{118FD649-B1AF-4950-9E1E-6CCC163C665B}" type="datetimeFigureOut">
              <a:rPr lang="zh-CN" altLang="en-US"/>
              <a:pPr>
                <a:defRPr/>
              </a:pPr>
              <a:t>2024/9/15</a:t>
            </a:fld>
            <a:endParaRPr lang="zh-CN" altLang="en-US"/>
          </a:p>
        </p:txBody>
      </p:sp>
      <p:sp>
        <p:nvSpPr>
          <p:cNvPr id="4" name="页脚占位符 3">
            <a:extLst>
              <a:ext uri="{FF2B5EF4-FFF2-40B4-BE49-F238E27FC236}">
                <a16:creationId xmlns:a16="http://schemas.microsoft.com/office/drawing/2014/main" id="{C8D9A052-DF82-4736-AC6F-FB42089C5EB4}"/>
              </a:ext>
            </a:extLst>
          </p:cNvPr>
          <p:cNvSpPr>
            <a:spLocks noGrp="1"/>
          </p:cNvSpPr>
          <p:nvPr>
            <p:ph type="ftr" sz="quarter" idx="11"/>
          </p:nvPr>
        </p:nvSpPr>
        <p:spPr/>
        <p:txBody>
          <a:bodyPr/>
          <a:lstStyle>
            <a:lvl1pPr>
              <a:defRPr kumimoji="0"/>
            </a:lvl1pPr>
          </a:lstStyle>
          <a:p>
            <a:pPr>
              <a:defRPr/>
            </a:pPr>
            <a:endParaRPr lang="zh-CN" altLang="en-US"/>
          </a:p>
        </p:txBody>
      </p:sp>
      <p:sp>
        <p:nvSpPr>
          <p:cNvPr id="5" name="灯片编号占位符 4">
            <a:extLst>
              <a:ext uri="{FF2B5EF4-FFF2-40B4-BE49-F238E27FC236}">
                <a16:creationId xmlns:a16="http://schemas.microsoft.com/office/drawing/2014/main" id="{17457A51-D714-413E-ABF3-972B0BA571A6}"/>
              </a:ext>
            </a:extLst>
          </p:cNvPr>
          <p:cNvSpPr>
            <a:spLocks noGrp="1"/>
          </p:cNvSpPr>
          <p:nvPr>
            <p:ph type="sldNum" sz="quarter" idx="12"/>
          </p:nvPr>
        </p:nvSpPr>
        <p:spPr/>
        <p:txBody>
          <a:bodyPr/>
          <a:lstStyle>
            <a:lvl1pPr>
              <a:defRPr kumimoji="0" smtClean="0"/>
            </a:lvl1pPr>
          </a:lstStyle>
          <a:p>
            <a:pPr>
              <a:defRPr/>
            </a:pPr>
            <a:fld id="{DAC9E0D8-232C-40A7-826F-3CBFB869958F}" type="slidenum">
              <a:rPr lang="zh-CN" altLang="en-US"/>
              <a:pPr>
                <a:defRPr/>
              </a:pPr>
              <a:t>‹#›</a:t>
            </a:fld>
            <a:endParaRPr lang="zh-CN" altLang="en-US"/>
          </a:p>
        </p:txBody>
      </p:sp>
    </p:spTree>
    <p:extLst>
      <p:ext uri="{BB962C8B-B14F-4D97-AF65-F5344CB8AC3E}">
        <p14:creationId xmlns:p14="http://schemas.microsoft.com/office/powerpoint/2010/main" val="986397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B3BB52-F290-438E-9814-447631277604}"/>
              </a:ext>
            </a:extLst>
          </p:cNvPr>
          <p:cNvSpPr>
            <a:spLocks noGrp="1"/>
          </p:cNvSpPr>
          <p:nvPr>
            <p:ph type="dt" sz="half" idx="10"/>
          </p:nvPr>
        </p:nvSpPr>
        <p:spPr/>
        <p:txBody>
          <a:bodyPr/>
          <a:lstStyle>
            <a:lvl1pPr>
              <a:defRPr kumimoji="0"/>
            </a:lvl1pPr>
          </a:lstStyle>
          <a:p>
            <a:pPr>
              <a:defRPr/>
            </a:pPr>
            <a:fld id="{7CC9D757-15B4-4764-8D1A-031BBB99A40D}" type="datetimeFigureOut">
              <a:rPr lang="zh-CN" altLang="en-US"/>
              <a:pPr>
                <a:defRPr/>
              </a:pPr>
              <a:t>2024/9/15</a:t>
            </a:fld>
            <a:endParaRPr lang="zh-CN" altLang="en-US"/>
          </a:p>
        </p:txBody>
      </p:sp>
      <p:sp>
        <p:nvSpPr>
          <p:cNvPr id="3" name="页脚占位符 2">
            <a:extLst>
              <a:ext uri="{FF2B5EF4-FFF2-40B4-BE49-F238E27FC236}">
                <a16:creationId xmlns:a16="http://schemas.microsoft.com/office/drawing/2014/main" id="{77971052-FC11-4B87-88CA-1EFBC7FD64EA}"/>
              </a:ext>
            </a:extLst>
          </p:cNvPr>
          <p:cNvSpPr>
            <a:spLocks noGrp="1"/>
          </p:cNvSpPr>
          <p:nvPr>
            <p:ph type="ftr" sz="quarter" idx="11"/>
          </p:nvPr>
        </p:nvSpPr>
        <p:spPr/>
        <p:txBody>
          <a:bodyPr/>
          <a:lstStyle>
            <a:lvl1pPr>
              <a:defRPr kumimoji="0"/>
            </a:lvl1pPr>
          </a:lstStyle>
          <a:p>
            <a:pPr>
              <a:defRPr/>
            </a:pPr>
            <a:endParaRPr lang="zh-CN" altLang="en-US"/>
          </a:p>
        </p:txBody>
      </p:sp>
      <p:sp>
        <p:nvSpPr>
          <p:cNvPr id="4" name="灯片编号占位符 3">
            <a:extLst>
              <a:ext uri="{FF2B5EF4-FFF2-40B4-BE49-F238E27FC236}">
                <a16:creationId xmlns:a16="http://schemas.microsoft.com/office/drawing/2014/main" id="{F7B63486-C93E-40E3-AE77-B3C6BA9D2667}"/>
              </a:ext>
            </a:extLst>
          </p:cNvPr>
          <p:cNvSpPr>
            <a:spLocks noGrp="1"/>
          </p:cNvSpPr>
          <p:nvPr>
            <p:ph type="sldNum" sz="quarter" idx="12"/>
          </p:nvPr>
        </p:nvSpPr>
        <p:spPr/>
        <p:txBody>
          <a:bodyPr/>
          <a:lstStyle>
            <a:lvl1pPr>
              <a:defRPr kumimoji="0" smtClean="0"/>
            </a:lvl1pPr>
          </a:lstStyle>
          <a:p>
            <a:pPr>
              <a:defRPr/>
            </a:pPr>
            <a:fld id="{0EC73D67-5059-4537-967A-4DD326487538}" type="slidenum">
              <a:rPr lang="zh-CN" altLang="en-US"/>
              <a:pPr>
                <a:defRPr/>
              </a:pPr>
              <a:t>‹#›</a:t>
            </a:fld>
            <a:endParaRPr lang="zh-CN" altLang="en-US"/>
          </a:p>
        </p:txBody>
      </p:sp>
    </p:spTree>
    <p:extLst>
      <p:ext uri="{BB962C8B-B14F-4D97-AF65-F5344CB8AC3E}">
        <p14:creationId xmlns:p14="http://schemas.microsoft.com/office/powerpoint/2010/main" val="1354416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17CFC4-5784-4E44-9ACB-D06CAA787328}"/>
              </a:ext>
            </a:extLst>
          </p:cNvPr>
          <p:cNvSpPr>
            <a:spLocks noGrp="1"/>
          </p:cNvSpPr>
          <p:nvPr>
            <p:ph type="dt" sz="half" idx="10"/>
          </p:nvPr>
        </p:nvSpPr>
        <p:spPr/>
        <p:txBody>
          <a:bodyPr/>
          <a:lstStyle>
            <a:lvl1pPr>
              <a:defRPr kumimoji="0"/>
            </a:lvl1pPr>
          </a:lstStyle>
          <a:p>
            <a:pPr>
              <a:defRPr/>
            </a:pPr>
            <a:fld id="{4F5FCD6A-9950-4758-BA45-049EA364D54C}" type="datetimeFigureOut">
              <a:rPr lang="zh-CN" altLang="en-US"/>
              <a:pPr>
                <a:defRPr/>
              </a:pPr>
              <a:t>2024/9/15</a:t>
            </a:fld>
            <a:endParaRPr lang="zh-CN" altLang="en-US"/>
          </a:p>
        </p:txBody>
      </p:sp>
      <p:sp>
        <p:nvSpPr>
          <p:cNvPr id="6" name="页脚占位符 5">
            <a:extLst>
              <a:ext uri="{FF2B5EF4-FFF2-40B4-BE49-F238E27FC236}">
                <a16:creationId xmlns:a16="http://schemas.microsoft.com/office/drawing/2014/main" id="{D8961E63-447E-4ECD-9222-DAF398A84D05}"/>
              </a:ext>
            </a:extLst>
          </p:cNvPr>
          <p:cNvSpPr>
            <a:spLocks noGrp="1"/>
          </p:cNvSpPr>
          <p:nvPr>
            <p:ph type="ftr" sz="quarter" idx="11"/>
          </p:nvPr>
        </p:nvSpPr>
        <p:spPr/>
        <p:txBody>
          <a:bodyPr/>
          <a:lstStyle>
            <a:lvl1pPr>
              <a:defRPr kumimoji="0"/>
            </a:lvl1pPr>
          </a:lstStyle>
          <a:p>
            <a:pPr>
              <a:defRPr/>
            </a:pPr>
            <a:endParaRPr lang="zh-CN" altLang="en-US"/>
          </a:p>
        </p:txBody>
      </p:sp>
      <p:sp>
        <p:nvSpPr>
          <p:cNvPr id="7" name="灯片编号占位符 6">
            <a:extLst>
              <a:ext uri="{FF2B5EF4-FFF2-40B4-BE49-F238E27FC236}">
                <a16:creationId xmlns:a16="http://schemas.microsoft.com/office/drawing/2014/main" id="{A3BFC069-5AA5-4FE5-BECA-4FE61C7F3349}"/>
              </a:ext>
            </a:extLst>
          </p:cNvPr>
          <p:cNvSpPr>
            <a:spLocks noGrp="1"/>
          </p:cNvSpPr>
          <p:nvPr>
            <p:ph type="sldNum" sz="quarter" idx="12"/>
          </p:nvPr>
        </p:nvSpPr>
        <p:spPr/>
        <p:txBody>
          <a:bodyPr/>
          <a:lstStyle>
            <a:lvl1pPr>
              <a:defRPr kumimoji="0" smtClean="0"/>
            </a:lvl1pPr>
          </a:lstStyle>
          <a:p>
            <a:pPr>
              <a:defRPr/>
            </a:pPr>
            <a:fld id="{486FC16F-007C-4796-90FB-A0F7B1B77A3C}" type="slidenum">
              <a:rPr lang="zh-CN" altLang="en-US"/>
              <a:pPr>
                <a:defRPr/>
              </a:pPr>
              <a:t>‹#›</a:t>
            </a:fld>
            <a:endParaRPr lang="zh-CN" altLang="en-US"/>
          </a:p>
        </p:txBody>
      </p:sp>
    </p:spTree>
    <p:extLst>
      <p:ext uri="{BB962C8B-B14F-4D97-AF65-F5344CB8AC3E}">
        <p14:creationId xmlns:p14="http://schemas.microsoft.com/office/powerpoint/2010/main" val="22362640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EB88B0-2C94-4F9A-B903-C8CE02CF41A4}"/>
              </a:ext>
            </a:extLst>
          </p:cNvPr>
          <p:cNvSpPr>
            <a:spLocks noGrp="1"/>
          </p:cNvSpPr>
          <p:nvPr>
            <p:ph type="dt" sz="half" idx="10"/>
          </p:nvPr>
        </p:nvSpPr>
        <p:spPr/>
        <p:txBody>
          <a:bodyPr/>
          <a:lstStyle>
            <a:lvl1pPr>
              <a:defRPr kumimoji="0"/>
            </a:lvl1pPr>
          </a:lstStyle>
          <a:p>
            <a:pPr>
              <a:defRPr/>
            </a:pPr>
            <a:fld id="{1BF0A8CD-FAC3-49ED-AACE-BD238805718A}" type="datetimeFigureOut">
              <a:rPr lang="zh-CN" altLang="en-US"/>
              <a:pPr>
                <a:defRPr/>
              </a:pPr>
              <a:t>2024/9/15</a:t>
            </a:fld>
            <a:endParaRPr lang="zh-CN" altLang="en-US"/>
          </a:p>
        </p:txBody>
      </p:sp>
      <p:sp>
        <p:nvSpPr>
          <p:cNvPr id="6" name="页脚占位符 5">
            <a:extLst>
              <a:ext uri="{FF2B5EF4-FFF2-40B4-BE49-F238E27FC236}">
                <a16:creationId xmlns:a16="http://schemas.microsoft.com/office/drawing/2014/main" id="{8F917358-E83A-49CA-982E-027757613F46}"/>
              </a:ext>
            </a:extLst>
          </p:cNvPr>
          <p:cNvSpPr>
            <a:spLocks noGrp="1"/>
          </p:cNvSpPr>
          <p:nvPr>
            <p:ph type="ftr" sz="quarter" idx="11"/>
          </p:nvPr>
        </p:nvSpPr>
        <p:spPr/>
        <p:txBody>
          <a:bodyPr/>
          <a:lstStyle>
            <a:lvl1pPr>
              <a:defRPr kumimoji="0"/>
            </a:lvl1pPr>
          </a:lstStyle>
          <a:p>
            <a:pPr>
              <a:defRPr/>
            </a:pPr>
            <a:endParaRPr lang="zh-CN" altLang="en-US"/>
          </a:p>
        </p:txBody>
      </p:sp>
      <p:sp>
        <p:nvSpPr>
          <p:cNvPr id="7" name="灯片编号占位符 6">
            <a:extLst>
              <a:ext uri="{FF2B5EF4-FFF2-40B4-BE49-F238E27FC236}">
                <a16:creationId xmlns:a16="http://schemas.microsoft.com/office/drawing/2014/main" id="{67899DE7-2DD8-44EA-A462-F7A3FBDD2C9C}"/>
              </a:ext>
            </a:extLst>
          </p:cNvPr>
          <p:cNvSpPr>
            <a:spLocks noGrp="1"/>
          </p:cNvSpPr>
          <p:nvPr>
            <p:ph type="sldNum" sz="quarter" idx="12"/>
          </p:nvPr>
        </p:nvSpPr>
        <p:spPr/>
        <p:txBody>
          <a:bodyPr/>
          <a:lstStyle>
            <a:lvl1pPr>
              <a:defRPr kumimoji="0" smtClean="0"/>
            </a:lvl1pPr>
          </a:lstStyle>
          <a:p>
            <a:pPr>
              <a:defRPr/>
            </a:pPr>
            <a:fld id="{C6BDDFE8-5BB0-45C4-88E0-8C26BA88C94C}" type="slidenum">
              <a:rPr lang="zh-CN" altLang="en-US"/>
              <a:pPr>
                <a:defRPr/>
              </a:pPr>
              <a:t>‹#›</a:t>
            </a:fld>
            <a:endParaRPr lang="zh-CN" altLang="en-US"/>
          </a:p>
        </p:txBody>
      </p:sp>
    </p:spTree>
    <p:extLst>
      <p:ext uri="{BB962C8B-B14F-4D97-AF65-F5344CB8AC3E}">
        <p14:creationId xmlns:p14="http://schemas.microsoft.com/office/powerpoint/2010/main" val="9996298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9032B8-E03B-4CF0-9F41-2E29A560E78F}"/>
              </a:ext>
            </a:extLst>
          </p:cNvPr>
          <p:cNvSpPr>
            <a:spLocks noGrp="1"/>
          </p:cNvSpPr>
          <p:nvPr>
            <p:ph type="dt" sz="half" idx="10"/>
          </p:nvPr>
        </p:nvSpPr>
        <p:spPr/>
        <p:txBody>
          <a:bodyPr/>
          <a:lstStyle>
            <a:lvl1pPr>
              <a:defRPr kumimoji="0"/>
            </a:lvl1pPr>
          </a:lstStyle>
          <a:p>
            <a:pPr>
              <a:defRPr/>
            </a:pPr>
            <a:fld id="{4AC98676-A5EA-4906-BB2C-C4B5018CA1DF}"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4E72479A-C4D0-4B2A-8859-398AD22C0CF1}"/>
              </a:ext>
            </a:extLst>
          </p:cNvPr>
          <p:cNvSpPr>
            <a:spLocks noGrp="1"/>
          </p:cNvSpPr>
          <p:nvPr>
            <p:ph type="ftr" sz="quarter" idx="11"/>
          </p:nvPr>
        </p:nvSpPr>
        <p:spPr/>
        <p:txBody>
          <a:bodyPr/>
          <a:lstStyle>
            <a:lvl1pPr>
              <a:defRPr kumimoji="0"/>
            </a:lvl1pPr>
          </a:lstStyle>
          <a:p>
            <a:pPr>
              <a:defRPr/>
            </a:pPr>
            <a:endParaRPr lang="zh-CN" altLang="en-US"/>
          </a:p>
        </p:txBody>
      </p:sp>
      <p:sp>
        <p:nvSpPr>
          <p:cNvPr id="6" name="灯片编号占位符 5">
            <a:extLst>
              <a:ext uri="{FF2B5EF4-FFF2-40B4-BE49-F238E27FC236}">
                <a16:creationId xmlns:a16="http://schemas.microsoft.com/office/drawing/2014/main" id="{C1D2CC80-7DE3-4769-992A-6D8154FF570E}"/>
              </a:ext>
            </a:extLst>
          </p:cNvPr>
          <p:cNvSpPr>
            <a:spLocks noGrp="1"/>
          </p:cNvSpPr>
          <p:nvPr>
            <p:ph type="sldNum" sz="quarter" idx="12"/>
          </p:nvPr>
        </p:nvSpPr>
        <p:spPr/>
        <p:txBody>
          <a:bodyPr/>
          <a:lstStyle>
            <a:lvl1pPr>
              <a:defRPr kumimoji="0" smtClean="0"/>
            </a:lvl1pPr>
          </a:lstStyle>
          <a:p>
            <a:pPr>
              <a:defRPr/>
            </a:pPr>
            <a:fld id="{B7D08892-F609-4322-B16F-6C895FB6EF17}" type="slidenum">
              <a:rPr lang="zh-CN" altLang="en-US"/>
              <a:pPr>
                <a:defRPr/>
              </a:pPr>
              <a:t>‹#›</a:t>
            </a:fld>
            <a:endParaRPr lang="zh-CN" altLang="en-US"/>
          </a:p>
        </p:txBody>
      </p:sp>
    </p:spTree>
    <p:extLst>
      <p:ext uri="{BB962C8B-B14F-4D97-AF65-F5344CB8AC3E}">
        <p14:creationId xmlns:p14="http://schemas.microsoft.com/office/powerpoint/2010/main" val="29190314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481734-68FA-45A9-9FCA-95A2BCC57556}"/>
              </a:ext>
            </a:extLst>
          </p:cNvPr>
          <p:cNvSpPr>
            <a:spLocks noGrp="1"/>
          </p:cNvSpPr>
          <p:nvPr>
            <p:ph type="dt" sz="half" idx="10"/>
          </p:nvPr>
        </p:nvSpPr>
        <p:spPr/>
        <p:txBody>
          <a:bodyPr/>
          <a:lstStyle>
            <a:lvl1pPr>
              <a:defRPr kumimoji="0"/>
            </a:lvl1pPr>
          </a:lstStyle>
          <a:p>
            <a:pPr>
              <a:defRPr/>
            </a:pPr>
            <a:fld id="{384F6377-A930-4116-BAF0-AE3C03476025}"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7DF5B592-00D4-47B9-85DE-C96A35F0851D}"/>
              </a:ext>
            </a:extLst>
          </p:cNvPr>
          <p:cNvSpPr>
            <a:spLocks noGrp="1"/>
          </p:cNvSpPr>
          <p:nvPr>
            <p:ph type="ftr" sz="quarter" idx="11"/>
          </p:nvPr>
        </p:nvSpPr>
        <p:spPr/>
        <p:txBody>
          <a:bodyPr/>
          <a:lstStyle>
            <a:lvl1pPr>
              <a:defRPr kumimoji="0"/>
            </a:lvl1pPr>
          </a:lstStyle>
          <a:p>
            <a:pPr>
              <a:defRPr/>
            </a:pPr>
            <a:endParaRPr lang="zh-CN" altLang="en-US"/>
          </a:p>
        </p:txBody>
      </p:sp>
      <p:sp>
        <p:nvSpPr>
          <p:cNvPr id="6" name="灯片编号占位符 5">
            <a:extLst>
              <a:ext uri="{FF2B5EF4-FFF2-40B4-BE49-F238E27FC236}">
                <a16:creationId xmlns:a16="http://schemas.microsoft.com/office/drawing/2014/main" id="{A2D3484D-A15D-4AA6-BF42-8257CE94012A}"/>
              </a:ext>
            </a:extLst>
          </p:cNvPr>
          <p:cNvSpPr>
            <a:spLocks noGrp="1"/>
          </p:cNvSpPr>
          <p:nvPr>
            <p:ph type="sldNum" sz="quarter" idx="12"/>
          </p:nvPr>
        </p:nvSpPr>
        <p:spPr/>
        <p:txBody>
          <a:bodyPr/>
          <a:lstStyle>
            <a:lvl1pPr>
              <a:defRPr kumimoji="0" smtClean="0"/>
            </a:lvl1pPr>
          </a:lstStyle>
          <a:p>
            <a:pPr>
              <a:defRPr/>
            </a:pPr>
            <a:fld id="{DF587B8A-0751-47D2-B5D4-8712A10399C7}" type="slidenum">
              <a:rPr lang="zh-CN" altLang="en-US"/>
              <a:pPr>
                <a:defRPr/>
              </a:pPr>
              <a:t>‹#›</a:t>
            </a:fld>
            <a:endParaRPr lang="zh-CN" altLang="en-US"/>
          </a:p>
        </p:txBody>
      </p:sp>
    </p:spTree>
    <p:extLst>
      <p:ext uri="{BB962C8B-B14F-4D97-AF65-F5344CB8AC3E}">
        <p14:creationId xmlns:p14="http://schemas.microsoft.com/office/powerpoint/2010/main" val="328117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C4A5A0C-CC61-4BCD-8010-BAFDCB21D5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DE0E738-7616-4E0F-88F0-1A550D1644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72B0F1B-6A85-400A-B139-5F9E6070F2BC}"/>
              </a:ext>
            </a:extLst>
          </p:cNvPr>
          <p:cNvSpPr>
            <a:spLocks noGrp="1" noChangeArrowheads="1"/>
          </p:cNvSpPr>
          <p:nvPr>
            <p:ph type="sldNum" sz="quarter" idx="12"/>
          </p:nvPr>
        </p:nvSpPr>
        <p:spPr>
          <a:ln/>
        </p:spPr>
        <p:txBody>
          <a:bodyPr/>
          <a:lstStyle>
            <a:lvl1pPr>
              <a:defRPr/>
            </a:lvl1pPr>
          </a:lstStyle>
          <a:p>
            <a:pPr>
              <a:defRPr/>
            </a:pPr>
            <a:fld id="{18496DAA-0769-4542-8264-E2845643CDFC}" type="slidenum">
              <a:rPr lang="en-US" altLang="zh-CN"/>
              <a:pPr>
                <a:defRPr/>
              </a:pPr>
              <a:t>‹#›</a:t>
            </a:fld>
            <a:endParaRPr lang="en-US" altLang="zh-CN"/>
          </a:p>
        </p:txBody>
      </p:sp>
    </p:spTree>
    <p:extLst>
      <p:ext uri="{BB962C8B-B14F-4D97-AF65-F5344CB8AC3E}">
        <p14:creationId xmlns:p14="http://schemas.microsoft.com/office/powerpoint/2010/main" val="379939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8F76CD0-D792-44B3-A08F-917A7DF918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89516B7-5F3A-4FD8-9E62-48B7FEDA81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FAD401-8695-47EA-835B-DACCA12EBD13}"/>
              </a:ext>
            </a:extLst>
          </p:cNvPr>
          <p:cNvSpPr>
            <a:spLocks noGrp="1" noChangeArrowheads="1"/>
          </p:cNvSpPr>
          <p:nvPr>
            <p:ph type="sldNum" sz="quarter" idx="12"/>
          </p:nvPr>
        </p:nvSpPr>
        <p:spPr>
          <a:ln/>
        </p:spPr>
        <p:txBody>
          <a:bodyPr/>
          <a:lstStyle>
            <a:lvl1pPr>
              <a:defRPr/>
            </a:lvl1pPr>
          </a:lstStyle>
          <a:p>
            <a:pPr>
              <a:defRPr/>
            </a:pPr>
            <a:fld id="{3834834A-E337-4D73-AA7C-90BADF465032}" type="slidenum">
              <a:rPr lang="en-US" altLang="zh-CN"/>
              <a:pPr>
                <a:defRPr/>
              </a:pPr>
              <a:t>‹#›</a:t>
            </a:fld>
            <a:endParaRPr lang="en-US" altLang="zh-CN"/>
          </a:p>
        </p:txBody>
      </p:sp>
    </p:spTree>
    <p:extLst>
      <p:ext uri="{BB962C8B-B14F-4D97-AF65-F5344CB8AC3E}">
        <p14:creationId xmlns:p14="http://schemas.microsoft.com/office/powerpoint/2010/main" val="157435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6B3ADB-2FE7-4B19-A3FA-45C80352C98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7653DFF-54A6-401F-A0DF-7142B5E526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7BFBBD7-3552-447E-BD7A-5CD97B1ED437}"/>
              </a:ext>
            </a:extLst>
          </p:cNvPr>
          <p:cNvSpPr>
            <a:spLocks noGrp="1" noChangeArrowheads="1"/>
          </p:cNvSpPr>
          <p:nvPr>
            <p:ph type="sldNum" sz="quarter" idx="12"/>
          </p:nvPr>
        </p:nvSpPr>
        <p:spPr>
          <a:ln/>
        </p:spPr>
        <p:txBody>
          <a:bodyPr/>
          <a:lstStyle>
            <a:lvl1pPr>
              <a:defRPr/>
            </a:lvl1pPr>
          </a:lstStyle>
          <a:p>
            <a:pPr>
              <a:defRPr/>
            </a:pPr>
            <a:fld id="{1194D7FB-EAA0-48BE-AA75-B94CA3C417A8}" type="slidenum">
              <a:rPr lang="en-US" altLang="zh-CN"/>
              <a:pPr>
                <a:defRPr/>
              </a:pPr>
              <a:t>‹#›</a:t>
            </a:fld>
            <a:endParaRPr lang="en-US" altLang="zh-CN"/>
          </a:p>
        </p:txBody>
      </p:sp>
    </p:spTree>
    <p:extLst>
      <p:ext uri="{BB962C8B-B14F-4D97-AF65-F5344CB8AC3E}">
        <p14:creationId xmlns:p14="http://schemas.microsoft.com/office/powerpoint/2010/main" val="364169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C658E90-88FA-4E1E-B1E1-4A23EED640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BAA2F4-3A06-4ABA-9519-4771886096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4816156-5A5E-4E99-A0EC-FA9FBB10EF20}"/>
              </a:ext>
            </a:extLst>
          </p:cNvPr>
          <p:cNvSpPr>
            <a:spLocks noGrp="1" noChangeArrowheads="1"/>
          </p:cNvSpPr>
          <p:nvPr>
            <p:ph type="sldNum" sz="quarter" idx="12"/>
          </p:nvPr>
        </p:nvSpPr>
        <p:spPr>
          <a:ln/>
        </p:spPr>
        <p:txBody>
          <a:bodyPr/>
          <a:lstStyle>
            <a:lvl1pPr>
              <a:defRPr/>
            </a:lvl1pPr>
          </a:lstStyle>
          <a:p>
            <a:pPr>
              <a:defRPr/>
            </a:pPr>
            <a:fld id="{54E1E787-8025-46CA-966F-9873D22AA0E3}" type="slidenum">
              <a:rPr lang="en-US" altLang="zh-CN"/>
              <a:pPr>
                <a:defRPr/>
              </a:pPr>
              <a:t>‹#›</a:t>
            </a:fld>
            <a:endParaRPr lang="en-US" altLang="zh-CN"/>
          </a:p>
        </p:txBody>
      </p:sp>
    </p:spTree>
    <p:extLst>
      <p:ext uri="{BB962C8B-B14F-4D97-AF65-F5344CB8AC3E}">
        <p14:creationId xmlns:p14="http://schemas.microsoft.com/office/powerpoint/2010/main" val="197300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A85E41D-1F36-42B0-85B6-8862AC165F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0DA4D95-AAB8-4D41-B502-23E76865E6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6530DDB-2DED-400A-BB91-6953BAEDD33F}"/>
              </a:ext>
            </a:extLst>
          </p:cNvPr>
          <p:cNvSpPr>
            <a:spLocks noGrp="1" noChangeArrowheads="1"/>
          </p:cNvSpPr>
          <p:nvPr>
            <p:ph type="sldNum" sz="quarter" idx="12"/>
          </p:nvPr>
        </p:nvSpPr>
        <p:spPr>
          <a:ln/>
        </p:spPr>
        <p:txBody>
          <a:bodyPr/>
          <a:lstStyle>
            <a:lvl1pPr>
              <a:defRPr/>
            </a:lvl1pPr>
          </a:lstStyle>
          <a:p>
            <a:pPr>
              <a:defRPr/>
            </a:pPr>
            <a:fld id="{51F5331B-0C06-4B92-8DAD-72FD35CB43B0}" type="slidenum">
              <a:rPr lang="en-US" altLang="zh-CN"/>
              <a:pPr>
                <a:defRPr/>
              </a:pPr>
              <a:t>‹#›</a:t>
            </a:fld>
            <a:endParaRPr lang="en-US" altLang="zh-CN"/>
          </a:p>
        </p:txBody>
      </p:sp>
    </p:spTree>
    <p:extLst>
      <p:ext uri="{BB962C8B-B14F-4D97-AF65-F5344CB8AC3E}">
        <p14:creationId xmlns:p14="http://schemas.microsoft.com/office/powerpoint/2010/main" val="4288090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74C7D84-B677-4FF2-AC43-5B2C60D814A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761D0C9-3ACA-42AC-AD42-E4CEE28AD3F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7736A6D-7F7F-4157-B102-EACB2AF883F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EDF0D64E-2F97-4D3F-817C-90DF31B17E2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FC37A615-86A0-4F02-BFAD-FD65861E851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A912862F-2379-4EEF-9184-067A84190C6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68"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20AB514-87BD-4E46-966D-CB6C1A1B3D3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BE1442F7-BD53-4515-915E-E0C99C90BB4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066F552-0A89-40C5-8B73-03D16E68563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5CACD5F1-88C0-47D6-A8DA-77615462CE9F}"/>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0B4B7AF1-84F2-4638-B670-C0AC6E83ECA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8C232DB-195F-4E22-9725-96D0B3A5EC5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6F0AAB4A-62E0-425E-9637-49D14B467D7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3E050D18-CF66-41A0-9CBE-3DB102FADE8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1BBA66-2A21-4373-A031-B1F8909B2FE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ACDE7D6-E263-4308-A783-DB01D4797526}"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21B5B40D-9017-4CF6-BDB1-EE125A8BCBE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1DB592BA-9E73-46A3-B834-693FF5EF672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E4581793-7BC7-43D8-8CDD-C784C8B0BF7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9" r:id="rId12"/>
    <p:sldLayoutId id="2147483967"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24ADD203-CE8F-451C-B074-E062FA7243B2}"/>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a:extLst>
              <a:ext uri="{FF2B5EF4-FFF2-40B4-BE49-F238E27FC236}">
                <a16:creationId xmlns:a16="http://schemas.microsoft.com/office/drawing/2014/main" id="{7005FFE7-F2EF-47E5-B5F1-DC59BC19C059}"/>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8777EB-EF5B-4480-871C-A074650996A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kumimoji="1" sz="900">
                <a:solidFill>
                  <a:schemeClr val="tx1">
                    <a:tint val="75000"/>
                  </a:schemeClr>
                </a:solidFill>
              </a:defRPr>
            </a:lvl1pPr>
          </a:lstStyle>
          <a:p>
            <a:pPr>
              <a:defRPr/>
            </a:pPr>
            <a:fld id="{352923AD-A4D9-4CA9-BAC8-BA962C5587B4}" type="datetimeFigureOut">
              <a:rPr lang="zh-CN" altLang="en-US"/>
              <a:pPr>
                <a:defRPr/>
              </a:pPr>
              <a:t>2024/9/15</a:t>
            </a:fld>
            <a:endParaRPr lang="zh-CN" altLang="en-US"/>
          </a:p>
        </p:txBody>
      </p:sp>
      <p:sp>
        <p:nvSpPr>
          <p:cNvPr id="5" name="页脚占位符 4">
            <a:extLst>
              <a:ext uri="{FF2B5EF4-FFF2-40B4-BE49-F238E27FC236}">
                <a16:creationId xmlns:a16="http://schemas.microsoft.com/office/drawing/2014/main" id="{A792BCEE-C667-43FE-95E0-C24DE321367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kumimoji="1" sz="900">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477D6091-0DB5-42A9-8A8C-7FD1411A71CA}"/>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kumimoji="1" sz="900" smtClean="0">
                <a:solidFill>
                  <a:srgbClr val="898989"/>
                </a:solidFill>
              </a:defRPr>
            </a:lvl1pPr>
          </a:lstStyle>
          <a:p>
            <a:pPr>
              <a:defRPr/>
            </a:pPr>
            <a:fld id="{0F0CEB66-7C5A-4AFD-9C11-2CA36CF407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1.emf"/><Relationship Id="rId4" Type="http://schemas.openxmlformats.org/officeDocument/2006/relationships/oleObject" Target="../embeddings/oleObject8.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4.xml"/><Relationship Id="rId18" Type="http://schemas.openxmlformats.org/officeDocument/2006/relationships/slide" Target="slide100.xml"/><Relationship Id="rId3" Type="http://schemas.openxmlformats.org/officeDocument/2006/relationships/slide" Target="slide15.xml"/><Relationship Id="rId7" Type="http://schemas.openxmlformats.org/officeDocument/2006/relationships/slide" Target="slide42.xml"/><Relationship Id="rId12" Type="http://schemas.openxmlformats.org/officeDocument/2006/relationships/slide" Target="slide70.xml"/><Relationship Id="rId17" Type="http://schemas.openxmlformats.org/officeDocument/2006/relationships/slide" Target="slide98.xml"/><Relationship Id="rId2" Type="http://schemas.openxmlformats.org/officeDocument/2006/relationships/notesSlide" Target="../notesSlides/notesSlide9.xml"/><Relationship Id="rId16"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63.xml"/><Relationship Id="rId5" Type="http://schemas.openxmlformats.org/officeDocument/2006/relationships/slide" Target="slide50.xml"/><Relationship Id="rId15" Type="http://schemas.openxmlformats.org/officeDocument/2006/relationships/slide" Target="slide24.xml"/><Relationship Id="rId10" Type="http://schemas.openxmlformats.org/officeDocument/2006/relationships/slide" Target="slide26.xml"/><Relationship Id="rId19" Type="http://schemas.openxmlformats.org/officeDocument/2006/relationships/slide" Target="slide102.xml"/><Relationship Id="rId4" Type="http://schemas.openxmlformats.org/officeDocument/2006/relationships/slide" Target="slide34.xml"/><Relationship Id="rId9" Type="http://schemas.openxmlformats.org/officeDocument/2006/relationships/slide" Target="slide55.xml"/><Relationship Id="rId14" Type="http://schemas.openxmlformats.org/officeDocument/2006/relationships/slide" Target="slide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5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5.xml"/><Relationship Id="rId7" Type="http://schemas.openxmlformats.org/officeDocument/2006/relationships/image" Target="../media/image26.jpeg"/><Relationship Id="rId2" Type="http://schemas.openxmlformats.org/officeDocument/2006/relationships/slideLayout" Target="../slideLayouts/slideLayout40.xml"/><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45584013-63CC-4BBA-ABBE-44613E989B7C}"/>
              </a:ext>
            </a:extLst>
          </p:cNvPr>
          <p:cNvSpPr>
            <a:spLocks noGrp="1" noChangeArrowheads="1"/>
          </p:cNvSpPr>
          <p:nvPr>
            <p:ph type="ctrTitle"/>
          </p:nvPr>
        </p:nvSpPr>
        <p:spPr>
          <a:xfrm>
            <a:off x="685800" y="1857375"/>
            <a:ext cx="7772400" cy="1743075"/>
          </a:xfrm>
        </p:spPr>
        <p:txBody>
          <a:bodyPr/>
          <a:lstStyle/>
          <a:p>
            <a:r>
              <a:rPr lang="zh-CN" altLang="en-US" sz="6600" b="1">
                <a:solidFill>
                  <a:srgbClr val="FF0000"/>
                </a:solidFill>
                <a:latin typeface="楷体" panose="02010609060101010101" pitchFamily="49" charset="-122"/>
                <a:ea typeface="楷体" panose="02010609060101010101" pitchFamily="49" charset="-122"/>
              </a:rPr>
              <a:t>软 件 测 试</a:t>
            </a:r>
          </a:p>
        </p:txBody>
      </p:sp>
      <p:sp>
        <p:nvSpPr>
          <p:cNvPr id="19459" name="副标题 2">
            <a:extLst>
              <a:ext uri="{FF2B5EF4-FFF2-40B4-BE49-F238E27FC236}">
                <a16:creationId xmlns:a16="http://schemas.microsoft.com/office/drawing/2014/main" id="{AA7C00F7-E334-44F4-9916-96383289374F}"/>
              </a:ext>
            </a:extLst>
          </p:cNvPr>
          <p:cNvSpPr>
            <a:spLocks noGrp="1" noChangeArrowheads="1"/>
          </p:cNvSpPr>
          <p:nvPr>
            <p:ph type="subTitle" idx="1"/>
          </p:nvPr>
        </p:nvSpPr>
        <p:spPr>
          <a:xfrm>
            <a:off x="928688" y="3886200"/>
            <a:ext cx="7072312" cy="1752600"/>
          </a:xfrm>
        </p:spPr>
        <p:txBody>
          <a:bodyPr/>
          <a:lstStyle/>
          <a:p>
            <a:r>
              <a:rPr lang="zh-CN" altLang="en-US">
                <a:latin typeface="楷体" panose="02010609060101010101" pitchFamily="49" charset="-122"/>
                <a:ea typeface="楷体" panose="02010609060101010101" pitchFamily="49" charset="-122"/>
              </a:rPr>
              <a:t>聂长海</a:t>
            </a:r>
            <a:endParaRPr lang="en-US" altLang="zh-CN">
              <a:latin typeface="楷体" panose="02010609060101010101" pitchFamily="49" charset="-122"/>
              <a:ea typeface="楷体" panose="02010609060101010101" pitchFamily="49" charset="-122"/>
            </a:endParaRPr>
          </a:p>
          <a:p>
            <a:r>
              <a:rPr lang="en-US" altLang="zh-CN">
                <a:latin typeface="楷体" panose="02010609060101010101" pitchFamily="49" charset="-122"/>
                <a:ea typeface="楷体" panose="02010609060101010101" pitchFamily="49" charset="-122"/>
              </a:rPr>
              <a:t>changhainie@nju.edu.cn</a:t>
            </a:r>
          </a:p>
          <a:p>
            <a:r>
              <a:rPr lang="zh-CN" altLang="en-US">
                <a:latin typeface="楷体" panose="02010609060101010101" pitchFamily="49" charset="-122"/>
                <a:ea typeface="楷体" panose="02010609060101010101" pitchFamily="49" charset="-122"/>
              </a:rPr>
              <a:t>南京大学计算机学院</a:t>
            </a:r>
          </a:p>
        </p:txBody>
      </p:sp>
      <p:pic>
        <p:nvPicPr>
          <p:cNvPr id="19460" name="Picture 4" descr="english_byFfz_01">
            <a:extLst>
              <a:ext uri="{FF2B5EF4-FFF2-40B4-BE49-F238E27FC236}">
                <a16:creationId xmlns:a16="http://schemas.microsoft.com/office/drawing/2014/main" id="{C1B693B6-5DA6-4DA2-8C13-C87E6BAC7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top">
            <a:extLst>
              <a:ext uri="{FF2B5EF4-FFF2-40B4-BE49-F238E27FC236}">
                <a16:creationId xmlns:a16="http://schemas.microsoft.com/office/drawing/2014/main" id="{EFD9DAB9-B90E-4732-A77F-9C490522F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28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967CDB2A-8530-4FAC-8FA5-4279B57A5C6B}"/>
              </a:ext>
            </a:extLst>
          </p:cNvPr>
          <p:cNvSpPr>
            <a:spLocks noGrp="1" noChangeArrowheads="1"/>
          </p:cNvSpPr>
          <p:nvPr>
            <p:ph type="title"/>
          </p:nvPr>
        </p:nvSpPr>
        <p:spPr>
          <a:xfrm>
            <a:off x="457200" y="66675"/>
            <a:ext cx="8229600" cy="1417638"/>
          </a:xfrm>
        </p:spPr>
        <p:txBody>
          <a:bodyPr/>
          <a:lstStyle/>
          <a:p>
            <a:r>
              <a:rPr lang="zh-CN" altLang="en-US"/>
              <a:t>基本理念</a:t>
            </a:r>
            <a:br>
              <a:rPr lang="en-US" altLang="zh-CN"/>
            </a:br>
            <a:r>
              <a:rPr lang="zh-CN" altLang="en-US"/>
              <a:t>领域专家是怎样炼成的？</a:t>
            </a:r>
          </a:p>
        </p:txBody>
      </p:sp>
      <p:sp>
        <p:nvSpPr>
          <p:cNvPr id="3" name="内容占位符 2">
            <a:extLst>
              <a:ext uri="{FF2B5EF4-FFF2-40B4-BE49-F238E27FC236}">
                <a16:creationId xmlns:a16="http://schemas.microsoft.com/office/drawing/2014/main" id="{B0795382-9F8F-4696-9F0B-758D599A9D3B}"/>
              </a:ext>
            </a:extLst>
          </p:cNvPr>
          <p:cNvSpPr>
            <a:spLocks noGrp="1" noChangeArrowheads="1"/>
          </p:cNvSpPr>
          <p:nvPr>
            <p:ph idx="1"/>
          </p:nvPr>
        </p:nvSpPr>
        <p:spPr>
          <a:xfrm>
            <a:off x="107950" y="2060575"/>
            <a:ext cx="8893175" cy="3384550"/>
          </a:xfrm>
        </p:spPr>
        <p:txBody>
          <a:bodyPr/>
          <a:lstStyle/>
          <a:p>
            <a:r>
              <a:rPr lang="en-US" altLang="zh-CN"/>
              <a:t>10000</a:t>
            </a:r>
            <a:r>
              <a:rPr lang="zh-CN" altLang="en-US"/>
              <a:t>小时投入</a:t>
            </a:r>
            <a:endParaRPr lang="en-US" altLang="zh-CN"/>
          </a:p>
          <a:p>
            <a:r>
              <a:rPr lang="zh-CN" altLang="en-US"/>
              <a:t>学者，作家，研究员，教师，实践者</a:t>
            </a:r>
            <a:endParaRPr lang="en-US" altLang="zh-CN" sz="1800"/>
          </a:p>
          <a:p>
            <a:r>
              <a:rPr lang="en-US" altLang="zh-CN"/>
              <a:t>become a worker in software testing </a:t>
            </a:r>
          </a:p>
          <a:p>
            <a:pPr lvl="1"/>
            <a:r>
              <a:rPr lang="en-US" altLang="zh-CN"/>
              <a:t>reader</a:t>
            </a:r>
            <a:r>
              <a:rPr lang="zh-CN" altLang="en-US"/>
              <a:t>，</a:t>
            </a:r>
            <a:r>
              <a:rPr lang="en-US" altLang="zh-CN"/>
              <a:t>writer</a:t>
            </a:r>
            <a:r>
              <a:rPr lang="zh-CN" altLang="en-US"/>
              <a:t>，</a:t>
            </a:r>
            <a:r>
              <a:rPr lang="en-US" altLang="zh-CN"/>
              <a:t>listener</a:t>
            </a:r>
            <a:r>
              <a:rPr lang="zh-CN" altLang="en-US"/>
              <a:t>，</a:t>
            </a:r>
            <a:r>
              <a:rPr lang="en-US" altLang="zh-CN"/>
              <a:t>speaker</a:t>
            </a:r>
            <a:r>
              <a:rPr lang="zh-CN" altLang="en-US"/>
              <a:t>，</a:t>
            </a:r>
            <a:r>
              <a:rPr lang="en-US" altLang="zh-CN"/>
              <a:t>researcher and practitioner</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a:extLst>
              <a:ext uri="{FF2B5EF4-FFF2-40B4-BE49-F238E27FC236}">
                <a16:creationId xmlns:a16="http://schemas.microsoft.com/office/drawing/2014/main" id="{42C5848D-66E4-4264-B357-2BC290E85972}"/>
              </a:ext>
            </a:extLst>
          </p:cNvPr>
          <p:cNvSpPr>
            <a:spLocks noGrp="1" noChangeArrowheads="1"/>
          </p:cNvSpPr>
          <p:nvPr>
            <p:ph type="title"/>
          </p:nvPr>
        </p:nvSpPr>
        <p:spPr/>
        <p:txBody>
          <a:bodyPr/>
          <a:lstStyle/>
          <a:p>
            <a:r>
              <a:rPr lang="en-US" altLang="zh-CN"/>
              <a:t>13 </a:t>
            </a:r>
            <a:r>
              <a:rPr lang="zh-CN" altLang="en-US"/>
              <a:t>软件测试的管理</a:t>
            </a:r>
          </a:p>
        </p:txBody>
      </p:sp>
      <p:sp>
        <p:nvSpPr>
          <p:cNvPr id="3" name="内容占位符 2">
            <a:extLst>
              <a:ext uri="{FF2B5EF4-FFF2-40B4-BE49-F238E27FC236}">
                <a16:creationId xmlns:a16="http://schemas.microsoft.com/office/drawing/2014/main" id="{576E782F-B985-41AB-AF6C-00200B7FB06B}"/>
              </a:ext>
            </a:extLst>
          </p:cNvPr>
          <p:cNvSpPr>
            <a:spLocks noGrp="1" noChangeArrowheads="1"/>
          </p:cNvSpPr>
          <p:nvPr>
            <p:ph idx="1"/>
          </p:nvPr>
        </p:nvSpPr>
        <p:spPr>
          <a:xfrm>
            <a:off x="457200" y="1285875"/>
            <a:ext cx="8229600" cy="4840288"/>
          </a:xfrm>
        </p:spPr>
        <p:txBody>
          <a:bodyPr/>
          <a:lstStyle/>
          <a:p>
            <a:r>
              <a:rPr lang="zh-CN" altLang="zh-CN" sz="2800"/>
              <a:t>时间维：全过程管理，对软件测试项目的全过程进行控制，具体包括：测试计划管理，测试设计管理，测试执行管理，测试结果管理等。</a:t>
            </a:r>
          </a:p>
          <a:p>
            <a:r>
              <a:rPr lang="zh-CN" altLang="zh-CN" sz="2800"/>
              <a:t>空间维：全方位管理，对与软件质量有关的关键因素实施全方位管理，具体包括：</a:t>
            </a:r>
            <a:r>
              <a:rPr lang="zh-CN" altLang="zh-CN" sz="2800">
                <a:solidFill>
                  <a:srgbClr val="FF0000"/>
                </a:solidFill>
              </a:rPr>
              <a:t>缺陷</a:t>
            </a:r>
            <a:r>
              <a:rPr lang="zh-CN" altLang="zh-CN" sz="2800"/>
              <a:t>管理、</a:t>
            </a:r>
            <a:r>
              <a:rPr lang="zh-CN" altLang="zh-CN" sz="2800">
                <a:solidFill>
                  <a:srgbClr val="0070C0"/>
                </a:solidFill>
              </a:rPr>
              <a:t>文档</a:t>
            </a:r>
            <a:r>
              <a:rPr lang="zh-CN" altLang="zh-CN" sz="2800"/>
              <a:t>管理、</a:t>
            </a:r>
            <a:r>
              <a:rPr lang="zh-CN" altLang="zh-CN" sz="2800">
                <a:solidFill>
                  <a:srgbClr val="FF0000"/>
                </a:solidFill>
              </a:rPr>
              <a:t>配置</a:t>
            </a:r>
            <a:r>
              <a:rPr lang="zh-CN" altLang="zh-CN" sz="2800"/>
              <a:t>管理、</a:t>
            </a:r>
            <a:r>
              <a:rPr lang="zh-CN" altLang="zh-CN" sz="2800">
                <a:solidFill>
                  <a:srgbClr val="FF0000"/>
                </a:solidFill>
              </a:rPr>
              <a:t>评审</a:t>
            </a:r>
            <a:r>
              <a:rPr lang="zh-CN" altLang="zh-CN" sz="2800"/>
              <a:t>管理、</a:t>
            </a:r>
            <a:r>
              <a:rPr lang="zh-CN" altLang="zh-CN" sz="2800">
                <a:solidFill>
                  <a:srgbClr val="0070C0"/>
                </a:solidFill>
              </a:rPr>
              <a:t>质量</a:t>
            </a:r>
            <a:r>
              <a:rPr lang="zh-CN" altLang="zh-CN" sz="2800"/>
              <a:t>管理和</a:t>
            </a:r>
            <a:r>
              <a:rPr lang="zh-CN" altLang="zh-CN" sz="2800">
                <a:solidFill>
                  <a:srgbClr val="0070C0"/>
                </a:solidFill>
              </a:rPr>
              <a:t>回归</a:t>
            </a:r>
            <a:r>
              <a:rPr lang="zh-CN" altLang="zh-CN" sz="2800"/>
              <a:t>管理等。</a:t>
            </a:r>
          </a:p>
          <a:p>
            <a:r>
              <a:rPr lang="zh-CN" altLang="zh-CN" sz="2800"/>
              <a:t>组织维：人员管理，构建从测试人员、测试小组到测试机构的多层次的组织管理模式。</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a:extLst>
              <a:ext uri="{FF2B5EF4-FFF2-40B4-BE49-F238E27FC236}">
                <a16:creationId xmlns:a16="http://schemas.microsoft.com/office/drawing/2014/main" id="{BA12B989-BD3D-4EE2-8271-945D8DFAE60C}"/>
              </a:ext>
            </a:extLst>
          </p:cNvPr>
          <p:cNvSpPr>
            <a:spLocks noGrp="1" noChangeArrowheads="1"/>
          </p:cNvSpPr>
          <p:nvPr>
            <p:ph type="title"/>
          </p:nvPr>
        </p:nvSpPr>
        <p:spPr>
          <a:xfrm>
            <a:off x="457200" y="-26988"/>
            <a:ext cx="8229600" cy="1008063"/>
          </a:xfrm>
        </p:spPr>
        <p:txBody>
          <a:bodyPr/>
          <a:lstStyle/>
          <a:p>
            <a:r>
              <a:rPr lang="en-US" altLang="zh-CN"/>
              <a:t>— Hierarchy of instantiated test management processes</a:t>
            </a:r>
            <a:endParaRPr lang="zh-CN" altLang="en-US"/>
          </a:p>
        </p:txBody>
      </p:sp>
      <p:pic>
        <p:nvPicPr>
          <p:cNvPr id="181251" name="内容占位符 4">
            <a:extLst>
              <a:ext uri="{FF2B5EF4-FFF2-40B4-BE49-F238E27FC236}">
                <a16:creationId xmlns:a16="http://schemas.microsoft.com/office/drawing/2014/main" id="{779D0A97-AE84-4BB1-9D37-C9B0F32588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196975"/>
            <a:ext cx="8642350" cy="5616575"/>
          </a:xfr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DF38CA56-95B3-4864-AEB7-8961FA762EA5}"/>
              </a:ext>
            </a:extLst>
          </p:cNvPr>
          <p:cNvSpPr>
            <a:spLocks noGrp="1" noChangeArrowheads="1"/>
          </p:cNvSpPr>
          <p:nvPr>
            <p:ph type="title" idx="4294967295"/>
          </p:nvPr>
        </p:nvSpPr>
        <p:spPr/>
        <p:txBody>
          <a:bodyPr/>
          <a:lstStyle/>
          <a:p>
            <a:r>
              <a:rPr lang="en-US" altLang="zh-CN"/>
              <a:t>14</a:t>
            </a:r>
            <a:r>
              <a:rPr lang="en-US" altLang="zh-CN" sz="3200"/>
              <a:t>-1</a:t>
            </a:r>
            <a:r>
              <a:rPr lang="en-US" altLang="zh-CN"/>
              <a:t> </a:t>
            </a:r>
            <a:r>
              <a:rPr lang="zh-CN" altLang="en-US"/>
              <a:t>软件测试概念发展简史</a:t>
            </a:r>
          </a:p>
        </p:txBody>
      </p:sp>
      <p:sp>
        <p:nvSpPr>
          <p:cNvPr id="182275" name="Rectangle 3">
            <a:extLst>
              <a:ext uri="{FF2B5EF4-FFF2-40B4-BE49-F238E27FC236}">
                <a16:creationId xmlns:a16="http://schemas.microsoft.com/office/drawing/2014/main" id="{BB442D6D-6A4C-454F-A05B-CCBEFBBD2E57}"/>
              </a:ext>
            </a:extLst>
          </p:cNvPr>
          <p:cNvSpPr>
            <a:spLocks noGrp="1" noChangeArrowheads="1"/>
          </p:cNvSpPr>
          <p:nvPr>
            <p:ph type="body" idx="4294967295"/>
          </p:nvPr>
        </p:nvSpPr>
        <p:spPr/>
        <p:txBody>
          <a:bodyPr/>
          <a:lstStyle/>
          <a:p>
            <a:r>
              <a:rPr lang="en-US" altLang="zh-CN"/>
              <a:t>Debugging oriented (1950</a:t>
            </a:r>
            <a:r>
              <a:rPr lang="zh-CN" altLang="en-US"/>
              <a:t>年左右</a:t>
            </a:r>
            <a:r>
              <a:rPr lang="en-US" altLang="zh-CN"/>
              <a:t>)</a:t>
            </a:r>
          </a:p>
          <a:p>
            <a:r>
              <a:rPr lang="en-US" altLang="zh-CN"/>
              <a:t>Demonstration oriented (1960</a:t>
            </a:r>
            <a:r>
              <a:rPr lang="zh-CN" altLang="en-US"/>
              <a:t>年左右</a:t>
            </a:r>
            <a:r>
              <a:rPr lang="en-US" altLang="zh-CN"/>
              <a:t>)</a:t>
            </a:r>
          </a:p>
          <a:p>
            <a:r>
              <a:rPr lang="en-US" altLang="zh-CN"/>
              <a:t>Destruction oriented (1970</a:t>
            </a:r>
            <a:r>
              <a:rPr lang="zh-CN" altLang="en-US"/>
              <a:t>年左右</a:t>
            </a:r>
            <a:r>
              <a:rPr lang="en-US" altLang="zh-CN"/>
              <a:t>)</a:t>
            </a:r>
          </a:p>
          <a:p>
            <a:r>
              <a:rPr lang="en-US" altLang="zh-CN"/>
              <a:t>Evaluation oriented (1980</a:t>
            </a:r>
            <a:r>
              <a:rPr lang="zh-CN" altLang="en-US"/>
              <a:t>年左右</a:t>
            </a:r>
            <a:r>
              <a:rPr lang="en-US" altLang="zh-CN"/>
              <a:t>)</a:t>
            </a:r>
          </a:p>
          <a:p>
            <a:r>
              <a:rPr lang="en-US" altLang="zh-CN"/>
              <a:t>Prevention oriented (1990</a:t>
            </a:r>
            <a:r>
              <a:rPr lang="zh-CN" altLang="en-US"/>
              <a:t>年以后</a:t>
            </a:r>
            <a:r>
              <a:rPr lang="en-US" altLang="zh-CN"/>
              <a:t>)</a:t>
            </a:r>
          </a:p>
          <a:p>
            <a:r>
              <a:rPr lang="en-US" altLang="zh-CN"/>
              <a:t>Professional</a:t>
            </a:r>
            <a:r>
              <a:rPr lang="zh-CN" altLang="en-US"/>
              <a:t>、</a:t>
            </a:r>
            <a:r>
              <a:rPr lang="en-US" altLang="zh-CN"/>
              <a:t>education and research </a:t>
            </a:r>
            <a:r>
              <a:rPr lang="zh-CN" altLang="en-US"/>
              <a:t>（</a:t>
            </a:r>
            <a:r>
              <a:rPr lang="en-US" altLang="zh-CN"/>
              <a:t>2000</a:t>
            </a:r>
            <a:r>
              <a:rPr lang="zh-CN" altLang="en-US"/>
              <a:t>年以后）</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75CF4A3A-9DF7-4E47-B0CD-C64362D8ACF8}"/>
              </a:ext>
            </a:extLst>
          </p:cNvPr>
          <p:cNvSpPr>
            <a:spLocks noGrp="1" noChangeArrowheads="1"/>
          </p:cNvSpPr>
          <p:nvPr>
            <p:ph type="title"/>
          </p:nvPr>
        </p:nvSpPr>
        <p:spPr>
          <a:xfrm>
            <a:off x="457200" y="44450"/>
            <a:ext cx="8229600" cy="1143000"/>
          </a:xfrm>
        </p:spPr>
        <p:txBody>
          <a:bodyPr/>
          <a:lstStyle/>
          <a:p>
            <a:r>
              <a:rPr lang="en-US" altLang="zh-CN"/>
              <a:t>14</a:t>
            </a:r>
            <a:r>
              <a:rPr lang="en-US" altLang="zh-CN" sz="3600"/>
              <a:t>-2</a:t>
            </a:r>
            <a:r>
              <a:rPr lang="zh-CN" altLang="en-US"/>
              <a:t>软件测试的发展趋势</a:t>
            </a:r>
          </a:p>
        </p:txBody>
      </p:sp>
      <p:sp>
        <p:nvSpPr>
          <p:cNvPr id="3" name="内容占位符 2">
            <a:extLst>
              <a:ext uri="{FF2B5EF4-FFF2-40B4-BE49-F238E27FC236}">
                <a16:creationId xmlns:a16="http://schemas.microsoft.com/office/drawing/2014/main" id="{BA35D7A4-DBF7-4A4F-8D34-1DC825702ABA}"/>
              </a:ext>
            </a:extLst>
          </p:cNvPr>
          <p:cNvSpPr>
            <a:spLocks noGrp="1" noChangeArrowheads="1"/>
          </p:cNvSpPr>
          <p:nvPr>
            <p:ph idx="1"/>
          </p:nvPr>
        </p:nvSpPr>
        <p:spPr>
          <a:xfrm>
            <a:off x="457200" y="1052513"/>
            <a:ext cx="8229600" cy="5545137"/>
          </a:xfrm>
        </p:spPr>
        <p:txBody>
          <a:bodyPr/>
          <a:lstStyle/>
          <a:p>
            <a:r>
              <a:rPr lang="zh-CN" altLang="en-US" sz="2800"/>
              <a:t>软件</a:t>
            </a:r>
            <a:r>
              <a:rPr lang="zh-CN" altLang="en-US" sz="2800" b="1">
                <a:solidFill>
                  <a:srgbClr val="FF0000"/>
                </a:solidFill>
              </a:rPr>
              <a:t>测试</a:t>
            </a:r>
            <a:r>
              <a:rPr lang="zh-CN" altLang="en-US" sz="2800"/>
              <a:t>自动化</a:t>
            </a:r>
            <a:endParaRPr lang="en-US" altLang="zh-CN" sz="2800"/>
          </a:p>
          <a:p>
            <a:r>
              <a:rPr lang="zh-CN" altLang="en-US" sz="2800"/>
              <a:t>测试</a:t>
            </a:r>
            <a:r>
              <a:rPr lang="zh-CN" altLang="en-US" sz="2800">
                <a:solidFill>
                  <a:srgbClr val="FF0000"/>
                </a:solidFill>
              </a:rPr>
              <a:t>技术</a:t>
            </a:r>
            <a:r>
              <a:rPr lang="zh-CN" altLang="en-US" sz="2800"/>
              <a:t>智能化</a:t>
            </a:r>
            <a:endParaRPr lang="en-US" altLang="zh-CN" sz="2800"/>
          </a:p>
          <a:p>
            <a:r>
              <a:rPr lang="zh-CN" altLang="en-US" sz="2800"/>
              <a:t>测试</a:t>
            </a:r>
            <a:r>
              <a:rPr lang="zh-CN" altLang="en-US" sz="2800">
                <a:solidFill>
                  <a:srgbClr val="FF0000"/>
                </a:solidFill>
              </a:rPr>
              <a:t>方法</a:t>
            </a:r>
            <a:r>
              <a:rPr lang="zh-CN" altLang="en-US" sz="2800"/>
              <a:t>工具化</a:t>
            </a:r>
            <a:endParaRPr lang="en-US" altLang="zh-CN" sz="2800"/>
          </a:p>
          <a:p>
            <a:r>
              <a:rPr lang="zh-CN" altLang="en-US" sz="2800"/>
              <a:t>测试</a:t>
            </a:r>
            <a:r>
              <a:rPr lang="zh-CN" altLang="en-US" sz="2800">
                <a:solidFill>
                  <a:srgbClr val="FF0000"/>
                </a:solidFill>
              </a:rPr>
              <a:t>工具</a:t>
            </a:r>
            <a:r>
              <a:rPr lang="zh-CN" altLang="en-US" sz="2800"/>
              <a:t>服务化</a:t>
            </a:r>
            <a:endParaRPr lang="en-US" altLang="zh-CN" sz="2800"/>
          </a:p>
          <a:p>
            <a:r>
              <a:rPr lang="zh-CN" altLang="en-US" sz="2800"/>
              <a:t>测试</a:t>
            </a:r>
            <a:r>
              <a:rPr lang="zh-CN" altLang="en-US" sz="2800">
                <a:solidFill>
                  <a:srgbClr val="FF0000"/>
                </a:solidFill>
              </a:rPr>
              <a:t>理论</a:t>
            </a:r>
            <a:r>
              <a:rPr lang="zh-CN" altLang="en-US" sz="2800"/>
              <a:t>系统化</a:t>
            </a:r>
            <a:endParaRPr lang="en-US" altLang="zh-CN" sz="2800"/>
          </a:p>
          <a:p>
            <a:r>
              <a:rPr lang="zh-CN" altLang="en-US" sz="2800"/>
              <a:t>测试</a:t>
            </a:r>
            <a:r>
              <a:rPr lang="zh-CN" altLang="en-US" sz="2800">
                <a:solidFill>
                  <a:srgbClr val="FF0000"/>
                </a:solidFill>
              </a:rPr>
              <a:t>手段</a:t>
            </a:r>
            <a:r>
              <a:rPr lang="zh-CN" altLang="en-US" sz="2800"/>
              <a:t>多样化</a:t>
            </a:r>
            <a:endParaRPr lang="en-US" altLang="zh-CN" sz="2800"/>
          </a:p>
          <a:p>
            <a:r>
              <a:rPr lang="zh-CN" altLang="en-US" sz="2800"/>
              <a:t>测试</a:t>
            </a:r>
            <a:r>
              <a:rPr lang="zh-CN" altLang="en-US" sz="2800">
                <a:solidFill>
                  <a:srgbClr val="FF0000"/>
                </a:solidFill>
              </a:rPr>
              <a:t>过程</a:t>
            </a:r>
            <a:r>
              <a:rPr lang="zh-CN" altLang="en-US" sz="2800"/>
              <a:t>标准化</a:t>
            </a:r>
            <a:endParaRPr lang="en-US" altLang="zh-CN" sz="2800"/>
          </a:p>
          <a:p>
            <a:r>
              <a:rPr lang="zh-CN" altLang="en-US" sz="2800"/>
              <a:t>测试</a:t>
            </a:r>
            <a:r>
              <a:rPr lang="zh-CN" altLang="en-US" sz="2800">
                <a:solidFill>
                  <a:srgbClr val="FF0000"/>
                </a:solidFill>
              </a:rPr>
              <a:t>人员</a:t>
            </a:r>
            <a:r>
              <a:rPr lang="zh-CN" altLang="en-US" sz="2800"/>
              <a:t>专业化</a:t>
            </a:r>
            <a:endParaRPr lang="en-US" altLang="zh-CN" sz="2800"/>
          </a:p>
          <a:p>
            <a:r>
              <a:rPr lang="zh-CN" altLang="en-US" sz="2800"/>
              <a:t>测试</a:t>
            </a:r>
            <a:r>
              <a:rPr lang="zh-CN" altLang="en-US" sz="2800">
                <a:solidFill>
                  <a:srgbClr val="FF0000"/>
                </a:solidFill>
              </a:rPr>
              <a:t>部门</a:t>
            </a:r>
            <a:r>
              <a:rPr lang="zh-CN" altLang="en-US" sz="2800"/>
              <a:t>独立化</a:t>
            </a:r>
            <a:endParaRPr lang="en-US" altLang="zh-CN" sz="2800"/>
          </a:p>
          <a:p>
            <a:r>
              <a:rPr lang="zh-CN" altLang="en-US" sz="2800"/>
              <a:t>测试</a:t>
            </a:r>
            <a:r>
              <a:rPr lang="zh-CN" altLang="en-US" sz="2800">
                <a:solidFill>
                  <a:srgbClr val="FF0000"/>
                </a:solidFill>
              </a:rPr>
              <a:t>管理</a:t>
            </a:r>
            <a:r>
              <a:rPr lang="zh-CN" altLang="en-US" sz="2800"/>
              <a:t>全面化</a:t>
            </a:r>
            <a:endParaRPr lang="en-US" altLang="zh-CN" sz="2800"/>
          </a:p>
          <a:p>
            <a:r>
              <a:rPr lang="zh-CN" altLang="en-US" sz="2800"/>
              <a:t>测试</a:t>
            </a:r>
            <a:r>
              <a:rPr lang="zh-CN" altLang="en-US" sz="2800">
                <a:solidFill>
                  <a:srgbClr val="FF0000"/>
                </a:solidFill>
              </a:rPr>
              <a:t>对象</a:t>
            </a:r>
            <a:r>
              <a:rPr lang="zh-CN" altLang="en-US" sz="2800"/>
              <a:t>精细化</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F5E7EE2A-D1D2-4F11-A74D-1C9C40A8BE43}"/>
              </a:ext>
            </a:extLst>
          </p:cNvPr>
          <p:cNvSpPr>
            <a:spLocks noGrp="1" noChangeArrowheads="1"/>
          </p:cNvSpPr>
          <p:nvPr>
            <p:ph type="title" idx="4294967295"/>
          </p:nvPr>
        </p:nvSpPr>
        <p:spPr>
          <a:xfrm>
            <a:off x="0" y="274638"/>
            <a:ext cx="9036050" cy="1930400"/>
          </a:xfrm>
        </p:spPr>
        <p:txBody>
          <a:bodyPr/>
          <a:lstStyle/>
          <a:p>
            <a:pPr>
              <a:defRPr/>
            </a:pPr>
            <a:r>
              <a:rPr lang="en-US" altLang="zh-CN" spc="-100" dirty="0"/>
              <a:t>14</a:t>
            </a:r>
            <a:r>
              <a:rPr lang="en-US" altLang="zh-CN" sz="3200" spc="-100" dirty="0"/>
              <a:t>-3</a:t>
            </a:r>
            <a:r>
              <a:rPr lang="en-US" altLang="zh-CN" spc="-100" dirty="0"/>
              <a:t> Ultimate goal of testing workers</a:t>
            </a:r>
            <a:br>
              <a:rPr lang="en-US" altLang="zh-CN" dirty="0"/>
            </a:br>
            <a:r>
              <a:rPr lang="en-US" altLang="zh-CN" b="1" dirty="0"/>
              <a:t>Elaine Jessica Weyuker</a:t>
            </a:r>
            <a:r>
              <a:rPr lang="en-US" altLang="zh-CN" dirty="0"/>
              <a:t> </a:t>
            </a:r>
            <a:endParaRPr lang="zh-CN" altLang="en-US" dirty="0"/>
          </a:p>
        </p:txBody>
      </p:sp>
      <p:sp>
        <p:nvSpPr>
          <p:cNvPr id="184323" name="Rectangle 3">
            <a:extLst>
              <a:ext uri="{FF2B5EF4-FFF2-40B4-BE49-F238E27FC236}">
                <a16:creationId xmlns:a16="http://schemas.microsoft.com/office/drawing/2014/main" id="{76DEF0FD-6A99-4896-8DD6-F67B70D8B349}"/>
              </a:ext>
            </a:extLst>
          </p:cNvPr>
          <p:cNvSpPr>
            <a:spLocks noGrp="1" noChangeArrowheads="1"/>
          </p:cNvSpPr>
          <p:nvPr>
            <p:ph type="body" idx="4294967295"/>
          </p:nvPr>
        </p:nvSpPr>
        <p:spPr>
          <a:xfrm>
            <a:off x="500063" y="2244725"/>
            <a:ext cx="8229600" cy="3344863"/>
          </a:xfrm>
        </p:spPr>
        <p:txBody>
          <a:bodyPr/>
          <a:lstStyle/>
          <a:p>
            <a:r>
              <a:rPr lang="en-US" altLang="zh-CN"/>
              <a:t>We should be able to make a living by it</a:t>
            </a:r>
          </a:p>
          <a:p>
            <a:r>
              <a:rPr lang="en-US" altLang="zh-CN"/>
              <a:t>As you can find bugs while they can not, they should pay you.</a:t>
            </a:r>
          </a:p>
        </p:txBody>
      </p:sp>
      <p:graphicFrame>
        <p:nvGraphicFramePr>
          <p:cNvPr id="86022" name="Object 6">
            <a:extLst>
              <a:ext uri="{FF2B5EF4-FFF2-40B4-BE49-F238E27FC236}">
                <a16:creationId xmlns:a16="http://schemas.microsoft.com/office/drawing/2014/main" id="{EDA91AEB-4E29-4A42-A537-650AC5EB5557}"/>
              </a:ext>
            </a:extLst>
          </p:cNvPr>
          <p:cNvGraphicFramePr>
            <a:graphicFrameLocks noChangeAspect="1"/>
          </p:cNvGraphicFramePr>
          <p:nvPr/>
        </p:nvGraphicFramePr>
        <p:xfrm>
          <a:off x="1692275" y="3671888"/>
          <a:ext cx="5543550" cy="3213100"/>
        </p:xfrm>
        <a:graphic>
          <a:graphicData uri="http://schemas.openxmlformats.org/presentationml/2006/ole">
            <mc:AlternateContent xmlns:mc="http://schemas.openxmlformats.org/markup-compatibility/2006">
              <mc:Choice xmlns:v="urn:schemas-microsoft-com:vml" Requires="v">
                <p:oleObj spid="_x0000_s184325" r:id="rId4" imgW="4346715" imgH="4346759" progId="Visio.Drawing.11">
                  <p:embed/>
                </p:oleObj>
              </mc:Choice>
              <mc:Fallback>
                <p:oleObj r:id="rId4" imgW="4346715" imgH="4346759"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3671888"/>
                        <a:ext cx="55435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checkerboard(across)">
                                      <p:cBhvr>
                                        <p:cTn id="7"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a:extLst>
              <a:ext uri="{FF2B5EF4-FFF2-40B4-BE49-F238E27FC236}">
                <a16:creationId xmlns:a16="http://schemas.microsoft.com/office/drawing/2014/main" id="{70A326AC-6BFA-433C-9CDE-BE8EB242BEDF}"/>
              </a:ext>
            </a:extLst>
          </p:cNvPr>
          <p:cNvSpPr>
            <a:spLocks noGrp="1" noChangeArrowheads="1"/>
          </p:cNvSpPr>
          <p:nvPr>
            <p:ph type="title"/>
          </p:nvPr>
        </p:nvSpPr>
        <p:spPr>
          <a:xfrm>
            <a:off x="457200" y="-12700"/>
            <a:ext cx="8229600" cy="777875"/>
          </a:xfrm>
        </p:spPr>
        <p:txBody>
          <a:bodyPr/>
          <a:lstStyle/>
          <a:p>
            <a:r>
              <a:rPr lang="en-US" altLang="zh-CN"/>
              <a:t>15 Standards on Testing </a:t>
            </a:r>
            <a:endParaRPr lang="zh-CN" altLang="en-US"/>
          </a:p>
        </p:txBody>
      </p:sp>
      <p:sp>
        <p:nvSpPr>
          <p:cNvPr id="186371" name="内容占位符 2">
            <a:extLst>
              <a:ext uri="{FF2B5EF4-FFF2-40B4-BE49-F238E27FC236}">
                <a16:creationId xmlns:a16="http://schemas.microsoft.com/office/drawing/2014/main" id="{D6D2A444-A69B-4D26-BDA4-FA69823817F6}"/>
              </a:ext>
            </a:extLst>
          </p:cNvPr>
          <p:cNvSpPr>
            <a:spLocks noGrp="1" noChangeArrowheads="1"/>
          </p:cNvSpPr>
          <p:nvPr>
            <p:ph idx="1"/>
          </p:nvPr>
        </p:nvSpPr>
        <p:spPr>
          <a:xfrm>
            <a:off x="0" y="765175"/>
            <a:ext cx="9144000" cy="6092825"/>
          </a:xfrm>
        </p:spPr>
        <p:txBody>
          <a:bodyPr/>
          <a:lstStyle/>
          <a:p>
            <a:r>
              <a:rPr lang="en-US" altLang="zh-CN" b="1">
                <a:solidFill>
                  <a:srgbClr val="FF0000"/>
                </a:solidFill>
              </a:rPr>
              <a:t>IEEE Test Standard: </a:t>
            </a:r>
            <a:r>
              <a:rPr lang="en-US" altLang="zh-CN" sz="2000" b="1">
                <a:solidFill>
                  <a:srgbClr val="FF0000"/>
                </a:solidFill>
              </a:rPr>
              <a:t>https://standards.ieee.org/search/?q=Software%20Systems&amp;type=Standard</a:t>
            </a:r>
          </a:p>
          <a:p>
            <a:r>
              <a:rPr lang="en-US" altLang="zh-CN" sz="2800"/>
              <a:t>ISO/IEC/IEEE International Standard - Software and systems engineering - Software testing -- Part 2: Test processes</a:t>
            </a:r>
          </a:p>
          <a:p>
            <a:r>
              <a:rPr lang="en-US" altLang="zh-CN" sz="2800"/>
              <a:t>IEEE/ISO/IEC 29119-1-2021 ISO/IEC/IEEE International Standard - Software and systems engineering --Software testing --Part 1:General concepts</a:t>
            </a:r>
          </a:p>
          <a:p>
            <a:r>
              <a:rPr lang="zh-CN" altLang="en-US" sz="2800"/>
              <a:t>。。。</a:t>
            </a:r>
            <a:r>
              <a:rPr lang="en-US" altLang="zh-CN" sz="2800"/>
              <a:t>Part 3: Test documentation</a:t>
            </a:r>
          </a:p>
          <a:p>
            <a:r>
              <a:rPr lang="zh-CN" altLang="en-US" sz="2800"/>
              <a:t>。。。</a:t>
            </a:r>
            <a:r>
              <a:rPr lang="en-US" altLang="zh-CN" sz="2800"/>
              <a:t>Part 4: Test technique</a:t>
            </a:r>
          </a:p>
          <a:p>
            <a:endParaRPr lang="zh-CN" altLang="en-US" sz="2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a:extLst>
              <a:ext uri="{FF2B5EF4-FFF2-40B4-BE49-F238E27FC236}">
                <a16:creationId xmlns:a16="http://schemas.microsoft.com/office/drawing/2014/main" id="{16C4E0CE-9E5F-4FE1-98FD-46F2886AB5CE}"/>
              </a:ext>
            </a:extLst>
          </p:cNvPr>
          <p:cNvSpPr>
            <a:spLocks noGrp="1" noChangeArrowheads="1"/>
          </p:cNvSpPr>
          <p:nvPr>
            <p:ph type="title"/>
          </p:nvPr>
        </p:nvSpPr>
        <p:spPr>
          <a:xfrm>
            <a:off x="457200" y="44450"/>
            <a:ext cx="8229600" cy="635000"/>
          </a:xfrm>
        </p:spPr>
        <p:txBody>
          <a:bodyPr/>
          <a:lstStyle/>
          <a:p>
            <a:r>
              <a:rPr lang="en-US" altLang="zh-CN"/>
              <a:t>Standards on Testing</a:t>
            </a:r>
            <a:endParaRPr lang="zh-CN" altLang="en-US"/>
          </a:p>
        </p:txBody>
      </p:sp>
      <p:sp>
        <p:nvSpPr>
          <p:cNvPr id="187395" name="内容占位符 2">
            <a:extLst>
              <a:ext uri="{FF2B5EF4-FFF2-40B4-BE49-F238E27FC236}">
                <a16:creationId xmlns:a16="http://schemas.microsoft.com/office/drawing/2014/main" id="{078E3E3E-7B32-4C54-8BEA-A67E8C981897}"/>
              </a:ext>
            </a:extLst>
          </p:cNvPr>
          <p:cNvSpPr>
            <a:spLocks noGrp="1" noChangeArrowheads="1"/>
          </p:cNvSpPr>
          <p:nvPr>
            <p:ph idx="1"/>
          </p:nvPr>
        </p:nvSpPr>
        <p:spPr>
          <a:xfrm>
            <a:off x="0" y="908050"/>
            <a:ext cx="9144000" cy="5949950"/>
          </a:xfrm>
        </p:spPr>
        <p:txBody>
          <a:bodyPr/>
          <a:lstStyle/>
          <a:p>
            <a:r>
              <a:rPr lang="en-US" altLang="zh-CN" sz="2800">
                <a:solidFill>
                  <a:srgbClr val="FF0000"/>
                </a:solidFill>
              </a:rPr>
              <a:t>ISO 9001 on Testing, http://www.iso.org/ </a:t>
            </a:r>
          </a:p>
          <a:p>
            <a:r>
              <a:rPr lang="en-US" altLang="zh-CN" sz="2400"/>
              <a:t>a) Software testing includes test plan preparation and review, test data preparation and review, and review of test results. </a:t>
            </a:r>
          </a:p>
          <a:p>
            <a:r>
              <a:rPr lang="en-US" altLang="zh-CN" sz="2400"/>
              <a:t>b) Corrective actions to fix causes of defects. </a:t>
            </a:r>
          </a:p>
          <a:p>
            <a:r>
              <a:rPr lang="en-US" altLang="zh-CN" sz="2400"/>
              <a:t>c) Reassessment of tools, techniques and methodologies used in software production. </a:t>
            </a:r>
          </a:p>
          <a:p>
            <a:r>
              <a:rPr lang="en-US" altLang="zh-CN" sz="2400"/>
              <a:t>d) Programming standards (including testing standards) that describe approved practice and list any prohibited practice. </a:t>
            </a:r>
          </a:p>
          <a:p>
            <a:r>
              <a:rPr lang="en-US" altLang="zh-CN" sz="2400"/>
              <a:t>e) Evaluation of customer-supplied software products and purchased products. </a:t>
            </a:r>
          </a:p>
          <a:p>
            <a:r>
              <a:rPr lang="en-US" altLang="zh-CN" sz="2400"/>
              <a:t>f) Check that test processes are adhered to. </a:t>
            </a:r>
          </a:p>
          <a:p>
            <a:r>
              <a:rPr lang="en-US" altLang="zh-CN" sz="2400"/>
              <a:t>g) Test processes improved where required.</a:t>
            </a:r>
            <a:endParaRPr lang="zh-CN" altLang="en-US"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a:extLst>
              <a:ext uri="{FF2B5EF4-FFF2-40B4-BE49-F238E27FC236}">
                <a16:creationId xmlns:a16="http://schemas.microsoft.com/office/drawing/2014/main" id="{E55275BB-19CF-4BEF-9E14-2C57D95952F6}"/>
              </a:ext>
            </a:extLst>
          </p:cNvPr>
          <p:cNvSpPr>
            <a:spLocks noGrp="1" noChangeArrowheads="1"/>
          </p:cNvSpPr>
          <p:nvPr>
            <p:ph type="title"/>
          </p:nvPr>
        </p:nvSpPr>
        <p:spPr>
          <a:xfrm>
            <a:off x="457200" y="-26988"/>
            <a:ext cx="8229600" cy="561976"/>
          </a:xfrm>
        </p:spPr>
        <p:txBody>
          <a:bodyPr/>
          <a:lstStyle/>
          <a:p>
            <a:r>
              <a:rPr lang="en-US" altLang="zh-CN"/>
              <a:t>Standards on Testing</a:t>
            </a:r>
            <a:endParaRPr lang="zh-CN" altLang="en-US"/>
          </a:p>
        </p:txBody>
      </p:sp>
      <p:sp>
        <p:nvSpPr>
          <p:cNvPr id="188419" name="内容占位符 2">
            <a:extLst>
              <a:ext uri="{FF2B5EF4-FFF2-40B4-BE49-F238E27FC236}">
                <a16:creationId xmlns:a16="http://schemas.microsoft.com/office/drawing/2014/main" id="{F374C9DE-8715-4D78-BFAB-5B7956A18388}"/>
              </a:ext>
            </a:extLst>
          </p:cNvPr>
          <p:cNvSpPr>
            <a:spLocks noGrp="1" noChangeArrowheads="1"/>
          </p:cNvSpPr>
          <p:nvPr>
            <p:ph idx="1"/>
          </p:nvPr>
        </p:nvSpPr>
        <p:spPr>
          <a:xfrm>
            <a:off x="0" y="534988"/>
            <a:ext cx="9134475" cy="6323012"/>
          </a:xfrm>
        </p:spPr>
        <p:txBody>
          <a:bodyPr/>
          <a:lstStyle/>
          <a:p>
            <a:r>
              <a:rPr lang="en-US" altLang="zh-CN" sz="2400">
                <a:solidFill>
                  <a:srgbClr val="FF0000"/>
                </a:solidFill>
              </a:rPr>
              <a:t>SW-CMM on Testing, http://www.sei.cmu.edu/</a:t>
            </a:r>
          </a:p>
          <a:p>
            <a:r>
              <a:rPr lang="en-US" altLang="zh-CN" sz="2400"/>
              <a:t>See ‘Software Product Engineering’ KPA, and ‘Training Program’, ‘Technology Change Management’, ‘Process Change Management’ KPA.</a:t>
            </a:r>
          </a:p>
          <a:p>
            <a:r>
              <a:rPr lang="en-US" altLang="zh-CN" sz="2400"/>
              <a:t>a) Require 4 testing levels: unit, integration, system and acceptance testing.</a:t>
            </a:r>
          </a:p>
          <a:p>
            <a:r>
              <a:rPr lang="en-US" altLang="zh-CN" sz="2400"/>
              <a:t>b) Regression testing should be done to ensure changes are correct.</a:t>
            </a:r>
          </a:p>
          <a:p>
            <a:r>
              <a:rPr lang="en-US" altLang="zh-CN" sz="2400"/>
              <a:t>c) The test plan should be reviewed.</a:t>
            </a:r>
          </a:p>
          <a:p>
            <a:r>
              <a:rPr lang="en-US" altLang="zh-CN" sz="2400"/>
              <a:t>d) Proper training of testers should be conducted for better job performance.</a:t>
            </a:r>
          </a:p>
          <a:p>
            <a:r>
              <a:rPr lang="en-US" altLang="zh-CN" sz="2400"/>
              <a:t>e) Software process standards must be maintained.</a:t>
            </a:r>
          </a:p>
          <a:p>
            <a:r>
              <a:rPr lang="en-US" altLang="zh-CN" sz="2400"/>
              <a:t>f) A system test group should be responsible for performing an independent system test.</a:t>
            </a:r>
          </a:p>
          <a:p>
            <a:r>
              <a:rPr lang="en-US" altLang="zh-CN" sz="2400"/>
              <a:t>g) Test processes should be continually improved.</a:t>
            </a:r>
            <a:endParaRPr lang="zh-CN" altLang="en-US"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a:extLst>
              <a:ext uri="{FF2B5EF4-FFF2-40B4-BE49-F238E27FC236}">
                <a16:creationId xmlns:a16="http://schemas.microsoft.com/office/drawing/2014/main" id="{0F63BBC2-6895-4923-B9E1-21ADCAABB8EE}"/>
              </a:ext>
            </a:extLst>
          </p:cNvPr>
          <p:cNvSpPr>
            <a:spLocks noGrp="1" noChangeArrowheads="1"/>
          </p:cNvSpPr>
          <p:nvPr>
            <p:ph type="title"/>
          </p:nvPr>
        </p:nvSpPr>
        <p:spPr>
          <a:xfrm>
            <a:off x="457200" y="44450"/>
            <a:ext cx="8229600" cy="706438"/>
          </a:xfrm>
        </p:spPr>
        <p:txBody>
          <a:bodyPr/>
          <a:lstStyle/>
          <a:p>
            <a:r>
              <a:rPr lang="en-US" altLang="zh-CN"/>
              <a:t>Standards on Testing</a:t>
            </a:r>
            <a:endParaRPr lang="zh-CN" altLang="en-US"/>
          </a:p>
        </p:txBody>
      </p:sp>
      <p:pic>
        <p:nvPicPr>
          <p:cNvPr id="189443" name="内容占位符 4">
            <a:extLst>
              <a:ext uri="{FF2B5EF4-FFF2-40B4-BE49-F238E27FC236}">
                <a16:creationId xmlns:a16="http://schemas.microsoft.com/office/drawing/2014/main" id="{974A264B-E48D-417A-B439-1D504F0678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981075"/>
            <a:ext cx="6985000" cy="4608513"/>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a:extLst>
              <a:ext uri="{FF2B5EF4-FFF2-40B4-BE49-F238E27FC236}">
                <a16:creationId xmlns:a16="http://schemas.microsoft.com/office/drawing/2014/main" id="{7F12A634-7876-4174-9E2B-1F7D5CD82EDE}"/>
              </a:ext>
            </a:extLst>
          </p:cNvPr>
          <p:cNvSpPr>
            <a:spLocks noGrp="1" noChangeArrowheads="1"/>
          </p:cNvSpPr>
          <p:nvPr>
            <p:ph type="title"/>
          </p:nvPr>
        </p:nvSpPr>
        <p:spPr>
          <a:xfrm>
            <a:off x="457200" y="25400"/>
            <a:ext cx="8229600" cy="706438"/>
          </a:xfrm>
        </p:spPr>
        <p:txBody>
          <a:bodyPr/>
          <a:lstStyle/>
          <a:p>
            <a:r>
              <a:rPr lang="en-US" altLang="zh-CN"/>
              <a:t>Definitions1 </a:t>
            </a:r>
            <a:endParaRPr lang="zh-CN" altLang="en-US"/>
          </a:p>
        </p:txBody>
      </p:sp>
      <p:sp>
        <p:nvSpPr>
          <p:cNvPr id="190467" name="内容占位符 2">
            <a:extLst>
              <a:ext uri="{FF2B5EF4-FFF2-40B4-BE49-F238E27FC236}">
                <a16:creationId xmlns:a16="http://schemas.microsoft.com/office/drawing/2014/main" id="{A95B5E9B-A1DC-4CCC-A2DA-8EA6690BFD87}"/>
              </a:ext>
            </a:extLst>
          </p:cNvPr>
          <p:cNvSpPr>
            <a:spLocks noGrp="1" noChangeArrowheads="1"/>
          </p:cNvSpPr>
          <p:nvPr>
            <p:ph idx="1"/>
          </p:nvPr>
        </p:nvSpPr>
        <p:spPr>
          <a:xfrm>
            <a:off x="0" y="731838"/>
            <a:ext cx="9144000" cy="6126162"/>
          </a:xfrm>
        </p:spPr>
        <p:txBody>
          <a:bodyPr/>
          <a:lstStyle/>
          <a:p>
            <a:r>
              <a:rPr lang="en-US" altLang="zh-CN" sz="2800">
                <a:solidFill>
                  <a:srgbClr val="FF0000"/>
                </a:solidFill>
              </a:rPr>
              <a:t>Test Phases: </a:t>
            </a:r>
            <a:r>
              <a:rPr lang="en-US" altLang="zh-CN" sz="2800"/>
              <a:t>A ‘test phase’ is a level of testing in the software life cycle where certain components of the software system are tested to check for compliance with requirements. </a:t>
            </a:r>
          </a:p>
          <a:p>
            <a:r>
              <a:rPr lang="en-US" altLang="zh-CN" sz="2800"/>
              <a:t>Test Activities: </a:t>
            </a:r>
            <a:r>
              <a:rPr lang="en-US" altLang="zh-CN" sz="2800">
                <a:solidFill>
                  <a:srgbClr val="FF0000"/>
                </a:solidFill>
              </a:rPr>
              <a:t>Test planning </a:t>
            </a:r>
            <a:r>
              <a:rPr lang="en-US" altLang="zh-CN" sz="2800"/>
              <a:t>involves specifying the general approach, objectives, scope, resources and schedule of testing, as well as identifying functions and features to be tested, test tasks, and personnel for each task. </a:t>
            </a:r>
          </a:p>
          <a:p>
            <a:r>
              <a:rPr lang="en-US" altLang="zh-CN" sz="2800"/>
              <a:t>The </a:t>
            </a:r>
            <a:r>
              <a:rPr lang="en-US" altLang="zh-CN" sz="2800">
                <a:solidFill>
                  <a:srgbClr val="FF0000"/>
                </a:solidFill>
              </a:rPr>
              <a:t>test result </a:t>
            </a:r>
            <a:r>
              <a:rPr lang="en-US" altLang="zh-CN" sz="2800"/>
              <a:t>reporting activity records the defects detected during the test execution and other data for analysis. In addition, it reports on the test comprehensiveness and produces a summary of the testing activities.</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B1AFFFA9-3DDB-45C1-A5D8-F312D22E2CE3}"/>
              </a:ext>
            </a:extLst>
          </p:cNvPr>
          <p:cNvSpPr>
            <a:spLocks noGrp="1" noChangeArrowheads="1"/>
          </p:cNvSpPr>
          <p:nvPr>
            <p:ph type="title"/>
          </p:nvPr>
        </p:nvSpPr>
        <p:spPr/>
        <p:txBody>
          <a:bodyPr/>
          <a:lstStyle/>
          <a:p>
            <a:r>
              <a:rPr lang="en-US" altLang="zh-CN"/>
              <a:t>Position of our course</a:t>
            </a:r>
            <a:endParaRPr lang="zh-CN" altLang="en-US"/>
          </a:p>
        </p:txBody>
      </p:sp>
      <p:sp>
        <p:nvSpPr>
          <p:cNvPr id="35843" name="内容占位符 2">
            <a:extLst>
              <a:ext uri="{FF2B5EF4-FFF2-40B4-BE49-F238E27FC236}">
                <a16:creationId xmlns:a16="http://schemas.microsoft.com/office/drawing/2014/main" id="{F48D97C5-C659-4EAF-9B01-3174F6666E2F}"/>
              </a:ext>
            </a:extLst>
          </p:cNvPr>
          <p:cNvSpPr>
            <a:spLocks noGrp="1" noChangeArrowheads="1"/>
          </p:cNvSpPr>
          <p:nvPr>
            <p:ph idx="1"/>
          </p:nvPr>
        </p:nvSpPr>
        <p:spPr/>
        <p:txBody>
          <a:bodyPr/>
          <a:lstStyle/>
          <a:p>
            <a:r>
              <a:rPr lang="en-US" altLang="zh-CN"/>
              <a:t>Information technique</a:t>
            </a:r>
          </a:p>
          <a:p>
            <a:r>
              <a:rPr lang="en-US" altLang="zh-CN"/>
              <a:t>Computer science</a:t>
            </a:r>
          </a:p>
          <a:p>
            <a:r>
              <a:rPr lang="en-US" altLang="zh-CN"/>
              <a:t>Computer engineering</a:t>
            </a:r>
          </a:p>
          <a:p>
            <a:r>
              <a:rPr lang="en-US" altLang="zh-CN">
                <a:solidFill>
                  <a:srgbClr val="FF0000"/>
                </a:solidFill>
              </a:rPr>
              <a:t>Software engineering</a:t>
            </a:r>
          </a:p>
          <a:p>
            <a:r>
              <a:rPr lang="zh-CN" altLang="en-US"/>
              <a:t>人工智能</a:t>
            </a:r>
            <a:endParaRPr lang="en-US" altLang="zh-CN"/>
          </a:p>
          <a:p>
            <a:r>
              <a:rPr lang="zh-CN" altLang="en-US"/>
              <a:t>网络安全</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a:extLst>
              <a:ext uri="{FF2B5EF4-FFF2-40B4-BE49-F238E27FC236}">
                <a16:creationId xmlns:a16="http://schemas.microsoft.com/office/drawing/2014/main" id="{916FEA84-11A6-4C94-B3E8-CDCB287D845D}"/>
              </a:ext>
            </a:extLst>
          </p:cNvPr>
          <p:cNvSpPr>
            <a:spLocks noGrp="1" noChangeArrowheads="1"/>
          </p:cNvSpPr>
          <p:nvPr>
            <p:ph type="title"/>
          </p:nvPr>
        </p:nvSpPr>
        <p:spPr>
          <a:xfrm>
            <a:off x="457200" y="0"/>
            <a:ext cx="8229600" cy="731838"/>
          </a:xfrm>
        </p:spPr>
        <p:txBody>
          <a:bodyPr/>
          <a:lstStyle/>
          <a:p>
            <a:r>
              <a:rPr lang="en-US" altLang="zh-CN"/>
              <a:t>Definitions 2</a:t>
            </a:r>
            <a:endParaRPr lang="zh-CN" altLang="en-US"/>
          </a:p>
        </p:txBody>
      </p:sp>
      <p:sp>
        <p:nvSpPr>
          <p:cNvPr id="191491" name="内容占位符 2">
            <a:extLst>
              <a:ext uri="{FF2B5EF4-FFF2-40B4-BE49-F238E27FC236}">
                <a16:creationId xmlns:a16="http://schemas.microsoft.com/office/drawing/2014/main" id="{BDE48AF3-BC13-4649-9A4B-A0564AC9182A}"/>
              </a:ext>
            </a:extLst>
          </p:cNvPr>
          <p:cNvSpPr>
            <a:spLocks noGrp="1" noChangeArrowheads="1"/>
          </p:cNvSpPr>
          <p:nvPr>
            <p:ph idx="1"/>
          </p:nvPr>
        </p:nvSpPr>
        <p:spPr>
          <a:xfrm>
            <a:off x="0" y="620713"/>
            <a:ext cx="9109075" cy="4525962"/>
          </a:xfrm>
        </p:spPr>
        <p:txBody>
          <a:bodyPr/>
          <a:lstStyle/>
          <a:p>
            <a:r>
              <a:rPr lang="en-US" altLang="zh-CN">
                <a:solidFill>
                  <a:srgbClr val="FF0000"/>
                </a:solidFill>
              </a:rPr>
              <a:t>Test Management: </a:t>
            </a:r>
            <a:r>
              <a:rPr lang="en-US" altLang="zh-CN"/>
              <a:t>Test management consists of activities such as </a:t>
            </a:r>
          </a:p>
          <a:p>
            <a:pPr lvl="1"/>
            <a:r>
              <a:rPr lang="en-US" altLang="zh-CN"/>
              <a:t>the test plan review, </a:t>
            </a:r>
          </a:p>
          <a:p>
            <a:pPr lvl="1"/>
            <a:r>
              <a:rPr lang="en-US" altLang="zh-CN"/>
              <a:t>training of test staff, </a:t>
            </a:r>
          </a:p>
          <a:p>
            <a:pPr lvl="1"/>
            <a:r>
              <a:rPr lang="en-US" altLang="zh-CN"/>
              <a:t>establishing a test standard, </a:t>
            </a:r>
          </a:p>
          <a:p>
            <a:pPr lvl="1"/>
            <a:r>
              <a:rPr lang="en-US" altLang="zh-CN"/>
              <a:t>ensuring the test documentation follows a standard format and </a:t>
            </a:r>
          </a:p>
          <a:p>
            <a:pPr lvl="1"/>
            <a:r>
              <a:rPr lang="en-US" altLang="zh-CN"/>
              <a:t> organizing an independent test group. </a:t>
            </a:r>
          </a:p>
          <a:p>
            <a:r>
              <a:rPr lang="en-US" altLang="zh-CN">
                <a:solidFill>
                  <a:srgbClr val="FF0000"/>
                </a:solidFill>
              </a:rPr>
              <a:t>Test standards and policies </a:t>
            </a:r>
            <a:r>
              <a:rPr lang="en-US" altLang="zh-CN"/>
              <a:t>are essential for improving testing and to ensure consistency in testing. Guidelines on test techniques and strategies are defined in the test standard.</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a:extLst>
              <a:ext uri="{FF2B5EF4-FFF2-40B4-BE49-F238E27FC236}">
                <a16:creationId xmlns:a16="http://schemas.microsoft.com/office/drawing/2014/main" id="{28A60DA0-2984-47A9-AFC1-D1DAEEDD0065}"/>
              </a:ext>
            </a:extLst>
          </p:cNvPr>
          <p:cNvSpPr>
            <a:spLocks noGrp="1" noChangeArrowheads="1"/>
          </p:cNvSpPr>
          <p:nvPr>
            <p:ph type="title"/>
          </p:nvPr>
        </p:nvSpPr>
        <p:spPr>
          <a:xfrm>
            <a:off x="0" y="-26988"/>
            <a:ext cx="9144000" cy="792163"/>
          </a:xfrm>
        </p:spPr>
        <p:txBody>
          <a:bodyPr/>
          <a:lstStyle/>
          <a:p>
            <a:r>
              <a:rPr lang="en-US" altLang="zh-CN" sz="4000"/>
              <a:t>Mature (or “Good”) Test Process has</a:t>
            </a:r>
            <a:endParaRPr lang="zh-CN" altLang="en-US" sz="4000"/>
          </a:p>
        </p:txBody>
      </p:sp>
      <p:sp>
        <p:nvSpPr>
          <p:cNvPr id="192515" name="内容占位符 2">
            <a:extLst>
              <a:ext uri="{FF2B5EF4-FFF2-40B4-BE49-F238E27FC236}">
                <a16:creationId xmlns:a16="http://schemas.microsoft.com/office/drawing/2014/main" id="{CC4277C9-A58D-43F2-86D9-0EE110B74589}"/>
              </a:ext>
            </a:extLst>
          </p:cNvPr>
          <p:cNvSpPr>
            <a:spLocks noGrp="1" noChangeArrowheads="1"/>
          </p:cNvSpPr>
          <p:nvPr>
            <p:ph idx="1"/>
          </p:nvPr>
        </p:nvSpPr>
        <p:spPr>
          <a:xfrm>
            <a:off x="468313" y="981075"/>
            <a:ext cx="7991475" cy="4608513"/>
          </a:xfrm>
        </p:spPr>
        <p:txBody>
          <a:bodyPr/>
          <a:lstStyle/>
          <a:p>
            <a:r>
              <a:rPr lang="en-US" altLang="zh-CN"/>
              <a:t>A set of defined testing polices</a:t>
            </a:r>
          </a:p>
          <a:p>
            <a:r>
              <a:rPr lang="en-US" altLang="zh-CN"/>
              <a:t>A test planning process</a:t>
            </a:r>
          </a:p>
          <a:p>
            <a:r>
              <a:rPr lang="en-US" altLang="zh-CN"/>
              <a:t>A test lifecycle</a:t>
            </a:r>
          </a:p>
          <a:p>
            <a:r>
              <a:rPr lang="en-US" altLang="zh-CN"/>
              <a:t>An independent test group</a:t>
            </a:r>
          </a:p>
          <a:p>
            <a:r>
              <a:rPr lang="en-US" altLang="zh-CN"/>
              <a:t>A set of test-related metrics</a:t>
            </a:r>
          </a:p>
          <a:p>
            <a:r>
              <a:rPr lang="en-US" altLang="zh-CN"/>
              <a:t>Appropriate tools and equipment</a:t>
            </a:r>
          </a:p>
          <a:p>
            <a:r>
              <a:rPr lang="en-US" altLang="zh-CN"/>
              <a:t>Controlling and tracking</a:t>
            </a:r>
          </a:p>
          <a:p>
            <a:r>
              <a:rPr lang="en-US" altLang="zh-CN"/>
              <a:t>Product quality control</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338D15-7539-45FA-A872-0B329C038DC0}"/>
              </a:ext>
            </a:extLst>
          </p:cNvPr>
          <p:cNvSpPr>
            <a:spLocks noGrp="1" noChangeArrowheads="1"/>
          </p:cNvSpPr>
          <p:nvPr>
            <p:ph type="title"/>
          </p:nvPr>
        </p:nvSpPr>
        <p:spPr>
          <a:xfrm>
            <a:off x="395288" y="-26988"/>
            <a:ext cx="8229600" cy="576263"/>
          </a:xfrm>
        </p:spPr>
        <p:txBody>
          <a:bodyPr/>
          <a:lstStyle/>
          <a:p>
            <a:pPr eaLnBrk="1" hangingPunct="1"/>
            <a:r>
              <a:rPr lang="zh-CN" altLang="en-US"/>
              <a:t>思考题</a:t>
            </a:r>
          </a:p>
        </p:txBody>
      </p:sp>
      <p:sp>
        <p:nvSpPr>
          <p:cNvPr id="193539" name="Rectangle 3">
            <a:extLst>
              <a:ext uri="{FF2B5EF4-FFF2-40B4-BE49-F238E27FC236}">
                <a16:creationId xmlns:a16="http://schemas.microsoft.com/office/drawing/2014/main" id="{3E5E336D-4DB2-42EE-929F-93D6AF576E15}"/>
              </a:ext>
            </a:extLst>
          </p:cNvPr>
          <p:cNvSpPr>
            <a:spLocks noGrp="1" noChangeArrowheads="1"/>
          </p:cNvSpPr>
          <p:nvPr>
            <p:ph type="body" idx="1"/>
          </p:nvPr>
        </p:nvSpPr>
        <p:spPr>
          <a:xfrm>
            <a:off x="457200" y="574675"/>
            <a:ext cx="8229600" cy="6167438"/>
          </a:xfrm>
        </p:spPr>
        <p:txBody>
          <a:bodyPr/>
          <a:lstStyle/>
          <a:p>
            <a:pPr eaLnBrk="1" hangingPunct="1"/>
            <a:r>
              <a:rPr lang="en-US" altLang="zh-CN" sz="1800"/>
              <a:t>1 </a:t>
            </a:r>
            <a:r>
              <a:rPr lang="zh-CN" altLang="en-US" sz="1800"/>
              <a:t>什么是软件质量</a:t>
            </a:r>
            <a:endParaRPr lang="en-US" altLang="zh-CN" sz="1800">
              <a:hlinkClick r:id="rId3" action="ppaction://hlinksldjump"/>
            </a:endParaRPr>
          </a:p>
          <a:p>
            <a:pPr eaLnBrk="1" hangingPunct="1"/>
            <a:r>
              <a:rPr lang="en-US" altLang="zh-CN" sz="1800"/>
              <a:t>2 </a:t>
            </a:r>
            <a:r>
              <a:rPr lang="zh-CN" altLang="en-US" sz="1800"/>
              <a:t>什么是软件缺陷，它具有哪些危害，如何管理？</a:t>
            </a:r>
            <a:endParaRPr lang="en-US" altLang="zh-CN" sz="1800"/>
          </a:p>
          <a:p>
            <a:pPr eaLnBrk="1" hangingPunct="1"/>
            <a:r>
              <a:rPr lang="en-US" altLang="zh-CN" sz="1800"/>
              <a:t>3 </a:t>
            </a:r>
            <a:r>
              <a:rPr lang="zh-CN" altLang="en-US" sz="1800"/>
              <a:t>什么是软件测试</a:t>
            </a:r>
            <a:endParaRPr lang="en-US" altLang="zh-CN" sz="1800"/>
          </a:p>
          <a:p>
            <a:pPr eaLnBrk="1" hangingPunct="1"/>
            <a:r>
              <a:rPr lang="en-US" altLang="zh-CN" sz="1800"/>
              <a:t>4 </a:t>
            </a:r>
            <a:r>
              <a:rPr lang="zh-CN" altLang="en-US" sz="1800"/>
              <a:t>测试的普遍观</a:t>
            </a:r>
            <a:endParaRPr lang="en-US" altLang="zh-CN" sz="1800"/>
          </a:p>
          <a:p>
            <a:pPr eaLnBrk="1" hangingPunct="1"/>
            <a:r>
              <a:rPr lang="en-US" altLang="zh-CN" sz="1800"/>
              <a:t>5 </a:t>
            </a:r>
            <a:r>
              <a:rPr lang="zh-CN" altLang="en-US" sz="1800"/>
              <a:t>软件测试的种类</a:t>
            </a:r>
            <a:endParaRPr lang="en-US" altLang="zh-CN" sz="1800"/>
          </a:p>
          <a:p>
            <a:pPr eaLnBrk="1" hangingPunct="1"/>
            <a:r>
              <a:rPr lang="en-US" altLang="zh-CN" sz="1800"/>
              <a:t>6 </a:t>
            </a:r>
            <a:r>
              <a:rPr lang="zh-CN" altLang="en-US" sz="1800"/>
              <a:t>软件测试的关键问题是什么？</a:t>
            </a:r>
            <a:endParaRPr lang="en-US" altLang="zh-CN" sz="1800"/>
          </a:p>
          <a:p>
            <a:pPr eaLnBrk="1" hangingPunct="1"/>
            <a:r>
              <a:rPr lang="en-US" altLang="zh-CN" sz="1800"/>
              <a:t>7 </a:t>
            </a:r>
            <a:r>
              <a:rPr lang="zh-CN" altLang="en-US" sz="1800"/>
              <a:t>软件测试的对象是什么？</a:t>
            </a:r>
            <a:endParaRPr lang="en-US" altLang="zh-CN" sz="1800"/>
          </a:p>
          <a:p>
            <a:pPr eaLnBrk="1" hangingPunct="1"/>
            <a:r>
              <a:rPr lang="en-US" altLang="zh-CN" sz="1800"/>
              <a:t>8 </a:t>
            </a:r>
            <a:r>
              <a:rPr lang="zh-CN" altLang="en-US" sz="1800"/>
              <a:t>软件测试的停止准则有哪些？</a:t>
            </a:r>
            <a:endParaRPr lang="en-US" altLang="zh-CN" sz="1800"/>
          </a:p>
          <a:p>
            <a:pPr eaLnBrk="1" hangingPunct="1"/>
            <a:r>
              <a:rPr lang="en-US" altLang="zh-CN" sz="1800"/>
              <a:t>9 </a:t>
            </a:r>
            <a:r>
              <a:rPr lang="zh-CN" altLang="en-US" sz="1800"/>
              <a:t>软件测试的目的和意义</a:t>
            </a:r>
            <a:endParaRPr lang="en-US" altLang="zh-CN" sz="1800"/>
          </a:p>
          <a:p>
            <a:pPr eaLnBrk="1" hangingPunct="1"/>
            <a:r>
              <a:rPr lang="en-US" altLang="zh-CN" sz="1800"/>
              <a:t>10 </a:t>
            </a:r>
            <a:r>
              <a:rPr lang="zh-CN" altLang="en-US" sz="1800"/>
              <a:t>软件测试的原则</a:t>
            </a:r>
          </a:p>
          <a:p>
            <a:pPr eaLnBrk="1" hangingPunct="1"/>
            <a:r>
              <a:rPr lang="en-US" altLang="zh-CN" sz="1800"/>
              <a:t>11 </a:t>
            </a:r>
            <a:r>
              <a:rPr lang="zh-CN" altLang="en-US" sz="1800"/>
              <a:t>软件测试在软件工程中的位置（在若干开发模型中）</a:t>
            </a:r>
          </a:p>
          <a:p>
            <a:pPr eaLnBrk="1" hangingPunct="1"/>
            <a:r>
              <a:rPr lang="en-US" altLang="zh-CN" sz="1800"/>
              <a:t>12 </a:t>
            </a:r>
            <a:r>
              <a:rPr lang="zh-CN" altLang="en-US" sz="1800"/>
              <a:t>软件测试的过程</a:t>
            </a:r>
          </a:p>
          <a:p>
            <a:pPr eaLnBrk="1" hangingPunct="1"/>
            <a:r>
              <a:rPr lang="en-US" altLang="zh-CN" sz="1800"/>
              <a:t>13 </a:t>
            </a:r>
            <a:r>
              <a:rPr lang="zh-CN" altLang="en-US" sz="1800"/>
              <a:t>软件测试的研究</a:t>
            </a:r>
          </a:p>
          <a:p>
            <a:pPr eaLnBrk="1" hangingPunct="1"/>
            <a:r>
              <a:rPr lang="en-US" altLang="zh-CN" sz="1800"/>
              <a:t>14 </a:t>
            </a:r>
            <a:r>
              <a:rPr lang="zh-CN" altLang="en-US" sz="1800"/>
              <a:t>软件测试作为</a:t>
            </a:r>
            <a:r>
              <a:rPr lang="zh-CN" altLang="en-US" sz="1800" b="1">
                <a:solidFill>
                  <a:srgbClr val="FF0000"/>
                </a:solidFill>
              </a:rPr>
              <a:t>一种职业</a:t>
            </a:r>
            <a:r>
              <a:rPr lang="zh-CN" altLang="en-US" sz="1800"/>
              <a:t>和作为</a:t>
            </a:r>
            <a:r>
              <a:rPr lang="zh-CN" altLang="en-US" sz="1800" b="1">
                <a:solidFill>
                  <a:srgbClr val="FF0000"/>
                </a:solidFill>
              </a:rPr>
              <a:t>一门科学</a:t>
            </a:r>
            <a:endParaRPr lang="en-US" altLang="zh-CN" sz="1800" b="1">
              <a:solidFill>
                <a:srgbClr val="FF0000"/>
              </a:solidFill>
            </a:endParaRPr>
          </a:p>
          <a:p>
            <a:pPr eaLnBrk="1" hangingPunct="1"/>
            <a:r>
              <a:rPr lang="en-US" altLang="zh-CN" sz="1800"/>
              <a:t>15 </a:t>
            </a:r>
            <a:r>
              <a:rPr lang="zh-CN" altLang="en-US" sz="1800"/>
              <a:t>软件测试的工具</a:t>
            </a:r>
            <a:endParaRPr lang="en-US" altLang="zh-CN" sz="1800"/>
          </a:p>
          <a:p>
            <a:pPr eaLnBrk="1" hangingPunct="1"/>
            <a:r>
              <a:rPr lang="en-US" altLang="zh-CN" sz="1800"/>
              <a:t>16 </a:t>
            </a:r>
            <a:r>
              <a:rPr lang="zh-CN" altLang="en-US" sz="1800"/>
              <a:t>软件测试的管理</a:t>
            </a:r>
            <a:endParaRPr lang="en-US" altLang="zh-CN" sz="1800"/>
          </a:p>
          <a:p>
            <a:pPr eaLnBrk="1" hangingPunct="1"/>
            <a:r>
              <a:rPr lang="en-US" altLang="zh-CN" sz="1800"/>
              <a:t>17 </a:t>
            </a:r>
            <a:r>
              <a:rPr lang="zh-CN" altLang="en-US" sz="1800"/>
              <a:t>软件测试的历史</a:t>
            </a:r>
            <a:endParaRPr lang="en-US" altLang="zh-CN" sz="1800"/>
          </a:p>
          <a:p>
            <a:pPr eaLnBrk="1" hangingPunct="1"/>
            <a:r>
              <a:rPr lang="en-US" altLang="zh-CN" sz="1800"/>
              <a:t>18 </a:t>
            </a:r>
            <a:r>
              <a:rPr lang="zh-CN" altLang="en-US" sz="1800"/>
              <a:t>软件测试的标准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C9EDCE05-EB9A-4F98-9990-D5865D3BE3CB}"/>
              </a:ext>
            </a:extLst>
          </p:cNvPr>
          <p:cNvSpPr>
            <a:spLocks noGrp="1" noChangeArrowheads="1"/>
          </p:cNvSpPr>
          <p:nvPr>
            <p:ph type="title"/>
          </p:nvPr>
        </p:nvSpPr>
        <p:spPr/>
        <p:txBody>
          <a:bodyPr/>
          <a:lstStyle/>
          <a:p>
            <a:r>
              <a:rPr lang="en-US" altLang="zh-CN"/>
              <a:t>Position of our course</a:t>
            </a:r>
            <a:endParaRPr lang="zh-CN" altLang="en-US"/>
          </a:p>
        </p:txBody>
      </p:sp>
      <p:sp>
        <p:nvSpPr>
          <p:cNvPr id="36867" name="内容占位符 2">
            <a:extLst>
              <a:ext uri="{FF2B5EF4-FFF2-40B4-BE49-F238E27FC236}">
                <a16:creationId xmlns:a16="http://schemas.microsoft.com/office/drawing/2014/main" id="{AE21CE78-57AB-43AD-8EBC-32890185EDF1}"/>
              </a:ext>
            </a:extLst>
          </p:cNvPr>
          <p:cNvSpPr>
            <a:spLocks noGrp="1" noChangeArrowheads="1"/>
          </p:cNvSpPr>
          <p:nvPr>
            <p:ph idx="1"/>
          </p:nvPr>
        </p:nvSpPr>
        <p:spPr/>
        <p:txBody>
          <a:bodyPr/>
          <a:lstStyle/>
          <a:p>
            <a:r>
              <a:rPr lang="en-US" altLang="zh-CN"/>
              <a:t>Requirement</a:t>
            </a:r>
          </a:p>
          <a:p>
            <a:r>
              <a:rPr lang="en-US" altLang="zh-CN"/>
              <a:t>Design</a:t>
            </a:r>
          </a:p>
          <a:p>
            <a:r>
              <a:rPr lang="en-US" altLang="zh-CN"/>
              <a:t>Coding</a:t>
            </a:r>
          </a:p>
          <a:p>
            <a:r>
              <a:rPr lang="en-US" altLang="zh-CN">
                <a:solidFill>
                  <a:srgbClr val="FF0000"/>
                </a:solidFill>
              </a:rPr>
              <a:t>Testing</a:t>
            </a:r>
          </a:p>
          <a:p>
            <a:r>
              <a:rPr lang="en-US" altLang="zh-CN"/>
              <a:t>Maintenance</a:t>
            </a: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D9F2F257-4623-4A3E-9B23-86727CC373A4}"/>
              </a:ext>
            </a:extLst>
          </p:cNvPr>
          <p:cNvSpPr>
            <a:spLocks noGrp="1" noChangeArrowheads="1"/>
          </p:cNvSpPr>
          <p:nvPr>
            <p:ph type="title" idx="4294967295"/>
          </p:nvPr>
        </p:nvSpPr>
        <p:spPr/>
        <p:txBody>
          <a:bodyPr/>
          <a:lstStyle/>
          <a:p>
            <a:r>
              <a:rPr lang="zh-CN" altLang="en-US"/>
              <a:t>软件测试的位置</a:t>
            </a:r>
          </a:p>
        </p:txBody>
      </p:sp>
      <p:sp>
        <p:nvSpPr>
          <p:cNvPr id="120835" name="内容占位符 2">
            <a:extLst>
              <a:ext uri="{FF2B5EF4-FFF2-40B4-BE49-F238E27FC236}">
                <a16:creationId xmlns:a16="http://schemas.microsoft.com/office/drawing/2014/main" id="{BC05707E-878A-4B62-AC81-AFF2BE4AAD17}"/>
              </a:ext>
            </a:extLst>
          </p:cNvPr>
          <p:cNvSpPr>
            <a:spLocks noGrp="1" noChangeArrowheads="1"/>
          </p:cNvSpPr>
          <p:nvPr>
            <p:ph idx="4294967295"/>
          </p:nvPr>
        </p:nvSpPr>
        <p:spPr/>
        <p:txBody>
          <a:bodyPr/>
          <a:lstStyle/>
          <a:p>
            <a:pPr>
              <a:buFont typeface="Wingdings" panose="05000000000000000000" pitchFamily="2" charset="2"/>
              <a:buNone/>
            </a:pPr>
            <a:r>
              <a:rPr lang="zh-CN" altLang="en-US"/>
              <a:t>尽管软件工程的发展为高可信软件的开发提供了许多方法、技术和工具环境等支持。</a:t>
            </a:r>
          </a:p>
          <a:p>
            <a:r>
              <a:rPr lang="zh-CN" altLang="en-US"/>
              <a:t>软件的分析与理解</a:t>
            </a:r>
          </a:p>
          <a:p>
            <a:r>
              <a:rPr lang="zh-CN" altLang="en-US"/>
              <a:t>形式化验证</a:t>
            </a:r>
          </a:p>
          <a:p>
            <a:r>
              <a:rPr lang="zh-CN" altLang="en-US"/>
              <a:t>软件过程管理（第一关：预防错误）</a:t>
            </a:r>
          </a:p>
          <a:p>
            <a:r>
              <a:rPr lang="zh-CN" altLang="en-US">
                <a:solidFill>
                  <a:srgbClr val="FF0000"/>
                </a:solidFill>
              </a:rPr>
              <a:t>软件测试（第二关：检查错误）</a:t>
            </a:r>
          </a:p>
          <a:p>
            <a:r>
              <a:rPr lang="zh-CN" altLang="en-US"/>
              <a:t>容错（第三关：容错计算）</a:t>
            </a:r>
          </a:p>
          <a:p>
            <a:r>
              <a:rPr lang="zh-CN" altLang="en-US"/>
              <a:t>错误预测（第四关：软件可靠性）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0835">
                                            <p:txEl>
                                              <p:pRg st="1" end="1"/>
                                            </p:txEl>
                                          </p:spTgt>
                                        </p:tgtEl>
                                        <p:attrNameLst>
                                          <p:attrName>style.visibility</p:attrName>
                                        </p:attrNameLst>
                                      </p:cBhvr>
                                      <p:to>
                                        <p:strVal val="visible"/>
                                      </p:to>
                                    </p:set>
                                    <p:anim calcmode="lin" valueType="num">
                                      <p:cBhvr additive="base">
                                        <p:cTn id="13" dur="500" fill="hold"/>
                                        <p:tgtEl>
                                          <p:spTgt spid="1208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0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0835">
                                            <p:txEl>
                                              <p:pRg st="2" end="2"/>
                                            </p:txEl>
                                          </p:spTgt>
                                        </p:tgtEl>
                                        <p:attrNameLst>
                                          <p:attrName>style.visibility</p:attrName>
                                        </p:attrNameLst>
                                      </p:cBhvr>
                                      <p:to>
                                        <p:strVal val="visible"/>
                                      </p:to>
                                    </p:set>
                                    <p:anim calcmode="lin" valueType="num">
                                      <p:cBhvr additive="base">
                                        <p:cTn id="19" dur="500" fill="hold"/>
                                        <p:tgtEl>
                                          <p:spTgt spid="1208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8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0835">
                                            <p:txEl>
                                              <p:pRg st="3" end="3"/>
                                            </p:txEl>
                                          </p:spTgt>
                                        </p:tgtEl>
                                        <p:attrNameLst>
                                          <p:attrName>style.visibility</p:attrName>
                                        </p:attrNameLst>
                                      </p:cBhvr>
                                      <p:to>
                                        <p:strVal val="visible"/>
                                      </p:to>
                                    </p:set>
                                    <p:anim calcmode="lin" valueType="num">
                                      <p:cBhvr additive="base">
                                        <p:cTn id="25" dur="500" fill="hold"/>
                                        <p:tgtEl>
                                          <p:spTgt spid="1208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08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0835">
                                            <p:txEl>
                                              <p:pRg st="4" end="4"/>
                                            </p:txEl>
                                          </p:spTgt>
                                        </p:tgtEl>
                                        <p:attrNameLst>
                                          <p:attrName>style.visibility</p:attrName>
                                        </p:attrNameLst>
                                      </p:cBhvr>
                                      <p:to>
                                        <p:strVal val="visible"/>
                                      </p:to>
                                    </p:set>
                                    <p:anim calcmode="lin" valueType="num">
                                      <p:cBhvr additive="base">
                                        <p:cTn id="31" dur="500" fill="hold"/>
                                        <p:tgtEl>
                                          <p:spTgt spid="1208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08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20835">
                                            <p:txEl>
                                              <p:pRg st="5" end="5"/>
                                            </p:txEl>
                                          </p:spTgt>
                                        </p:tgtEl>
                                        <p:attrNameLst>
                                          <p:attrName>style.visibility</p:attrName>
                                        </p:attrNameLst>
                                      </p:cBhvr>
                                      <p:to>
                                        <p:strVal val="visible"/>
                                      </p:to>
                                    </p:set>
                                    <p:anim calcmode="lin" valueType="num">
                                      <p:cBhvr additive="base">
                                        <p:cTn id="37" dur="500" fill="hold"/>
                                        <p:tgtEl>
                                          <p:spTgt spid="12083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08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20835">
                                            <p:txEl>
                                              <p:pRg st="6" end="6"/>
                                            </p:txEl>
                                          </p:spTgt>
                                        </p:tgtEl>
                                        <p:attrNameLst>
                                          <p:attrName>style.visibility</p:attrName>
                                        </p:attrNameLst>
                                      </p:cBhvr>
                                      <p:to>
                                        <p:strVal val="visible"/>
                                      </p:to>
                                    </p:set>
                                    <p:anim calcmode="lin" valueType="num">
                                      <p:cBhvr additive="base">
                                        <p:cTn id="43" dur="500" fill="hold"/>
                                        <p:tgtEl>
                                          <p:spTgt spid="12083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083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B90FCBA-72BD-4CA8-BD09-6BF1B4B8C475}"/>
              </a:ext>
            </a:extLst>
          </p:cNvPr>
          <p:cNvSpPr>
            <a:spLocks noGrp="1" noChangeArrowheads="1"/>
          </p:cNvSpPr>
          <p:nvPr>
            <p:ph type="title"/>
          </p:nvPr>
        </p:nvSpPr>
        <p:spPr>
          <a:xfrm>
            <a:off x="395288" y="188913"/>
            <a:ext cx="8229600" cy="1143000"/>
          </a:xfrm>
        </p:spPr>
        <p:txBody>
          <a:bodyPr/>
          <a:lstStyle/>
          <a:p>
            <a:pPr eaLnBrk="1" hangingPunct="1"/>
            <a:r>
              <a:rPr lang="zh-CN" altLang="en-US"/>
              <a:t>软件测试概论</a:t>
            </a:r>
          </a:p>
        </p:txBody>
      </p:sp>
      <p:sp>
        <p:nvSpPr>
          <p:cNvPr id="40963" name="Rectangle 3">
            <a:extLst>
              <a:ext uri="{FF2B5EF4-FFF2-40B4-BE49-F238E27FC236}">
                <a16:creationId xmlns:a16="http://schemas.microsoft.com/office/drawing/2014/main" id="{5A2669A2-4C3A-4958-8010-91C698788056}"/>
              </a:ext>
            </a:extLst>
          </p:cNvPr>
          <p:cNvSpPr>
            <a:spLocks noGrp="1" noChangeArrowheads="1"/>
          </p:cNvSpPr>
          <p:nvPr>
            <p:ph type="body" idx="1"/>
          </p:nvPr>
        </p:nvSpPr>
        <p:spPr>
          <a:xfrm>
            <a:off x="457200" y="1143000"/>
            <a:ext cx="8229600" cy="5572125"/>
          </a:xfrm>
        </p:spPr>
        <p:txBody>
          <a:bodyPr/>
          <a:lstStyle/>
          <a:p>
            <a:pPr eaLnBrk="1" hangingPunct="1"/>
            <a:r>
              <a:rPr lang="en-US" altLang="zh-CN" sz="2000">
                <a:hlinkClick r:id="rId3" action="ppaction://hlinksldjump"/>
              </a:rPr>
              <a:t>1 </a:t>
            </a:r>
            <a:r>
              <a:rPr lang="zh-CN" altLang="en-US" sz="2000">
                <a:hlinkClick r:id="rId3" action="ppaction://hlinksldjump"/>
              </a:rPr>
              <a:t>软件的质量</a:t>
            </a:r>
            <a:endParaRPr lang="en-US" altLang="zh-CN" sz="2000">
              <a:hlinkClick r:id="rId4" action="ppaction://hlinksldjump"/>
            </a:endParaRPr>
          </a:p>
          <a:p>
            <a:pPr eaLnBrk="1" hangingPunct="1"/>
            <a:r>
              <a:rPr lang="en-US" altLang="zh-CN" sz="2000">
                <a:hlinkClick r:id="rId4" action="ppaction://hlinksldjump"/>
              </a:rPr>
              <a:t>2 </a:t>
            </a:r>
            <a:r>
              <a:rPr lang="zh-CN" altLang="en-US" sz="2000">
                <a:hlinkClick r:id="rId4" action="ppaction://hlinksldjump"/>
              </a:rPr>
              <a:t>软件缺陷及其</a:t>
            </a:r>
            <a:r>
              <a:rPr lang="zh-CN" altLang="en-US" sz="2000">
                <a:hlinkClick r:id="rId5" action="ppaction://hlinksldjump"/>
              </a:rPr>
              <a:t>危害与管理</a:t>
            </a:r>
            <a:endParaRPr lang="en-US" altLang="zh-CN" sz="2000">
              <a:hlinkClick r:id="rId5" action="ppaction://hlinksldjump"/>
            </a:endParaRPr>
          </a:p>
          <a:p>
            <a:pPr eaLnBrk="1" hangingPunct="1"/>
            <a:r>
              <a:rPr lang="en-US" altLang="zh-CN" sz="2000">
                <a:hlinkClick r:id="rId5" action="ppaction://hlinksldjump"/>
              </a:rPr>
              <a:t>3 </a:t>
            </a:r>
            <a:r>
              <a:rPr lang="zh-CN" altLang="en-US" sz="2000">
                <a:hlinkClick r:id="rId5" action="ppaction://hlinksldjump"/>
              </a:rPr>
              <a:t>软件测试的概念</a:t>
            </a:r>
            <a:endParaRPr lang="en-US" altLang="zh-CN" sz="2000"/>
          </a:p>
          <a:p>
            <a:pPr eaLnBrk="1" hangingPunct="1"/>
            <a:r>
              <a:rPr lang="en-US" altLang="zh-CN" sz="2000">
                <a:hlinkClick r:id="rId6" action="ppaction://hlinksldjump"/>
              </a:rPr>
              <a:t>4 </a:t>
            </a:r>
            <a:r>
              <a:rPr lang="zh-CN" altLang="en-US" sz="2000">
                <a:hlinkClick r:id="rId6" action="ppaction://hlinksldjump"/>
              </a:rPr>
              <a:t>测试的普遍观</a:t>
            </a:r>
            <a:endParaRPr lang="en-US" altLang="zh-CN" sz="2000"/>
          </a:p>
          <a:p>
            <a:pPr eaLnBrk="1" hangingPunct="1"/>
            <a:r>
              <a:rPr lang="en-US" altLang="zh-CN" sz="2000">
                <a:hlinkClick r:id="rId7" action="ppaction://hlinksldjump"/>
              </a:rPr>
              <a:t>5 </a:t>
            </a:r>
            <a:r>
              <a:rPr lang="zh-CN" altLang="en-US" sz="2000">
                <a:hlinkClick r:id="rId7" action="ppaction://hlinksldjump"/>
              </a:rPr>
              <a:t>软件测试的关键问题及方法分类</a:t>
            </a:r>
            <a:endParaRPr lang="en-US" altLang="zh-CN" sz="2000"/>
          </a:p>
          <a:p>
            <a:pPr eaLnBrk="1" hangingPunct="1"/>
            <a:r>
              <a:rPr lang="en-US" altLang="zh-CN" sz="2000">
                <a:hlinkClick r:id="rId8" action="ppaction://hlinksldjump"/>
              </a:rPr>
              <a:t>6 </a:t>
            </a:r>
            <a:r>
              <a:rPr lang="zh-CN" altLang="en-US" sz="2000">
                <a:hlinkClick r:id="rId8" action="ppaction://hlinksldjump"/>
              </a:rPr>
              <a:t>软件测试的对象、目的、意义</a:t>
            </a:r>
            <a:r>
              <a:rPr lang="zh-CN" altLang="en-US" sz="2000">
                <a:hlinkClick r:id="rId9" action="ppaction://hlinksldjump"/>
              </a:rPr>
              <a:t>和</a:t>
            </a:r>
            <a:r>
              <a:rPr lang="zh-CN" altLang="en-US" sz="2000">
                <a:hlinkClick r:id="rId10" action="ppaction://hlinksldjump"/>
              </a:rPr>
              <a:t>原则</a:t>
            </a:r>
            <a:endParaRPr lang="en-US" altLang="zh-CN" sz="2000"/>
          </a:p>
          <a:p>
            <a:pPr eaLnBrk="1" hangingPunct="1"/>
            <a:r>
              <a:rPr lang="en-US" altLang="zh-CN" sz="2000">
                <a:hlinkClick r:id="rId11" action="ppaction://hlinksldjump"/>
              </a:rPr>
              <a:t>7 </a:t>
            </a:r>
            <a:r>
              <a:rPr lang="zh-CN" altLang="en-US" sz="2000">
                <a:hlinkClick r:id="rId11" action="ppaction://hlinksldjump"/>
              </a:rPr>
              <a:t>软件测试的</a:t>
            </a:r>
            <a:r>
              <a:rPr lang="zh-CN" altLang="en-US" sz="2000"/>
              <a:t>流程</a:t>
            </a:r>
          </a:p>
          <a:p>
            <a:pPr eaLnBrk="1" hangingPunct="1"/>
            <a:r>
              <a:rPr lang="en-US" altLang="zh-CN" sz="2000">
                <a:hlinkClick r:id="rId12" action="ppaction://hlinksldjump"/>
              </a:rPr>
              <a:t>8 </a:t>
            </a:r>
            <a:r>
              <a:rPr lang="zh-CN" altLang="en-US" sz="2000">
                <a:hlinkClick r:id="rId12" action="ppaction://hlinksldjump"/>
              </a:rPr>
              <a:t>软件测试在软件工程中的位置</a:t>
            </a:r>
            <a:r>
              <a:rPr lang="zh-CN" altLang="en-US" sz="2000"/>
              <a:t>（在若干开发模型中）</a:t>
            </a:r>
          </a:p>
          <a:p>
            <a:pPr eaLnBrk="1" hangingPunct="1"/>
            <a:r>
              <a:rPr lang="en-US" altLang="zh-CN" sz="2000">
                <a:hlinkClick r:id="rId13" action="ppaction://hlinksldjump"/>
              </a:rPr>
              <a:t>9 </a:t>
            </a:r>
            <a:r>
              <a:rPr lang="zh-CN" altLang="en-US" sz="2000">
                <a:hlinkClick r:id="rId13" action="ppaction://hlinksldjump"/>
              </a:rPr>
              <a:t>软件测试的</a:t>
            </a:r>
            <a:r>
              <a:rPr lang="zh-CN" altLang="en-US" sz="2000"/>
              <a:t>模型</a:t>
            </a:r>
          </a:p>
          <a:p>
            <a:pPr eaLnBrk="1" hangingPunct="1"/>
            <a:r>
              <a:rPr lang="en-US" altLang="zh-CN" sz="2000">
                <a:hlinkClick r:id="rId14" action="ppaction://hlinksldjump"/>
              </a:rPr>
              <a:t>10</a:t>
            </a:r>
            <a:r>
              <a:rPr lang="zh-CN" altLang="en-US" sz="2000">
                <a:hlinkClick r:id="rId14" action="ppaction://hlinksldjump"/>
              </a:rPr>
              <a:t>软件测试的研究</a:t>
            </a:r>
            <a:endParaRPr lang="zh-CN" altLang="en-US" sz="2000">
              <a:hlinkClick r:id="rId15" action="ppaction://hlinksldjump"/>
            </a:endParaRPr>
          </a:p>
          <a:p>
            <a:pPr eaLnBrk="1" hangingPunct="1"/>
            <a:r>
              <a:rPr lang="en-US" altLang="zh-CN" sz="2000">
                <a:hlinkClick r:id="rId16" action="ppaction://hlinksldjump"/>
              </a:rPr>
              <a:t>11</a:t>
            </a:r>
            <a:r>
              <a:rPr lang="zh-CN" altLang="en-US" sz="2000">
                <a:hlinkClick r:id="rId16" action="ppaction://hlinksldjump"/>
              </a:rPr>
              <a:t>软件测试作为一种职业和作为一门科学</a:t>
            </a:r>
            <a:endParaRPr lang="en-US" altLang="zh-CN" sz="2000"/>
          </a:p>
          <a:p>
            <a:pPr eaLnBrk="1" hangingPunct="1"/>
            <a:r>
              <a:rPr lang="en-US" altLang="zh-CN" sz="2000">
                <a:hlinkClick r:id="rId17" action="ppaction://hlinksldjump"/>
              </a:rPr>
              <a:t>12</a:t>
            </a:r>
            <a:r>
              <a:rPr lang="zh-CN" altLang="en-US" sz="2000">
                <a:hlinkClick r:id="rId17" action="ppaction://hlinksldjump"/>
              </a:rPr>
              <a:t>软件测试的工具</a:t>
            </a:r>
            <a:endParaRPr lang="en-US" altLang="zh-CN" sz="2000"/>
          </a:p>
          <a:p>
            <a:pPr eaLnBrk="1" hangingPunct="1"/>
            <a:r>
              <a:rPr lang="en-US" altLang="zh-CN" sz="2000">
                <a:hlinkClick r:id="rId18" action="ppaction://hlinksldjump"/>
              </a:rPr>
              <a:t>13</a:t>
            </a:r>
            <a:r>
              <a:rPr lang="zh-CN" altLang="en-US" sz="2000">
                <a:hlinkClick r:id="rId18" action="ppaction://hlinksldjump"/>
              </a:rPr>
              <a:t>软件测试的管理</a:t>
            </a:r>
            <a:endParaRPr lang="en-US" altLang="zh-CN" sz="2000"/>
          </a:p>
          <a:p>
            <a:pPr eaLnBrk="1" hangingPunct="1"/>
            <a:r>
              <a:rPr lang="en-US" altLang="zh-CN" sz="2000">
                <a:hlinkClick r:id="rId19" action="ppaction://hlinksldjump"/>
              </a:rPr>
              <a:t>14</a:t>
            </a:r>
            <a:r>
              <a:rPr lang="zh-CN" altLang="en-US" sz="2000">
                <a:hlinkClick r:id="rId19" action="ppaction://hlinksldjump"/>
              </a:rPr>
              <a:t>软件测试的历史</a:t>
            </a:r>
            <a:r>
              <a:rPr lang="zh-CN" altLang="en-US" sz="2000"/>
              <a:t>和未来</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BEFE574B-4DA3-45C3-AB76-A38D0B95214F}"/>
              </a:ext>
            </a:extLst>
          </p:cNvPr>
          <p:cNvSpPr>
            <a:spLocks noGrp="1" noChangeArrowheads="1"/>
          </p:cNvSpPr>
          <p:nvPr>
            <p:ph type="title"/>
          </p:nvPr>
        </p:nvSpPr>
        <p:spPr>
          <a:xfrm>
            <a:off x="357188" y="-142875"/>
            <a:ext cx="8229600" cy="1143000"/>
          </a:xfrm>
        </p:spPr>
        <p:txBody>
          <a:bodyPr/>
          <a:lstStyle/>
          <a:p>
            <a:r>
              <a:rPr lang="en-US" altLang="zh-CN"/>
              <a:t>1 </a:t>
            </a:r>
            <a:r>
              <a:rPr lang="zh-CN" altLang="en-US"/>
              <a:t>软件质量</a:t>
            </a:r>
          </a:p>
        </p:txBody>
      </p:sp>
      <p:sp>
        <p:nvSpPr>
          <p:cNvPr id="3" name="内容占位符 2">
            <a:extLst>
              <a:ext uri="{FF2B5EF4-FFF2-40B4-BE49-F238E27FC236}">
                <a16:creationId xmlns:a16="http://schemas.microsoft.com/office/drawing/2014/main" id="{8F869E78-5CB7-40E7-B20F-58E86CE47680}"/>
              </a:ext>
            </a:extLst>
          </p:cNvPr>
          <p:cNvSpPr>
            <a:spLocks noGrp="1" noChangeArrowheads="1"/>
          </p:cNvSpPr>
          <p:nvPr>
            <p:ph idx="1"/>
          </p:nvPr>
        </p:nvSpPr>
        <p:spPr>
          <a:xfrm>
            <a:off x="107950" y="785813"/>
            <a:ext cx="8785225" cy="5956300"/>
          </a:xfrm>
        </p:spPr>
        <p:txBody>
          <a:bodyPr/>
          <a:lstStyle/>
          <a:p>
            <a:r>
              <a:rPr lang="zh-CN" altLang="zh-CN" sz="2400"/>
              <a:t>软件测试的核心目的就是要度量和提高软件质量，那么什么是软件质量？</a:t>
            </a:r>
          </a:p>
          <a:p>
            <a:r>
              <a:rPr lang="zh-CN" altLang="zh-CN" sz="2400"/>
              <a:t>软件质量是一个包含多个属性的，可度量的多维度的量，其中有些属性比另外一些属性重要。根据软件质量的度量方式可以分为静态质量属性和动态质量属性</a:t>
            </a:r>
            <a:endParaRPr lang="en-US" altLang="zh-CN" sz="2400"/>
          </a:p>
          <a:p>
            <a:r>
              <a:rPr lang="zh-CN" altLang="zh-CN" sz="2400"/>
              <a:t>静态质量属性是指实际代码和相关文档的质量，包括代码的结构化、可维护性、可测试性，文档的完整性和可读性</a:t>
            </a:r>
            <a:endParaRPr lang="en-US" altLang="zh-CN" sz="2400"/>
          </a:p>
          <a:p>
            <a:r>
              <a:rPr lang="zh-CN" altLang="zh-CN" sz="2400"/>
              <a:t>动态质量属性是指软件使用过程中质量属性，包括软件的可靠性、正确性、完备性、可用性、可维护性、可信性和性能等。</a:t>
            </a:r>
            <a:endParaRPr lang="en-US" altLang="zh-CN" sz="2400"/>
          </a:p>
          <a:p>
            <a:r>
              <a:rPr lang="zh-CN" altLang="zh-CN" sz="1600"/>
              <a:t>由于软件是一种不可见的复杂的逻辑体，而且软件开发过程中环节较多，测试工作上的人力、物力是有限的，不可能做穷举测试，所以，客观上给软件质量留下很多隐患。再加上我们在技术，以上也存在很多局限性，例如软件测试工具本身也需要测试、软件测试工具对软件的理解程度达不到人的理解程度、软件技术的发展使得软件的测试方法需要不断地扩展新的测试技术及软件质量没有统一指标来评价等因素，在度量和提高软件质量方面，我们还有很长的路要走。</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95E4B7A-8E0A-4141-A5A3-396A7DF73F70}"/>
              </a:ext>
            </a:extLst>
          </p:cNvPr>
          <p:cNvSpPr>
            <a:spLocks noGrp="1" noChangeArrowheads="1"/>
          </p:cNvSpPr>
          <p:nvPr>
            <p:ph type="title"/>
          </p:nvPr>
        </p:nvSpPr>
        <p:spPr>
          <a:xfrm>
            <a:off x="647700" y="260350"/>
            <a:ext cx="7772400" cy="1143000"/>
          </a:xfrm>
        </p:spPr>
        <p:txBody>
          <a:bodyPr/>
          <a:lstStyle/>
          <a:p>
            <a:pPr eaLnBrk="1" hangingPunct="1"/>
            <a:r>
              <a:rPr lang="en-US" altLang="zh-CN"/>
              <a:t>1 </a:t>
            </a:r>
            <a:r>
              <a:rPr lang="zh-CN" altLang="en-US"/>
              <a:t>软件质量特性类图 </a:t>
            </a:r>
            <a:endParaRPr lang="en-US" altLang="zh-CN"/>
          </a:p>
        </p:txBody>
      </p:sp>
      <p:grpSp>
        <p:nvGrpSpPr>
          <p:cNvPr id="45059" name="Group 6">
            <a:extLst>
              <a:ext uri="{FF2B5EF4-FFF2-40B4-BE49-F238E27FC236}">
                <a16:creationId xmlns:a16="http://schemas.microsoft.com/office/drawing/2014/main" id="{07BF01F0-4930-4304-9755-361031CABDCB}"/>
              </a:ext>
            </a:extLst>
          </p:cNvPr>
          <p:cNvGrpSpPr>
            <a:grpSpLocks/>
          </p:cNvGrpSpPr>
          <p:nvPr/>
        </p:nvGrpSpPr>
        <p:grpSpPr bwMode="auto">
          <a:xfrm>
            <a:off x="863600" y="1773238"/>
            <a:ext cx="7993063" cy="4464050"/>
            <a:chOff x="2880" y="8768"/>
            <a:chExt cx="6480" cy="3904"/>
          </a:xfrm>
        </p:grpSpPr>
        <p:sp>
          <p:nvSpPr>
            <p:cNvPr id="45060" name="Text Box 7">
              <a:extLst>
                <a:ext uri="{FF2B5EF4-FFF2-40B4-BE49-F238E27FC236}">
                  <a16:creationId xmlns:a16="http://schemas.microsoft.com/office/drawing/2014/main" id="{E5476A8E-8123-4476-8F92-933F8052525F}"/>
                </a:ext>
              </a:extLst>
            </p:cNvPr>
            <p:cNvSpPr txBox="1">
              <a:spLocks noChangeArrowheads="1"/>
            </p:cNvSpPr>
            <p:nvPr/>
          </p:nvSpPr>
          <p:spPr bwMode="auto">
            <a:xfrm>
              <a:off x="7560" y="10800"/>
              <a:ext cx="360" cy="18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平均故障间隔时间</a:t>
              </a:r>
              <a:endParaRPr lang="zh-CN" altLang="en-US" sz="2000">
                <a:latin typeface="Calibri" panose="020F0502020204030204" pitchFamily="34" charset="0"/>
              </a:endParaRPr>
            </a:p>
          </p:txBody>
        </p:sp>
        <p:grpSp>
          <p:nvGrpSpPr>
            <p:cNvPr id="45061" name="Group 8">
              <a:extLst>
                <a:ext uri="{FF2B5EF4-FFF2-40B4-BE49-F238E27FC236}">
                  <a16:creationId xmlns:a16="http://schemas.microsoft.com/office/drawing/2014/main" id="{2CAB25C3-B0B8-4306-97F1-5C4A8F8DF8C7}"/>
                </a:ext>
              </a:extLst>
            </p:cNvPr>
            <p:cNvGrpSpPr>
              <a:grpSpLocks/>
            </p:cNvGrpSpPr>
            <p:nvPr/>
          </p:nvGrpSpPr>
          <p:grpSpPr bwMode="auto">
            <a:xfrm>
              <a:off x="2880" y="8768"/>
              <a:ext cx="6480" cy="3744"/>
              <a:chOff x="3038" y="1574"/>
              <a:chExt cx="6480" cy="3744"/>
            </a:xfrm>
          </p:grpSpPr>
          <p:sp>
            <p:nvSpPr>
              <p:cNvPr id="45062" name="Text Box 9">
                <a:extLst>
                  <a:ext uri="{FF2B5EF4-FFF2-40B4-BE49-F238E27FC236}">
                    <a16:creationId xmlns:a16="http://schemas.microsoft.com/office/drawing/2014/main" id="{34346093-712C-4631-9D74-19ED98AD68AC}"/>
                  </a:ext>
                </a:extLst>
              </p:cNvPr>
              <p:cNvSpPr txBox="1">
                <a:spLocks noChangeArrowheads="1"/>
              </p:cNvSpPr>
              <p:nvPr/>
            </p:nvSpPr>
            <p:spPr bwMode="auto">
              <a:xfrm>
                <a:off x="5918" y="1574"/>
                <a:ext cx="1080" cy="309"/>
              </a:xfrm>
              <a:prstGeom prst="rect">
                <a:avLst/>
              </a:prstGeom>
              <a:solidFill>
                <a:srgbClr val="FFFFFF"/>
              </a:solidFill>
              <a:ln w="9525">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软件质量</a:t>
                </a:r>
                <a:endParaRPr lang="zh-CN" altLang="en-US" sz="2000">
                  <a:latin typeface="Calibri" panose="020F0502020204030204" pitchFamily="34" charset="0"/>
                </a:endParaRPr>
              </a:p>
            </p:txBody>
          </p:sp>
          <p:sp>
            <p:nvSpPr>
              <p:cNvPr id="45063" name="Text Box 10">
                <a:extLst>
                  <a:ext uri="{FF2B5EF4-FFF2-40B4-BE49-F238E27FC236}">
                    <a16:creationId xmlns:a16="http://schemas.microsoft.com/office/drawing/2014/main" id="{65357C80-B136-4EF6-8271-EA6F09A5590E}"/>
                  </a:ext>
                </a:extLst>
              </p:cNvPr>
              <p:cNvSpPr txBox="1">
                <a:spLocks noChangeArrowheads="1"/>
              </p:cNvSpPr>
              <p:nvPr/>
            </p:nvSpPr>
            <p:spPr bwMode="auto">
              <a:xfrm>
                <a:off x="3218" y="2510"/>
                <a:ext cx="900" cy="309"/>
              </a:xfrm>
              <a:prstGeom prst="rect">
                <a:avLst/>
              </a:prstGeom>
              <a:solidFill>
                <a:srgbClr val="FFFFFF"/>
              </a:solidFill>
              <a:ln w="9525">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产品质量</a:t>
                </a:r>
                <a:endParaRPr lang="zh-CN" altLang="en-US" sz="2000">
                  <a:latin typeface="Calibri" panose="020F0502020204030204" pitchFamily="34" charset="0"/>
                </a:endParaRPr>
              </a:p>
            </p:txBody>
          </p:sp>
          <p:sp>
            <p:nvSpPr>
              <p:cNvPr id="45064" name="Text Box 11">
                <a:extLst>
                  <a:ext uri="{FF2B5EF4-FFF2-40B4-BE49-F238E27FC236}">
                    <a16:creationId xmlns:a16="http://schemas.microsoft.com/office/drawing/2014/main" id="{E64F1A22-F02F-4386-A44A-6D5B192C5D96}"/>
                  </a:ext>
                </a:extLst>
              </p:cNvPr>
              <p:cNvSpPr txBox="1">
                <a:spLocks noChangeArrowheads="1"/>
              </p:cNvSpPr>
              <p:nvPr/>
            </p:nvSpPr>
            <p:spPr bwMode="auto">
              <a:xfrm>
                <a:off x="5198" y="2510"/>
                <a:ext cx="900" cy="309"/>
              </a:xfrm>
              <a:prstGeom prst="rect">
                <a:avLst/>
              </a:prstGeom>
              <a:solidFill>
                <a:srgbClr val="FFFFFF"/>
              </a:solidFill>
              <a:ln w="9525">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过程质量</a:t>
                </a:r>
                <a:endParaRPr lang="zh-CN" altLang="en-US" sz="2000">
                  <a:latin typeface="Calibri" panose="020F0502020204030204" pitchFamily="34" charset="0"/>
                </a:endParaRPr>
              </a:p>
            </p:txBody>
          </p:sp>
          <p:sp>
            <p:nvSpPr>
              <p:cNvPr id="45065" name="Text Box 12">
                <a:extLst>
                  <a:ext uri="{FF2B5EF4-FFF2-40B4-BE49-F238E27FC236}">
                    <a16:creationId xmlns:a16="http://schemas.microsoft.com/office/drawing/2014/main" id="{0A8D4887-1DB6-437A-AF94-BF77B75CC869}"/>
                  </a:ext>
                </a:extLst>
              </p:cNvPr>
              <p:cNvSpPr txBox="1">
                <a:spLocks noChangeArrowheads="1"/>
              </p:cNvSpPr>
              <p:nvPr/>
            </p:nvSpPr>
            <p:spPr bwMode="auto">
              <a:xfrm>
                <a:off x="8618" y="2510"/>
                <a:ext cx="900" cy="309"/>
              </a:xfrm>
              <a:prstGeom prst="rect">
                <a:avLst/>
              </a:prstGeom>
              <a:solidFill>
                <a:srgbClr val="FFFFFF"/>
              </a:solidFill>
              <a:ln w="9525">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静态质量</a:t>
                </a:r>
                <a:endParaRPr lang="zh-CN" altLang="en-US" sz="2000">
                  <a:latin typeface="Calibri" panose="020F0502020204030204" pitchFamily="34" charset="0"/>
                </a:endParaRPr>
              </a:p>
            </p:txBody>
          </p:sp>
          <p:sp>
            <p:nvSpPr>
              <p:cNvPr id="45066" name="Text Box 13">
                <a:extLst>
                  <a:ext uri="{FF2B5EF4-FFF2-40B4-BE49-F238E27FC236}">
                    <a16:creationId xmlns:a16="http://schemas.microsoft.com/office/drawing/2014/main" id="{99166706-A47F-4849-A7F8-8BDA8EF12593}"/>
                  </a:ext>
                </a:extLst>
              </p:cNvPr>
              <p:cNvSpPr txBox="1">
                <a:spLocks noChangeArrowheads="1"/>
              </p:cNvSpPr>
              <p:nvPr/>
            </p:nvSpPr>
            <p:spPr bwMode="auto">
              <a:xfrm>
                <a:off x="6878" y="2534"/>
                <a:ext cx="900" cy="309"/>
              </a:xfrm>
              <a:prstGeom prst="rect">
                <a:avLst/>
              </a:prstGeom>
              <a:solidFill>
                <a:srgbClr val="FFFFFF"/>
              </a:solidFill>
              <a:ln w="9525">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动态质量</a:t>
                </a:r>
                <a:endParaRPr lang="zh-CN" altLang="en-US" sz="2000">
                  <a:latin typeface="Calibri" panose="020F0502020204030204" pitchFamily="34" charset="0"/>
                </a:endParaRPr>
              </a:p>
            </p:txBody>
          </p:sp>
          <p:sp>
            <p:nvSpPr>
              <p:cNvPr id="45067" name="Text Box 14">
                <a:extLst>
                  <a:ext uri="{FF2B5EF4-FFF2-40B4-BE49-F238E27FC236}">
                    <a16:creationId xmlns:a16="http://schemas.microsoft.com/office/drawing/2014/main" id="{F37A81F1-6F24-4AF2-811C-981A5552F227}"/>
                  </a:ext>
                </a:extLst>
              </p:cNvPr>
              <p:cNvSpPr txBox="1">
                <a:spLocks noChangeArrowheads="1"/>
              </p:cNvSpPr>
              <p:nvPr/>
            </p:nvSpPr>
            <p:spPr bwMode="auto">
              <a:xfrm>
                <a:off x="3038" y="3602"/>
                <a:ext cx="180" cy="17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需求说明书</a:t>
                </a:r>
                <a:endParaRPr lang="zh-CN" altLang="en-US" sz="2000">
                  <a:latin typeface="Calibri" panose="020F0502020204030204" pitchFamily="34" charset="0"/>
                </a:endParaRPr>
              </a:p>
            </p:txBody>
          </p:sp>
          <p:sp>
            <p:nvSpPr>
              <p:cNvPr id="45068" name="Text Box 15">
                <a:extLst>
                  <a:ext uri="{FF2B5EF4-FFF2-40B4-BE49-F238E27FC236}">
                    <a16:creationId xmlns:a16="http://schemas.microsoft.com/office/drawing/2014/main" id="{870FBF39-FB14-436D-A4E4-AB2AF00BE44C}"/>
                  </a:ext>
                </a:extLst>
              </p:cNvPr>
              <p:cNvSpPr txBox="1">
                <a:spLocks noChangeArrowheads="1"/>
              </p:cNvSpPr>
              <p:nvPr/>
            </p:nvSpPr>
            <p:spPr bwMode="auto">
              <a:xfrm>
                <a:off x="3398" y="3602"/>
                <a:ext cx="180" cy="1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设计书</a:t>
                </a:r>
                <a:endParaRPr lang="zh-CN" altLang="en-US" sz="2000">
                  <a:latin typeface="Calibri" panose="020F0502020204030204" pitchFamily="34" charset="0"/>
                </a:endParaRPr>
              </a:p>
            </p:txBody>
          </p:sp>
          <p:sp>
            <p:nvSpPr>
              <p:cNvPr id="45069" name="Text Box 16">
                <a:extLst>
                  <a:ext uri="{FF2B5EF4-FFF2-40B4-BE49-F238E27FC236}">
                    <a16:creationId xmlns:a16="http://schemas.microsoft.com/office/drawing/2014/main" id="{65831BA2-9CEA-4F44-ADB8-9F98A7A364F1}"/>
                  </a:ext>
                </a:extLst>
              </p:cNvPr>
              <p:cNvSpPr txBox="1">
                <a:spLocks noChangeArrowheads="1"/>
              </p:cNvSpPr>
              <p:nvPr/>
            </p:nvSpPr>
            <p:spPr bwMode="auto">
              <a:xfrm>
                <a:off x="3758" y="3602"/>
                <a:ext cx="180" cy="1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源程序</a:t>
                </a:r>
                <a:endParaRPr lang="zh-CN" altLang="en-US" sz="2000">
                  <a:latin typeface="Calibri" panose="020F0502020204030204" pitchFamily="34" charset="0"/>
                </a:endParaRPr>
              </a:p>
            </p:txBody>
          </p:sp>
          <p:sp>
            <p:nvSpPr>
              <p:cNvPr id="45070" name="Text Box 17">
                <a:extLst>
                  <a:ext uri="{FF2B5EF4-FFF2-40B4-BE49-F238E27FC236}">
                    <a16:creationId xmlns:a16="http://schemas.microsoft.com/office/drawing/2014/main" id="{2A5B79D9-3AC6-4174-8F0A-3FEEE2503706}"/>
                  </a:ext>
                </a:extLst>
              </p:cNvPr>
              <p:cNvSpPr txBox="1">
                <a:spLocks noChangeArrowheads="1"/>
              </p:cNvSpPr>
              <p:nvPr/>
            </p:nvSpPr>
            <p:spPr bwMode="auto">
              <a:xfrm>
                <a:off x="627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开发设备</a:t>
                </a:r>
                <a:endParaRPr lang="zh-CN" altLang="en-US" sz="2000">
                  <a:latin typeface="Calibri" panose="020F0502020204030204" pitchFamily="34" charset="0"/>
                </a:endParaRPr>
              </a:p>
            </p:txBody>
          </p:sp>
          <p:sp>
            <p:nvSpPr>
              <p:cNvPr id="45071" name="Text Box 18">
                <a:extLst>
                  <a:ext uri="{FF2B5EF4-FFF2-40B4-BE49-F238E27FC236}">
                    <a16:creationId xmlns:a16="http://schemas.microsoft.com/office/drawing/2014/main" id="{447664F7-DCD9-44AF-9F5F-F22FFA0B3AD1}"/>
                  </a:ext>
                </a:extLst>
              </p:cNvPr>
              <p:cNvSpPr txBox="1">
                <a:spLocks noChangeArrowheads="1"/>
              </p:cNvSpPr>
              <p:nvPr/>
            </p:nvSpPr>
            <p:spPr bwMode="auto">
              <a:xfrm>
                <a:off x="483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开发技术</a:t>
                </a:r>
                <a:endParaRPr lang="zh-CN" altLang="en-US" sz="2000">
                  <a:latin typeface="Calibri" panose="020F0502020204030204" pitchFamily="34" charset="0"/>
                </a:endParaRPr>
              </a:p>
            </p:txBody>
          </p:sp>
          <p:sp>
            <p:nvSpPr>
              <p:cNvPr id="45072" name="Text Box 19">
                <a:extLst>
                  <a:ext uri="{FF2B5EF4-FFF2-40B4-BE49-F238E27FC236}">
                    <a16:creationId xmlns:a16="http://schemas.microsoft.com/office/drawing/2014/main" id="{E0778942-9E13-48B2-86FD-002554C54B30}"/>
                  </a:ext>
                </a:extLst>
              </p:cNvPr>
              <p:cNvSpPr txBox="1">
                <a:spLocks noChangeArrowheads="1"/>
              </p:cNvSpPr>
              <p:nvPr/>
            </p:nvSpPr>
            <p:spPr bwMode="auto">
              <a:xfrm>
                <a:off x="519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开发工具</a:t>
                </a:r>
                <a:endParaRPr lang="zh-CN" altLang="en-US" sz="2000">
                  <a:latin typeface="Calibri" panose="020F0502020204030204" pitchFamily="34" charset="0"/>
                </a:endParaRPr>
              </a:p>
            </p:txBody>
          </p:sp>
          <p:sp>
            <p:nvSpPr>
              <p:cNvPr id="45073" name="Text Box 20">
                <a:extLst>
                  <a:ext uri="{FF2B5EF4-FFF2-40B4-BE49-F238E27FC236}">
                    <a16:creationId xmlns:a16="http://schemas.microsoft.com/office/drawing/2014/main" id="{9C58422E-7B77-4B41-9500-34C052A2D219}"/>
                  </a:ext>
                </a:extLst>
              </p:cNvPr>
              <p:cNvSpPr txBox="1">
                <a:spLocks noChangeArrowheads="1"/>
              </p:cNvSpPr>
              <p:nvPr/>
            </p:nvSpPr>
            <p:spPr bwMode="auto">
              <a:xfrm>
                <a:off x="555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开发人员</a:t>
                </a:r>
                <a:endParaRPr lang="zh-CN" altLang="en-US" sz="2000">
                  <a:latin typeface="Calibri" panose="020F0502020204030204" pitchFamily="34" charset="0"/>
                </a:endParaRPr>
              </a:p>
            </p:txBody>
          </p:sp>
          <p:sp>
            <p:nvSpPr>
              <p:cNvPr id="45074" name="Text Box 21">
                <a:extLst>
                  <a:ext uri="{FF2B5EF4-FFF2-40B4-BE49-F238E27FC236}">
                    <a16:creationId xmlns:a16="http://schemas.microsoft.com/office/drawing/2014/main" id="{FAE7B864-11C3-47A7-8C88-6CE076760AB5}"/>
                  </a:ext>
                </a:extLst>
              </p:cNvPr>
              <p:cNvSpPr txBox="1">
                <a:spLocks noChangeArrowheads="1"/>
              </p:cNvSpPr>
              <p:nvPr/>
            </p:nvSpPr>
            <p:spPr bwMode="auto">
              <a:xfrm>
                <a:off x="591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开发组织</a:t>
                </a:r>
                <a:endParaRPr lang="zh-CN" altLang="en-US" sz="2000">
                  <a:latin typeface="Calibri" panose="020F0502020204030204" pitchFamily="34" charset="0"/>
                </a:endParaRPr>
              </a:p>
            </p:txBody>
          </p:sp>
          <p:sp>
            <p:nvSpPr>
              <p:cNvPr id="45075" name="Text Box 22">
                <a:extLst>
                  <a:ext uri="{FF2B5EF4-FFF2-40B4-BE49-F238E27FC236}">
                    <a16:creationId xmlns:a16="http://schemas.microsoft.com/office/drawing/2014/main" id="{89F50C08-729A-4443-B9BB-C0272A2AB00A}"/>
                  </a:ext>
                </a:extLst>
              </p:cNvPr>
              <p:cNvSpPr txBox="1">
                <a:spLocks noChangeArrowheads="1"/>
              </p:cNvSpPr>
              <p:nvPr/>
            </p:nvSpPr>
            <p:spPr bwMode="auto">
              <a:xfrm>
                <a:off x="735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故障修复时间</a:t>
                </a:r>
                <a:endParaRPr lang="zh-CN" altLang="en-US" sz="2000">
                  <a:latin typeface="Calibri" panose="020F0502020204030204" pitchFamily="34" charset="0"/>
                </a:endParaRPr>
              </a:p>
            </p:txBody>
          </p:sp>
          <p:sp>
            <p:nvSpPr>
              <p:cNvPr id="45076" name="Text Box 23">
                <a:extLst>
                  <a:ext uri="{FF2B5EF4-FFF2-40B4-BE49-F238E27FC236}">
                    <a16:creationId xmlns:a16="http://schemas.microsoft.com/office/drawing/2014/main" id="{5E4ACFA9-7E10-4FF1-8EFB-772DABBF754F}"/>
                  </a:ext>
                </a:extLst>
              </p:cNvPr>
              <p:cNvSpPr txBox="1">
                <a:spLocks noChangeArrowheads="1"/>
              </p:cNvSpPr>
              <p:nvPr/>
            </p:nvSpPr>
            <p:spPr bwMode="auto">
              <a:xfrm>
                <a:off x="699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资源利用率</a:t>
                </a:r>
                <a:endParaRPr lang="zh-CN" altLang="en-US" sz="2000">
                  <a:latin typeface="Calibri" panose="020F0502020204030204" pitchFamily="34" charset="0"/>
                </a:endParaRPr>
              </a:p>
            </p:txBody>
          </p:sp>
          <p:sp>
            <p:nvSpPr>
              <p:cNvPr id="45077" name="Text Box 24">
                <a:extLst>
                  <a:ext uri="{FF2B5EF4-FFF2-40B4-BE49-F238E27FC236}">
                    <a16:creationId xmlns:a16="http://schemas.microsoft.com/office/drawing/2014/main" id="{FEF3023B-C6EB-4B88-B4F0-7C338ACF5018}"/>
                  </a:ext>
                </a:extLst>
              </p:cNvPr>
              <p:cNvSpPr txBox="1">
                <a:spLocks noChangeArrowheads="1"/>
              </p:cNvSpPr>
              <p:nvPr/>
            </p:nvSpPr>
            <p:spPr bwMode="auto">
              <a:xfrm>
                <a:off x="9338" y="3602"/>
                <a:ext cx="180" cy="1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完全程度</a:t>
                </a:r>
                <a:endParaRPr lang="zh-CN" altLang="en-US" sz="2000">
                  <a:latin typeface="Calibri" panose="020F0502020204030204" pitchFamily="34" charset="0"/>
                </a:endParaRPr>
              </a:p>
            </p:txBody>
          </p:sp>
          <p:sp>
            <p:nvSpPr>
              <p:cNvPr id="45078" name="Text Box 25">
                <a:extLst>
                  <a:ext uri="{FF2B5EF4-FFF2-40B4-BE49-F238E27FC236}">
                    <a16:creationId xmlns:a16="http://schemas.microsoft.com/office/drawing/2014/main" id="{1B61AC18-6282-41B5-8953-1F170A5A858A}"/>
                  </a:ext>
                </a:extLst>
              </p:cNvPr>
              <p:cNvSpPr txBox="1">
                <a:spLocks noChangeArrowheads="1"/>
              </p:cNvSpPr>
              <p:nvPr/>
            </p:nvSpPr>
            <p:spPr bwMode="auto">
              <a:xfrm>
                <a:off x="8978" y="3602"/>
                <a:ext cx="180" cy="1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简洁程度</a:t>
                </a:r>
                <a:endParaRPr lang="zh-CN" altLang="en-US" sz="2000">
                  <a:latin typeface="Calibri" panose="020F0502020204030204" pitchFamily="34" charset="0"/>
                </a:endParaRPr>
              </a:p>
            </p:txBody>
          </p:sp>
          <p:sp>
            <p:nvSpPr>
              <p:cNvPr id="45079" name="Text Box 26">
                <a:extLst>
                  <a:ext uri="{FF2B5EF4-FFF2-40B4-BE49-F238E27FC236}">
                    <a16:creationId xmlns:a16="http://schemas.microsoft.com/office/drawing/2014/main" id="{6E43B44D-34AF-43FA-8863-D67F4131EE02}"/>
                  </a:ext>
                </a:extLst>
              </p:cNvPr>
              <p:cNvSpPr txBox="1">
                <a:spLocks noChangeArrowheads="1"/>
              </p:cNvSpPr>
              <p:nvPr/>
            </p:nvSpPr>
            <p:spPr bwMode="auto">
              <a:xfrm>
                <a:off x="861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模块化程度</a:t>
                </a:r>
                <a:endParaRPr lang="zh-CN" altLang="en-US" sz="2000">
                  <a:latin typeface="Calibri" panose="020F0502020204030204" pitchFamily="34" charset="0"/>
                </a:endParaRPr>
              </a:p>
            </p:txBody>
          </p:sp>
          <p:sp>
            <p:nvSpPr>
              <p:cNvPr id="45080" name="Text Box 27">
                <a:extLst>
                  <a:ext uri="{FF2B5EF4-FFF2-40B4-BE49-F238E27FC236}">
                    <a16:creationId xmlns:a16="http://schemas.microsoft.com/office/drawing/2014/main" id="{3FC8FD6C-03CD-4798-9CD4-8E6C1A7A194A}"/>
                  </a:ext>
                </a:extLst>
              </p:cNvPr>
              <p:cNvSpPr txBox="1">
                <a:spLocks noChangeArrowheads="1"/>
              </p:cNvSpPr>
              <p:nvPr/>
            </p:nvSpPr>
            <p:spPr bwMode="auto">
              <a:xfrm>
                <a:off x="4118" y="3602"/>
                <a:ext cx="180" cy="1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Times New Roman" panose="02020603050405020304" pitchFamily="18" charset="0"/>
                  </a:rPr>
                  <a:t>测试数量和质量</a:t>
                </a:r>
              </a:p>
              <a:p>
                <a:pPr algn="ctr" eaLnBrk="1" hangingPunct="1">
                  <a:spcBef>
                    <a:spcPct val="0"/>
                  </a:spcBef>
                  <a:buFontTx/>
                  <a:buNone/>
                </a:pPr>
                <a:endParaRPr lang="zh-CN" altLang="en-US" sz="2000">
                  <a:latin typeface="Times New Roman" panose="02020603050405020304" pitchFamily="18" charset="0"/>
                </a:endParaRPr>
              </a:p>
              <a:p>
                <a:pPr eaLnBrk="1" hangingPunct="1">
                  <a:spcBef>
                    <a:spcPct val="0"/>
                  </a:spcBef>
                  <a:buFontTx/>
                  <a:buNone/>
                </a:pPr>
                <a:endParaRPr lang="zh-CN" altLang="en-US" sz="2000">
                  <a:latin typeface="Calibri" panose="020F0502020204030204" pitchFamily="34" charset="0"/>
                </a:endParaRPr>
              </a:p>
            </p:txBody>
          </p:sp>
          <p:sp>
            <p:nvSpPr>
              <p:cNvPr id="45081" name="Line 28">
                <a:extLst>
                  <a:ext uri="{FF2B5EF4-FFF2-40B4-BE49-F238E27FC236}">
                    <a16:creationId xmlns:a16="http://schemas.microsoft.com/office/drawing/2014/main" id="{1EAE1F73-F536-431C-9E8A-6CAFED8BD6B7}"/>
                  </a:ext>
                </a:extLst>
              </p:cNvPr>
              <p:cNvSpPr>
                <a:spLocks noChangeShapeType="1"/>
              </p:cNvSpPr>
              <p:nvPr/>
            </p:nvSpPr>
            <p:spPr bwMode="auto">
              <a:xfrm flipV="1">
                <a:off x="6458" y="1889"/>
                <a:ext cx="0" cy="312"/>
              </a:xfrm>
              <a:prstGeom prst="line">
                <a:avLst/>
              </a:prstGeom>
              <a:noFill/>
              <a:ln w="9525">
                <a:solidFill>
                  <a:srgbClr val="000000"/>
                </a:solidFill>
                <a:round/>
                <a:headEn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5082" name="Line 29">
                <a:extLst>
                  <a:ext uri="{FF2B5EF4-FFF2-40B4-BE49-F238E27FC236}">
                    <a16:creationId xmlns:a16="http://schemas.microsoft.com/office/drawing/2014/main" id="{D0BF2DBF-D9DA-4F4F-AAC1-F0FF105FE8C4}"/>
                  </a:ext>
                </a:extLst>
              </p:cNvPr>
              <p:cNvSpPr>
                <a:spLocks noChangeShapeType="1"/>
              </p:cNvSpPr>
              <p:nvPr/>
            </p:nvSpPr>
            <p:spPr bwMode="auto">
              <a:xfrm>
                <a:off x="3758" y="2198"/>
                <a:ext cx="52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3" name="Line 30">
                <a:extLst>
                  <a:ext uri="{FF2B5EF4-FFF2-40B4-BE49-F238E27FC236}">
                    <a16:creationId xmlns:a16="http://schemas.microsoft.com/office/drawing/2014/main" id="{393040B9-6AEF-4EA2-B5A0-C7C034B13E8E}"/>
                  </a:ext>
                </a:extLst>
              </p:cNvPr>
              <p:cNvSpPr>
                <a:spLocks noChangeShapeType="1"/>
              </p:cNvSpPr>
              <p:nvPr/>
            </p:nvSpPr>
            <p:spPr bwMode="auto">
              <a:xfrm>
                <a:off x="3758" y="219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4" name="Line 31">
                <a:extLst>
                  <a:ext uri="{FF2B5EF4-FFF2-40B4-BE49-F238E27FC236}">
                    <a16:creationId xmlns:a16="http://schemas.microsoft.com/office/drawing/2014/main" id="{0F33F0B4-93C7-4347-83E7-B76100B28435}"/>
                  </a:ext>
                </a:extLst>
              </p:cNvPr>
              <p:cNvSpPr>
                <a:spLocks noChangeShapeType="1"/>
              </p:cNvSpPr>
              <p:nvPr/>
            </p:nvSpPr>
            <p:spPr bwMode="auto">
              <a:xfrm>
                <a:off x="5738" y="219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5" name="Line 32">
                <a:extLst>
                  <a:ext uri="{FF2B5EF4-FFF2-40B4-BE49-F238E27FC236}">
                    <a16:creationId xmlns:a16="http://schemas.microsoft.com/office/drawing/2014/main" id="{A7A4037B-69A9-4E91-8C6A-8891B4C31FEF}"/>
                  </a:ext>
                </a:extLst>
              </p:cNvPr>
              <p:cNvSpPr>
                <a:spLocks noChangeShapeType="1"/>
              </p:cNvSpPr>
              <p:nvPr/>
            </p:nvSpPr>
            <p:spPr bwMode="auto">
              <a:xfrm>
                <a:off x="7178" y="219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6" name="Line 33">
                <a:extLst>
                  <a:ext uri="{FF2B5EF4-FFF2-40B4-BE49-F238E27FC236}">
                    <a16:creationId xmlns:a16="http://schemas.microsoft.com/office/drawing/2014/main" id="{264B988D-59B5-4979-A1A3-D8674053AC61}"/>
                  </a:ext>
                </a:extLst>
              </p:cNvPr>
              <p:cNvSpPr>
                <a:spLocks noChangeShapeType="1"/>
              </p:cNvSpPr>
              <p:nvPr/>
            </p:nvSpPr>
            <p:spPr bwMode="auto">
              <a:xfrm>
                <a:off x="8978" y="2198"/>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7" name="Line 34">
                <a:extLst>
                  <a:ext uri="{FF2B5EF4-FFF2-40B4-BE49-F238E27FC236}">
                    <a16:creationId xmlns:a16="http://schemas.microsoft.com/office/drawing/2014/main" id="{0C4FCA3C-6654-45DC-9453-BAEDFB916848}"/>
                  </a:ext>
                </a:extLst>
              </p:cNvPr>
              <p:cNvSpPr>
                <a:spLocks noChangeShapeType="1"/>
              </p:cNvSpPr>
              <p:nvPr/>
            </p:nvSpPr>
            <p:spPr bwMode="auto">
              <a:xfrm flipV="1">
                <a:off x="3218" y="2822"/>
                <a:ext cx="36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8" name="Line 35">
                <a:extLst>
                  <a:ext uri="{FF2B5EF4-FFF2-40B4-BE49-F238E27FC236}">
                    <a16:creationId xmlns:a16="http://schemas.microsoft.com/office/drawing/2014/main" id="{B2AB83CD-2B12-42BE-8257-E205C34AB757}"/>
                  </a:ext>
                </a:extLst>
              </p:cNvPr>
              <p:cNvSpPr>
                <a:spLocks noChangeShapeType="1"/>
              </p:cNvSpPr>
              <p:nvPr/>
            </p:nvSpPr>
            <p:spPr bwMode="auto">
              <a:xfrm flipV="1">
                <a:off x="3578" y="2825"/>
                <a:ext cx="0" cy="780"/>
              </a:xfrm>
              <a:prstGeom prst="line">
                <a:avLst/>
              </a:prstGeom>
              <a:noFill/>
              <a:ln w="9525">
                <a:solidFill>
                  <a:srgbClr val="000000"/>
                </a:solidFill>
                <a:round/>
                <a:headEn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5089" name="Line 36">
                <a:extLst>
                  <a:ext uri="{FF2B5EF4-FFF2-40B4-BE49-F238E27FC236}">
                    <a16:creationId xmlns:a16="http://schemas.microsoft.com/office/drawing/2014/main" id="{3274A087-C4A3-4173-9C54-9D1BCFD5D643}"/>
                  </a:ext>
                </a:extLst>
              </p:cNvPr>
              <p:cNvSpPr>
                <a:spLocks noChangeShapeType="1"/>
              </p:cNvSpPr>
              <p:nvPr/>
            </p:nvSpPr>
            <p:spPr bwMode="auto">
              <a:xfrm flipH="1" flipV="1">
                <a:off x="3578" y="2822"/>
                <a:ext cx="36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0" name="Line 37">
                <a:extLst>
                  <a:ext uri="{FF2B5EF4-FFF2-40B4-BE49-F238E27FC236}">
                    <a16:creationId xmlns:a16="http://schemas.microsoft.com/office/drawing/2014/main" id="{6A14DA7A-BF15-439C-ABD7-576032F867D5}"/>
                  </a:ext>
                </a:extLst>
              </p:cNvPr>
              <p:cNvSpPr>
                <a:spLocks noChangeShapeType="1"/>
              </p:cNvSpPr>
              <p:nvPr/>
            </p:nvSpPr>
            <p:spPr bwMode="auto">
              <a:xfrm flipH="1" flipV="1">
                <a:off x="3578" y="2822"/>
                <a:ext cx="72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1" name="Line 38">
                <a:extLst>
                  <a:ext uri="{FF2B5EF4-FFF2-40B4-BE49-F238E27FC236}">
                    <a16:creationId xmlns:a16="http://schemas.microsoft.com/office/drawing/2014/main" id="{2E1664D4-F3E4-47E4-9666-DC0C51BFBA76}"/>
                  </a:ext>
                </a:extLst>
              </p:cNvPr>
              <p:cNvSpPr>
                <a:spLocks noChangeShapeType="1"/>
              </p:cNvSpPr>
              <p:nvPr/>
            </p:nvSpPr>
            <p:spPr bwMode="auto">
              <a:xfrm flipV="1">
                <a:off x="4838" y="2822"/>
                <a:ext cx="72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2" name="Line 39">
                <a:extLst>
                  <a:ext uri="{FF2B5EF4-FFF2-40B4-BE49-F238E27FC236}">
                    <a16:creationId xmlns:a16="http://schemas.microsoft.com/office/drawing/2014/main" id="{047B51EC-BBAD-4899-A34D-0830F76ABFB4}"/>
                  </a:ext>
                </a:extLst>
              </p:cNvPr>
              <p:cNvSpPr>
                <a:spLocks noChangeShapeType="1"/>
              </p:cNvSpPr>
              <p:nvPr/>
            </p:nvSpPr>
            <p:spPr bwMode="auto">
              <a:xfrm flipV="1">
                <a:off x="5378" y="2822"/>
                <a:ext cx="18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3" name="Line 40">
                <a:extLst>
                  <a:ext uri="{FF2B5EF4-FFF2-40B4-BE49-F238E27FC236}">
                    <a16:creationId xmlns:a16="http://schemas.microsoft.com/office/drawing/2014/main" id="{ECF6997D-0B4D-4D93-9C93-65DCF037C1F3}"/>
                  </a:ext>
                </a:extLst>
              </p:cNvPr>
              <p:cNvSpPr>
                <a:spLocks noChangeShapeType="1"/>
              </p:cNvSpPr>
              <p:nvPr/>
            </p:nvSpPr>
            <p:spPr bwMode="auto">
              <a:xfrm flipH="1" flipV="1">
                <a:off x="5558" y="2825"/>
                <a:ext cx="180" cy="936"/>
              </a:xfrm>
              <a:prstGeom prst="line">
                <a:avLst/>
              </a:prstGeom>
              <a:noFill/>
              <a:ln w="9525">
                <a:solidFill>
                  <a:srgbClr val="000000"/>
                </a:solidFill>
                <a:round/>
                <a:headEn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5094" name="Line 41">
                <a:extLst>
                  <a:ext uri="{FF2B5EF4-FFF2-40B4-BE49-F238E27FC236}">
                    <a16:creationId xmlns:a16="http://schemas.microsoft.com/office/drawing/2014/main" id="{A54F6B5B-8734-4DFD-A05E-F8BFD78E32C5}"/>
                  </a:ext>
                </a:extLst>
              </p:cNvPr>
              <p:cNvSpPr>
                <a:spLocks noChangeShapeType="1"/>
              </p:cNvSpPr>
              <p:nvPr/>
            </p:nvSpPr>
            <p:spPr bwMode="auto">
              <a:xfrm flipH="1" flipV="1">
                <a:off x="5558" y="2822"/>
                <a:ext cx="54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42">
                <a:extLst>
                  <a:ext uri="{FF2B5EF4-FFF2-40B4-BE49-F238E27FC236}">
                    <a16:creationId xmlns:a16="http://schemas.microsoft.com/office/drawing/2014/main" id="{C5FB52C2-32DA-41C8-9BAD-A1D09CD38298}"/>
                  </a:ext>
                </a:extLst>
              </p:cNvPr>
              <p:cNvSpPr>
                <a:spLocks noChangeShapeType="1"/>
              </p:cNvSpPr>
              <p:nvPr/>
            </p:nvSpPr>
            <p:spPr bwMode="auto">
              <a:xfrm flipH="1" flipV="1">
                <a:off x="5558" y="2822"/>
                <a:ext cx="90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6" name="Line 43">
                <a:extLst>
                  <a:ext uri="{FF2B5EF4-FFF2-40B4-BE49-F238E27FC236}">
                    <a16:creationId xmlns:a16="http://schemas.microsoft.com/office/drawing/2014/main" id="{56250A76-A001-4103-BF5F-1DB7D7B40176}"/>
                  </a:ext>
                </a:extLst>
              </p:cNvPr>
              <p:cNvSpPr>
                <a:spLocks noChangeShapeType="1"/>
              </p:cNvSpPr>
              <p:nvPr/>
            </p:nvSpPr>
            <p:spPr bwMode="auto">
              <a:xfrm flipV="1">
                <a:off x="6998" y="2822"/>
                <a:ext cx="36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7" name="Line 44">
                <a:extLst>
                  <a:ext uri="{FF2B5EF4-FFF2-40B4-BE49-F238E27FC236}">
                    <a16:creationId xmlns:a16="http://schemas.microsoft.com/office/drawing/2014/main" id="{F57C69CE-02F5-4517-BFD2-8EF1142C1BA7}"/>
                  </a:ext>
                </a:extLst>
              </p:cNvPr>
              <p:cNvSpPr>
                <a:spLocks noChangeShapeType="1"/>
              </p:cNvSpPr>
              <p:nvPr/>
            </p:nvSpPr>
            <p:spPr bwMode="auto">
              <a:xfrm flipV="1">
                <a:off x="7358" y="2825"/>
                <a:ext cx="0" cy="780"/>
              </a:xfrm>
              <a:prstGeom prst="line">
                <a:avLst/>
              </a:prstGeom>
              <a:noFill/>
              <a:ln w="9525">
                <a:solidFill>
                  <a:srgbClr val="000000"/>
                </a:solidFill>
                <a:round/>
                <a:headEn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5098" name="Line 45">
                <a:extLst>
                  <a:ext uri="{FF2B5EF4-FFF2-40B4-BE49-F238E27FC236}">
                    <a16:creationId xmlns:a16="http://schemas.microsoft.com/office/drawing/2014/main" id="{F99A54B7-FC78-4E66-8E25-CA16E5258C5F}"/>
                  </a:ext>
                </a:extLst>
              </p:cNvPr>
              <p:cNvSpPr>
                <a:spLocks noChangeShapeType="1"/>
              </p:cNvSpPr>
              <p:nvPr/>
            </p:nvSpPr>
            <p:spPr bwMode="auto">
              <a:xfrm flipH="1" flipV="1">
                <a:off x="7358" y="2822"/>
                <a:ext cx="54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9" name="Line 46">
                <a:extLst>
                  <a:ext uri="{FF2B5EF4-FFF2-40B4-BE49-F238E27FC236}">
                    <a16:creationId xmlns:a16="http://schemas.microsoft.com/office/drawing/2014/main" id="{FF4FD0AC-A7F3-4A95-9984-9A2958AEE251}"/>
                  </a:ext>
                </a:extLst>
              </p:cNvPr>
              <p:cNvSpPr>
                <a:spLocks noChangeShapeType="1"/>
              </p:cNvSpPr>
              <p:nvPr/>
            </p:nvSpPr>
            <p:spPr bwMode="auto">
              <a:xfrm flipV="1">
                <a:off x="8618" y="2822"/>
                <a:ext cx="36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00" name="Line 47">
                <a:extLst>
                  <a:ext uri="{FF2B5EF4-FFF2-40B4-BE49-F238E27FC236}">
                    <a16:creationId xmlns:a16="http://schemas.microsoft.com/office/drawing/2014/main" id="{5ACD8BDF-B6A4-4E13-9C64-4CA81D9C90FF}"/>
                  </a:ext>
                </a:extLst>
              </p:cNvPr>
              <p:cNvSpPr>
                <a:spLocks noChangeShapeType="1"/>
              </p:cNvSpPr>
              <p:nvPr/>
            </p:nvSpPr>
            <p:spPr bwMode="auto">
              <a:xfrm flipV="1">
                <a:off x="8978" y="2825"/>
                <a:ext cx="0" cy="780"/>
              </a:xfrm>
              <a:prstGeom prst="line">
                <a:avLst/>
              </a:prstGeom>
              <a:noFill/>
              <a:ln w="9525">
                <a:solidFill>
                  <a:srgbClr val="000000"/>
                </a:solidFill>
                <a:round/>
                <a:headEnd/>
                <a:tailEnd type="diamond" w="med" len="med"/>
              </a:ln>
              <a:extLst>
                <a:ext uri="{909E8E84-426E-40DD-AFC4-6F175D3DCCD1}">
                  <a14:hiddenFill xmlns:a14="http://schemas.microsoft.com/office/drawing/2010/main">
                    <a:noFill/>
                  </a14:hiddenFill>
                </a:ext>
              </a:extLst>
            </p:spPr>
            <p:txBody>
              <a:bodyPr/>
              <a:lstStyle/>
              <a:p>
                <a:endParaRPr lang="zh-CN" altLang="en-US"/>
              </a:p>
            </p:txBody>
          </p:sp>
          <p:sp>
            <p:nvSpPr>
              <p:cNvPr id="45101" name="Line 48">
                <a:extLst>
                  <a:ext uri="{FF2B5EF4-FFF2-40B4-BE49-F238E27FC236}">
                    <a16:creationId xmlns:a16="http://schemas.microsoft.com/office/drawing/2014/main" id="{22A4EA10-4E15-442B-B855-01D7D43AFA25}"/>
                  </a:ext>
                </a:extLst>
              </p:cNvPr>
              <p:cNvSpPr>
                <a:spLocks noChangeShapeType="1"/>
              </p:cNvSpPr>
              <p:nvPr/>
            </p:nvSpPr>
            <p:spPr bwMode="auto">
              <a:xfrm flipH="1" flipV="1">
                <a:off x="8978" y="2822"/>
                <a:ext cx="36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96EDD148-5CAA-4D3D-BD47-F835463F6259}"/>
              </a:ext>
            </a:extLst>
          </p:cNvPr>
          <p:cNvSpPr>
            <a:spLocks noGrp="1" noChangeArrowheads="1"/>
          </p:cNvSpPr>
          <p:nvPr>
            <p:ph type="title"/>
          </p:nvPr>
        </p:nvSpPr>
        <p:spPr/>
        <p:txBody>
          <a:bodyPr/>
          <a:lstStyle/>
          <a:p>
            <a:r>
              <a:rPr lang="en-US" altLang="zh-CN"/>
              <a:t>2 </a:t>
            </a:r>
            <a:r>
              <a:rPr lang="zh-CN" altLang="en-US"/>
              <a:t>错误</a:t>
            </a:r>
            <a:r>
              <a:rPr lang="en-US" altLang="zh-CN"/>
              <a:t>/</a:t>
            </a:r>
            <a:r>
              <a:rPr lang="zh-CN" altLang="en-US"/>
              <a:t>缺陷无处不在</a:t>
            </a:r>
          </a:p>
        </p:txBody>
      </p:sp>
      <p:sp>
        <p:nvSpPr>
          <p:cNvPr id="3" name="内容占位符 2">
            <a:extLst>
              <a:ext uri="{FF2B5EF4-FFF2-40B4-BE49-F238E27FC236}">
                <a16:creationId xmlns:a16="http://schemas.microsoft.com/office/drawing/2014/main" id="{0153236C-824A-46EE-9F7E-91159BCE3465}"/>
              </a:ext>
            </a:extLst>
          </p:cNvPr>
          <p:cNvSpPr>
            <a:spLocks noGrp="1"/>
          </p:cNvSpPr>
          <p:nvPr>
            <p:ph idx="1"/>
          </p:nvPr>
        </p:nvSpPr>
        <p:spPr/>
        <p:txBody>
          <a:bodyPr>
            <a:normAutofit fontScale="85000" lnSpcReduction="10000"/>
          </a:bodyPr>
          <a:lstStyle/>
          <a:p>
            <a:pPr>
              <a:defRPr/>
            </a:pPr>
            <a:r>
              <a:rPr lang="zh-CN" altLang="en-US" dirty="0"/>
              <a:t>错误是我们生活的一个组成部分，不仅在思想上、行动上会犯错误，而且这些错误可以表现到人们生产出来的产品上，可以说，错误处处都可以发生。</a:t>
            </a:r>
            <a:endParaRPr lang="en-US" altLang="zh-CN" dirty="0"/>
          </a:p>
          <a:p>
            <a:pPr>
              <a:defRPr/>
            </a:pPr>
            <a:r>
              <a:rPr lang="zh-CN" altLang="en-US" dirty="0"/>
              <a:t>人们可以犯语言错误、观察错误、处方错误、手术错误、驾驶错误、运动错误、恋爱错误等等各种各样的错误，当然程序员在软件开发的过程中也就可能犯类似的错误。</a:t>
            </a:r>
            <a:endParaRPr lang="en-US" altLang="zh-CN" dirty="0"/>
          </a:p>
          <a:p>
            <a:pPr>
              <a:defRPr/>
            </a:pPr>
            <a:r>
              <a:rPr lang="zh-CN" altLang="en-US" dirty="0"/>
              <a:t>错误的后果有时可能微不足道，有时却可能导致重大的灾难，特别是软件开发过程中，人们的错误往往会给软件留下隐患。</a:t>
            </a:r>
            <a:endParaRPr lang="en-US" altLang="zh-CN" dirty="0"/>
          </a:p>
          <a:p>
            <a:pPr>
              <a:defRPr/>
            </a:pPr>
            <a:r>
              <a:rPr lang="zh-CN" altLang="en-US" dirty="0"/>
              <a:t>软件工程就是一门与缺陷做斗争的工程学科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88CE59A-18EB-4119-AFFD-863096CF3AEE}"/>
              </a:ext>
            </a:extLst>
          </p:cNvPr>
          <p:cNvSpPr>
            <a:spLocks noGrp="1" noChangeArrowheads="1"/>
          </p:cNvSpPr>
          <p:nvPr>
            <p:ph type="title"/>
          </p:nvPr>
        </p:nvSpPr>
        <p:spPr/>
        <p:txBody>
          <a:bodyPr/>
          <a:lstStyle/>
          <a:p>
            <a:pPr eaLnBrk="1" hangingPunct="1"/>
            <a:r>
              <a:rPr lang="en-US" altLang="zh-CN" sz="4000"/>
              <a:t>2 </a:t>
            </a:r>
            <a:r>
              <a:rPr lang="zh-CN" altLang="en-US" sz="4000"/>
              <a:t>软件缺陷和软件故障案例</a:t>
            </a:r>
          </a:p>
        </p:txBody>
      </p:sp>
      <p:sp>
        <p:nvSpPr>
          <p:cNvPr id="48131" name="Rectangle 3">
            <a:extLst>
              <a:ext uri="{FF2B5EF4-FFF2-40B4-BE49-F238E27FC236}">
                <a16:creationId xmlns:a16="http://schemas.microsoft.com/office/drawing/2014/main" id="{D724C37C-EE4C-4EEB-922B-5E58351E0D07}"/>
              </a:ext>
            </a:extLst>
          </p:cNvPr>
          <p:cNvSpPr>
            <a:spLocks noGrp="1" noChangeArrowheads="1"/>
          </p:cNvSpPr>
          <p:nvPr>
            <p:ph type="body" idx="1"/>
          </p:nvPr>
        </p:nvSpPr>
        <p:spPr>
          <a:xfrm>
            <a:off x="533400" y="1371600"/>
            <a:ext cx="8229600" cy="4986338"/>
          </a:xfrm>
        </p:spPr>
        <p:txBody>
          <a:bodyPr/>
          <a:lstStyle/>
          <a:p>
            <a:pPr eaLnBrk="1" hangingPunct="1">
              <a:lnSpc>
                <a:spcPct val="95000"/>
              </a:lnSpc>
              <a:spcBef>
                <a:spcPct val="10000"/>
              </a:spcBef>
            </a:pPr>
            <a:r>
              <a:rPr lang="zh-CN" altLang="en-US" sz="2400"/>
              <a:t>案例1   美国迪斯尼公司的狮子王游戏软件</a:t>
            </a:r>
            <a:r>
              <a:rPr lang="en-US" altLang="zh-CN" sz="2400"/>
              <a:t>bug </a:t>
            </a:r>
            <a:endParaRPr lang="zh-CN" altLang="en-US" sz="2400"/>
          </a:p>
          <a:p>
            <a:pPr eaLnBrk="1" hangingPunct="1">
              <a:lnSpc>
                <a:spcPct val="95000"/>
              </a:lnSpc>
              <a:spcBef>
                <a:spcPct val="10000"/>
              </a:spcBef>
              <a:buFont typeface="Wingdings" panose="05000000000000000000" pitchFamily="2" charset="2"/>
              <a:buNone/>
            </a:pPr>
            <a:r>
              <a:rPr lang="zh-CN" altLang="en-US" sz="2400">
                <a:solidFill>
                  <a:srgbClr val="FF0000"/>
                </a:solidFill>
              </a:rPr>
              <a:t>                兼容性问题</a:t>
            </a:r>
          </a:p>
          <a:p>
            <a:pPr eaLnBrk="1" hangingPunct="1">
              <a:lnSpc>
                <a:spcPct val="95000"/>
              </a:lnSpc>
              <a:spcBef>
                <a:spcPct val="10000"/>
              </a:spcBef>
            </a:pPr>
            <a:r>
              <a:rPr lang="zh-CN" altLang="en-US" sz="2400"/>
              <a:t>案例2   美国航天局火星登陆事故</a:t>
            </a:r>
          </a:p>
          <a:p>
            <a:pPr eaLnBrk="1" hangingPunct="1">
              <a:lnSpc>
                <a:spcPct val="95000"/>
              </a:lnSpc>
              <a:spcBef>
                <a:spcPct val="10000"/>
              </a:spcBef>
              <a:buFont typeface="Wingdings" panose="05000000000000000000" pitchFamily="2" charset="2"/>
              <a:buNone/>
            </a:pPr>
            <a:r>
              <a:rPr lang="zh-CN" altLang="en-US" sz="2400">
                <a:solidFill>
                  <a:srgbClr val="FF0000"/>
                </a:solidFill>
              </a:rPr>
              <a:t>                系统测试  衔接问题</a:t>
            </a:r>
            <a:r>
              <a:rPr lang="zh-CN" altLang="en-US" sz="2400"/>
              <a:t> </a:t>
            </a:r>
          </a:p>
          <a:p>
            <a:pPr eaLnBrk="1" hangingPunct="1">
              <a:lnSpc>
                <a:spcPct val="95000"/>
              </a:lnSpc>
              <a:spcBef>
                <a:spcPct val="10000"/>
              </a:spcBef>
            </a:pPr>
            <a:r>
              <a:rPr lang="zh-CN" altLang="en-US" sz="2400"/>
              <a:t>案例3   跨世纪“千年虫”问题 </a:t>
            </a:r>
          </a:p>
          <a:p>
            <a:pPr eaLnBrk="1" hangingPunct="1">
              <a:lnSpc>
                <a:spcPct val="95000"/>
              </a:lnSpc>
              <a:spcBef>
                <a:spcPct val="10000"/>
              </a:spcBef>
            </a:pPr>
            <a:r>
              <a:rPr lang="zh-CN" altLang="en-US" sz="2400"/>
              <a:t>案例4   爱国者导弹防御系统炸死自家人</a:t>
            </a:r>
            <a:endParaRPr lang="en-US" altLang="zh-CN" sz="2400"/>
          </a:p>
          <a:p>
            <a:pPr eaLnBrk="1" hangingPunct="1">
              <a:lnSpc>
                <a:spcPct val="95000"/>
              </a:lnSpc>
              <a:spcBef>
                <a:spcPct val="10000"/>
              </a:spcBef>
              <a:buFont typeface="Wingdings" panose="05000000000000000000" pitchFamily="2" charset="2"/>
              <a:buNone/>
            </a:pPr>
            <a:r>
              <a:rPr lang="zh-CN" altLang="en-US" sz="2400">
                <a:solidFill>
                  <a:srgbClr val="FF0000"/>
                </a:solidFill>
              </a:rPr>
              <a:t>                 系统时钟误差积累</a:t>
            </a:r>
            <a:r>
              <a:rPr lang="zh-CN" altLang="en-US" sz="2400"/>
              <a:t> </a:t>
            </a:r>
          </a:p>
          <a:p>
            <a:pPr eaLnBrk="1" hangingPunct="1">
              <a:lnSpc>
                <a:spcPct val="95000"/>
              </a:lnSpc>
              <a:spcBef>
                <a:spcPct val="10000"/>
              </a:spcBef>
            </a:pPr>
            <a:r>
              <a:rPr lang="zh-CN" altLang="en-US" sz="2400"/>
              <a:t>案例5   </a:t>
            </a:r>
            <a:r>
              <a:rPr lang="en-US" altLang="zh-CN" sz="2400"/>
              <a:t>Windows 2000 </a:t>
            </a:r>
            <a:r>
              <a:rPr lang="zh-CN" altLang="en-US" sz="2400"/>
              <a:t>中文输入法漏洞</a:t>
            </a:r>
          </a:p>
          <a:p>
            <a:pPr eaLnBrk="1" hangingPunct="1">
              <a:lnSpc>
                <a:spcPct val="95000"/>
              </a:lnSpc>
              <a:spcBef>
                <a:spcPct val="10000"/>
              </a:spcBef>
            </a:pPr>
            <a:r>
              <a:rPr lang="zh-CN" altLang="en-US" sz="2400"/>
              <a:t>案例6   金山词霸</a:t>
            </a:r>
            <a:r>
              <a:rPr lang="en-US" altLang="zh-CN" sz="2400"/>
              <a:t>bug    </a:t>
            </a:r>
            <a:r>
              <a:rPr lang="zh-CN" altLang="en-US" sz="2400">
                <a:solidFill>
                  <a:srgbClr val="FF0000"/>
                </a:solidFill>
              </a:rPr>
              <a:t>屏幕取词时 </a:t>
            </a:r>
            <a:r>
              <a:rPr lang="en-US" altLang="zh-CN" sz="2400">
                <a:solidFill>
                  <a:srgbClr val="FF0000"/>
                </a:solidFill>
              </a:rPr>
              <a:t>explore.exe</a:t>
            </a:r>
            <a:r>
              <a:rPr lang="zh-CN" altLang="en-US" sz="2400">
                <a:solidFill>
                  <a:srgbClr val="FF0000"/>
                </a:solidFill>
              </a:rPr>
              <a:t>出错</a:t>
            </a:r>
            <a:r>
              <a:rPr lang="en-US" altLang="zh-CN" sz="2400"/>
              <a:t>     </a:t>
            </a:r>
          </a:p>
          <a:p>
            <a:pPr eaLnBrk="1" hangingPunct="1">
              <a:lnSpc>
                <a:spcPct val="95000"/>
              </a:lnSpc>
              <a:spcBef>
                <a:spcPct val="10000"/>
              </a:spcBef>
            </a:pPr>
            <a:r>
              <a:rPr lang="zh-CN" altLang="en-US" sz="2400"/>
              <a:t>案例</a:t>
            </a:r>
            <a:r>
              <a:rPr lang="en-US" altLang="zh-CN" sz="2400"/>
              <a:t>7   </a:t>
            </a:r>
            <a:r>
              <a:rPr lang="zh-CN" altLang="en-US" sz="2400"/>
              <a:t>飞机场事件</a:t>
            </a:r>
            <a:r>
              <a:rPr lang="en-US" altLang="zh-CN" sz="2400"/>
              <a:t>                                                    </a:t>
            </a:r>
          </a:p>
          <a:p>
            <a:pPr eaLnBrk="1" hangingPunct="1">
              <a:spcBef>
                <a:spcPct val="30000"/>
              </a:spcBef>
              <a:buFont typeface="Wingdings" panose="05000000000000000000" pitchFamily="2" charset="2"/>
              <a:buNone/>
            </a:pPr>
            <a:r>
              <a:rPr lang="zh-CN" altLang="en-US" sz="2400" b="1"/>
              <a:t>上述所有实例中的软件问题在软件工程或软件测试中都被称为</a:t>
            </a:r>
            <a:r>
              <a:rPr lang="zh-CN" altLang="en-US" sz="2400" b="1">
                <a:solidFill>
                  <a:schemeClr val="hlink"/>
                </a:solidFill>
              </a:rPr>
              <a:t>软件缺陷或软件故障</a:t>
            </a:r>
            <a:r>
              <a:rPr lang="zh-CN" altLang="en-US" sz="2400"/>
              <a:t>。</a:t>
            </a:r>
            <a:r>
              <a:rPr lang="zh-CN" altLang="en-US" sz="2400" b="1">
                <a:latin typeface="宋体" panose="02010600030101010101" pitchFamily="2" charset="-122"/>
              </a:rPr>
              <a:t>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E628CD5-EF37-4CE7-BACA-1BBAF00CDF33}"/>
              </a:ext>
            </a:extLst>
          </p:cNvPr>
          <p:cNvSpPr>
            <a:spLocks noGrp="1" noChangeArrowheads="1"/>
          </p:cNvSpPr>
          <p:nvPr>
            <p:ph type="title"/>
          </p:nvPr>
        </p:nvSpPr>
        <p:spPr/>
        <p:txBody>
          <a:bodyPr/>
          <a:lstStyle/>
          <a:p>
            <a:r>
              <a:rPr lang="en-US" altLang="zh-CN"/>
              <a:t>2 </a:t>
            </a:r>
            <a:r>
              <a:rPr lang="zh-CN" altLang="en-US"/>
              <a:t>软件缺陷是什么</a:t>
            </a:r>
          </a:p>
        </p:txBody>
      </p:sp>
      <p:sp>
        <p:nvSpPr>
          <p:cNvPr id="50179" name="Rectangle 3">
            <a:extLst>
              <a:ext uri="{FF2B5EF4-FFF2-40B4-BE49-F238E27FC236}">
                <a16:creationId xmlns:a16="http://schemas.microsoft.com/office/drawing/2014/main" id="{E99900EC-5CED-473B-9F7E-4AE38A10FBFE}"/>
              </a:ext>
            </a:extLst>
          </p:cNvPr>
          <p:cNvSpPr>
            <a:spLocks noGrp="1" noChangeArrowheads="1"/>
          </p:cNvSpPr>
          <p:nvPr>
            <p:ph type="body" idx="1"/>
          </p:nvPr>
        </p:nvSpPr>
        <p:spPr/>
        <p:txBody>
          <a:bodyPr/>
          <a:lstStyle/>
          <a:p>
            <a:pPr>
              <a:lnSpc>
                <a:spcPct val="90000"/>
              </a:lnSpc>
              <a:buFontTx/>
              <a:buNone/>
            </a:pPr>
            <a:r>
              <a:rPr lang="zh-CN" altLang="en-US" sz="2400"/>
              <a:t>  </a:t>
            </a:r>
            <a:r>
              <a:rPr lang="en-US" altLang="zh-CN" sz="2400"/>
              <a:t> </a:t>
            </a:r>
            <a:r>
              <a:rPr lang="zh-CN" altLang="en-US" sz="2800"/>
              <a:t> </a:t>
            </a:r>
            <a:r>
              <a:rPr lang="en-US" altLang="zh-CN" sz="2800"/>
              <a:t>2.1</a:t>
            </a:r>
            <a:r>
              <a:rPr lang="zh-CN" altLang="en-US" sz="2800"/>
              <a:t>、</a:t>
            </a:r>
            <a:r>
              <a:rPr lang="zh-CN" altLang="en-US" sz="2400"/>
              <a:t>描述软件失败的术语</a:t>
            </a:r>
          </a:p>
          <a:p>
            <a:pPr>
              <a:lnSpc>
                <a:spcPct val="90000"/>
              </a:lnSpc>
              <a:buFontTx/>
              <a:buNone/>
            </a:pPr>
            <a:r>
              <a:rPr lang="zh-CN" altLang="en-US" sz="2400"/>
              <a:t>    要想成为软件测试员，就要使用各种术语描述软件失败时的现象。常用的术语为：</a:t>
            </a:r>
          </a:p>
          <a:p>
            <a:pPr>
              <a:lnSpc>
                <a:spcPct val="90000"/>
              </a:lnSpc>
              <a:buFontTx/>
              <a:buNone/>
            </a:pPr>
            <a:r>
              <a:rPr lang="zh-CN" altLang="en-US" sz="2400"/>
              <a:t>        缺点（</a:t>
            </a:r>
            <a:r>
              <a:rPr lang="en-US" altLang="zh-CN" sz="2400"/>
              <a:t>defect</a:t>
            </a:r>
            <a:r>
              <a:rPr lang="zh-CN" altLang="en-US" sz="2400"/>
              <a:t>）          偏差（</a:t>
            </a:r>
            <a:r>
              <a:rPr lang="en-US" altLang="zh-CN" sz="2400"/>
              <a:t>variance</a:t>
            </a:r>
            <a:r>
              <a:rPr lang="zh-CN" altLang="en-US" sz="2400"/>
              <a:t>）</a:t>
            </a:r>
          </a:p>
          <a:p>
            <a:pPr>
              <a:lnSpc>
                <a:spcPct val="90000"/>
              </a:lnSpc>
              <a:buFontTx/>
              <a:buNone/>
            </a:pPr>
            <a:r>
              <a:rPr lang="zh-CN" altLang="en-US" sz="2400"/>
              <a:t>        谬误（</a:t>
            </a:r>
            <a:r>
              <a:rPr lang="en-US" altLang="zh-CN" sz="2400"/>
              <a:t>fault</a:t>
            </a:r>
            <a:r>
              <a:rPr lang="zh-CN" altLang="en-US" sz="2400"/>
              <a:t>）            失败（</a:t>
            </a:r>
            <a:r>
              <a:rPr lang="en-US" altLang="zh-CN" sz="2400"/>
              <a:t>failure</a:t>
            </a:r>
            <a:r>
              <a:rPr lang="zh-CN" altLang="en-US" sz="2400"/>
              <a:t>）</a:t>
            </a:r>
          </a:p>
          <a:p>
            <a:pPr>
              <a:lnSpc>
                <a:spcPct val="90000"/>
              </a:lnSpc>
              <a:buFontTx/>
              <a:buNone/>
            </a:pPr>
            <a:r>
              <a:rPr lang="zh-CN" altLang="en-US" sz="2400"/>
              <a:t>        问题（</a:t>
            </a:r>
            <a:r>
              <a:rPr lang="en-US" altLang="zh-CN" sz="2400"/>
              <a:t>problem</a:t>
            </a:r>
            <a:r>
              <a:rPr lang="zh-CN" altLang="en-US" sz="2400"/>
              <a:t>）      矛盾（</a:t>
            </a:r>
            <a:r>
              <a:rPr lang="en-US" altLang="zh-CN" sz="2400"/>
              <a:t>inconsistency</a:t>
            </a:r>
            <a:r>
              <a:rPr lang="zh-CN" altLang="en-US" sz="2400"/>
              <a:t>）</a:t>
            </a:r>
          </a:p>
          <a:p>
            <a:pPr>
              <a:lnSpc>
                <a:spcPct val="90000"/>
              </a:lnSpc>
              <a:buFontTx/>
              <a:buNone/>
            </a:pPr>
            <a:r>
              <a:rPr lang="zh-CN" altLang="en-US" sz="2400"/>
              <a:t>        错误（</a:t>
            </a:r>
            <a:r>
              <a:rPr lang="en-US" altLang="zh-CN" sz="2400"/>
              <a:t>error</a:t>
            </a:r>
            <a:r>
              <a:rPr lang="zh-CN" altLang="en-US" sz="2400"/>
              <a:t>）           特殊（</a:t>
            </a:r>
            <a:r>
              <a:rPr lang="en-US" altLang="zh-CN" sz="2400"/>
              <a:t>feature</a:t>
            </a:r>
            <a:r>
              <a:rPr lang="zh-CN" altLang="en-US" sz="2400"/>
              <a:t>）</a:t>
            </a:r>
          </a:p>
          <a:p>
            <a:pPr>
              <a:lnSpc>
                <a:spcPct val="90000"/>
              </a:lnSpc>
              <a:buFontTx/>
              <a:buNone/>
            </a:pPr>
            <a:r>
              <a:rPr lang="zh-CN" altLang="en-US" sz="2400"/>
              <a:t>        毛病（</a:t>
            </a:r>
            <a:r>
              <a:rPr lang="en-US" altLang="zh-CN" sz="2400"/>
              <a:t>incident</a:t>
            </a:r>
            <a:r>
              <a:rPr lang="zh-CN" altLang="en-US" sz="2400"/>
              <a:t>）      缺陷（</a:t>
            </a:r>
            <a:r>
              <a:rPr lang="en-US" altLang="zh-CN" sz="2400"/>
              <a:t>bug</a:t>
            </a:r>
            <a:r>
              <a:rPr lang="zh-CN" altLang="en-US" sz="2400"/>
              <a:t>）</a:t>
            </a:r>
          </a:p>
          <a:p>
            <a:pPr>
              <a:lnSpc>
                <a:spcPct val="90000"/>
              </a:lnSpc>
              <a:buFontTx/>
              <a:buNone/>
            </a:pPr>
            <a:r>
              <a:rPr lang="zh-CN" altLang="en-US" sz="2400"/>
              <a:t>        异常（</a:t>
            </a:r>
            <a:r>
              <a:rPr lang="en-US" altLang="zh-CN" sz="2400"/>
              <a:t>anomaly</a:t>
            </a:r>
            <a:r>
              <a:rPr lang="zh-CN" altLang="en-US" sz="2400"/>
              <a:t>）</a:t>
            </a:r>
          </a:p>
          <a:p>
            <a:pPr>
              <a:lnSpc>
                <a:spcPct val="90000"/>
              </a:lnSpc>
              <a:buFontTx/>
              <a:buNone/>
            </a:pPr>
            <a:r>
              <a:rPr lang="zh-CN" altLang="en-US" sz="2400"/>
              <a:t>     将所有的软件问题通称微缺陷，不管它是大的、小的、有意的、无意的，因为它们都会制造障碍。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35A2948E-1DE2-4807-901C-A17D7F5B34CE}"/>
              </a:ext>
            </a:extLst>
          </p:cNvPr>
          <p:cNvSpPr>
            <a:spLocks noGrp="1" noChangeArrowheads="1"/>
          </p:cNvSpPr>
          <p:nvPr>
            <p:ph type="title"/>
          </p:nvPr>
        </p:nvSpPr>
        <p:spPr>
          <a:xfrm>
            <a:off x="457200" y="-26988"/>
            <a:ext cx="8229600" cy="792163"/>
          </a:xfrm>
        </p:spPr>
        <p:txBody>
          <a:bodyPr/>
          <a:lstStyle/>
          <a:p>
            <a:r>
              <a:rPr lang="zh-CN" altLang="en-US"/>
              <a:t>课程微信群</a:t>
            </a:r>
          </a:p>
        </p:txBody>
      </p:sp>
      <p:sp>
        <p:nvSpPr>
          <p:cNvPr id="21507" name="内容占位符 2">
            <a:extLst>
              <a:ext uri="{FF2B5EF4-FFF2-40B4-BE49-F238E27FC236}">
                <a16:creationId xmlns:a16="http://schemas.microsoft.com/office/drawing/2014/main" id="{F733BE8D-92E7-4731-950D-E339513ACE66}"/>
              </a:ext>
            </a:extLst>
          </p:cNvPr>
          <p:cNvSpPr>
            <a:spLocks noGrp="1" noChangeArrowheads="1"/>
          </p:cNvSpPr>
          <p:nvPr>
            <p:ph idx="1"/>
          </p:nvPr>
        </p:nvSpPr>
        <p:spPr>
          <a:xfrm>
            <a:off x="423863" y="765175"/>
            <a:ext cx="8229600" cy="4525963"/>
          </a:xfrm>
        </p:spPr>
        <p:txBody>
          <a:bodyPr/>
          <a:lstStyle/>
          <a:p>
            <a:r>
              <a:rPr lang="zh-CN" altLang="en-US"/>
              <a:t>请大家拿出手机，扫码入群</a:t>
            </a:r>
            <a:endParaRPr lang="en-US" altLang="zh-CN"/>
          </a:p>
          <a:p>
            <a:r>
              <a:rPr lang="zh-CN" altLang="en-US"/>
              <a:t>群名设为“</a:t>
            </a:r>
            <a:r>
              <a:rPr lang="en-US" altLang="zh-CN">
                <a:solidFill>
                  <a:srgbClr val="FF0000"/>
                </a:solidFill>
              </a:rPr>
              <a:t>2024</a:t>
            </a:r>
            <a:r>
              <a:rPr lang="zh-CN" altLang="en-US">
                <a:solidFill>
                  <a:srgbClr val="FF0000"/>
                </a:solidFill>
              </a:rPr>
              <a:t>软件测试课程群</a:t>
            </a:r>
            <a:r>
              <a:rPr lang="en-US" altLang="zh-CN">
                <a:solidFill>
                  <a:srgbClr val="FF0000"/>
                </a:solidFill>
              </a:rPr>
              <a:t>-</a:t>
            </a:r>
            <a:r>
              <a:rPr lang="zh-CN" altLang="en-US">
                <a:solidFill>
                  <a:srgbClr val="FF0000"/>
                </a:solidFill>
              </a:rPr>
              <a:t>智软院</a:t>
            </a:r>
            <a:r>
              <a:rPr lang="zh-CN" altLang="en-US"/>
              <a:t>”</a:t>
            </a:r>
            <a:endParaRPr lang="en-US" altLang="zh-CN"/>
          </a:p>
          <a:p>
            <a:r>
              <a:rPr lang="zh-CN" altLang="en-US"/>
              <a:t>请大家实名：学号</a:t>
            </a:r>
            <a:r>
              <a:rPr lang="en-US" altLang="zh-CN"/>
              <a:t>+</a:t>
            </a:r>
            <a:r>
              <a:rPr lang="zh-CN" altLang="en-US"/>
              <a:t>姓名</a:t>
            </a:r>
          </a:p>
        </p:txBody>
      </p:sp>
      <p:pic>
        <p:nvPicPr>
          <p:cNvPr id="21508" name="图片 3">
            <a:extLst>
              <a:ext uri="{FF2B5EF4-FFF2-40B4-BE49-F238E27FC236}">
                <a16:creationId xmlns:a16="http://schemas.microsoft.com/office/drawing/2014/main" id="{03F97C19-ACF2-453E-BBB0-1096C3D67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38" y="2420938"/>
            <a:ext cx="478472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E8CC844-9F38-4411-8E48-F3789B6C8FB9}"/>
              </a:ext>
            </a:extLst>
          </p:cNvPr>
          <p:cNvSpPr>
            <a:spLocks noGrp="1" noChangeArrowheads="1"/>
          </p:cNvSpPr>
          <p:nvPr>
            <p:ph type="title"/>
          </p:nvPr>
        </p:nvSpPr>
        <p:spPr/>
        <p:txBody>
          <a:bodyPr/>
          <a:lstStyle/>
          <a:p>
            <a:r>
              <a:rPr lang="en-US" altLang="zh-CN" sz="4000"/>
              <a:t>2 </a:t>
            </a:r>
            <a:r>
              <a:rPr lang="zh-CN" altLang="en-US" sz="4000"/>
              <a:t>软件缺陷与故障</a:t>
            </a:r>
            <a:r>
              <a:rPr lang="zh-CN" altLang="en-US" sz="3200"/>
              <a:t>（续）</a:t>
            </a:r>
          </a:p>
        </p:txBody>
      </p:sp>
      <p:sp>
        <p:nvSpPr>
          <p:cNvPr id="51203" name="Rectangle 3">
            <a:extLst>
              <a:ext uri="{FF2B5EF4-FFF2-40B4-BE49-F238E27FC236}">
                <a16:creationId xmlns:a16="http://schemas.microsoft.com/office/drawing/2014/main" id="{0AFD24DA-22AC-408C-A708-1C2DDDF9D2B2}"/>
              </a:ext>
            </a:extLst>
          </p:cNvPr>
          <p:cNvSpPr>
            <a:spLocks noGrp="1" noChangeArrowheads="1"/>
          </p:cNvSpPr>
          <p:nvPr>
            <p:ph type="body" idx="1"/>
          </p:nvPr>
        </p:nvSpPr>
        <p:spPr>
          <a:xfrm>
            <a:off x="457200" y="1600200"/>
            <a:ext cx="8382000" cy="4495800"/>
          </a:xfrm>
        </p:spPr>
        <p:txBody>
          <a:bodyPr/>
          <a:lstStyle/>
          <a:p>
            <a:pPr>
              <a:spcAft>
                <a:spcPct val="20000"/>
              </a:spcAft>
              <a:buFont typeface="Wingdings" panose="05000000000000000000" pitchFamily="2" charset="2"/>
              <a:buNone/>
            </a:pPr>
            <a:r>
              <a:rPr lang="zh-CN" altLang="en-US" sz="2800"/>
              <a:t>  </a:t>
            </a:r>
            <a:r>
              <a:rPr lang="en-US" altLang="zh-CN" sz="2800"/>
              <a:t>2.</a:t>
            </a:r>
            <a:r>
              <a:rPr lang="zh-CN" altLang="en-US" sz="2800"/>
              <a:t>2、软件缺陷的定义</a:t>
            </a:r>
          </a:p>
          <a:p>
            <a:pPr>
              <a:lnSpc>
                <a:spcPct val="105000"/>
              </a:lnSpc>
              <a:spcAft>
                <a:spcPct val="20000"/>
              </a:spcAft>
              <a:buFont typeface="Wingdings" panose="05000000000000000000" pitchFamily="2" charset="2"/>
              <a:buNone/>
            </a:pPr>
            <a:r>
              <a:rPr lang="zh-CN" altLang="en-US" sz="2400"/>
              <a:t> （1）软件未达到产品说明书中已经标明的功能；</a:t>
            </a:r>
          </a:p>
          <a:p>
            <a:pPr>
              <a:lnSpc>
                <a:spcPct val="105000"/>
              </a:lnSpc>
              <a:spcAft>
                <a:spcPct val="20000"/>
              </a:spcAft>
              <a:buFont typeface="Wingdings" panose="05000000000000000000" pitchFamily="2" charset="2"/>
              <a:buNone/>
            </a:pPr>
            <a:r>
              <a:rPr lang="zh-CN" altLang="en-US" sz="2400"/>
              <a:t> （2）软件出现了产品说明书中指明不会出现的错误；</a:t>
            </a:r>
          </a:p>
          <a:p>
            <a:pPr>
              <a:lnSpc>
                <a:spcPct val="105000"/>
              </a:lnSpc>
              <a:spcAft>
                <a:spcPct val="20000"/>
              </a:spcAft>
              <a:buFont typeface="Wingdings" panose="05000000000000000000" pitchFamily="2" charset="2"/>
              <a:buNone/>
            </a:pPr>
            <a:r>
              <a:rPr lang="zh-CN" altLang="en-US" sz="2400"/>
              <a:t> （3）</a:t>
            </a:r>
            <a:r>
              <a:rPr lang="zh-CN" altLang="en-US" sz="2400">
                <a:latin typeface="宋体" panose="02010600030101010101" pitchFamily="2" charset="-122"/>
              </a:rPr>
              <a:t>软件未达到产品说明书中虽未指出但应当达到的目标；</a:t>
            </a:r>
            <a:r>
              <a:rPr lang="zh-CN" altLang="en-US" sz="2400"/>
              <a:t> </a:t>
            </a:r>
          </a:p>
          <a:p>
            <a:pPr>
              <a:lnSpc>
                <a:spcPct val="105000"/>
              </a:lnSpc>
              <a:spcAft>
                <a:spcPct val="20000"/>
              </a:spcAft>
              <a:buFont typeface="Wingdings" panose="05000000000000000000" pitchFamily="2" charset="2"/>
              <a:buNone/>
            </a:pPr>
            <a:r>
              <a:rPr lang="zh-CN" altLang="en-US" sz="2400"/>
              <a:t> （4）</a:t>
            </a:r>
            <a:r>
              <a:rPr lang="zh-CN" altLang="en-US" sz="2400">
                <a:latin typeface="宋体" panose="02010600030101010101" pitchFamily="2" charset="-122"/>
              </a:rPr>
              <a:t>软件功能超出了产品说明书中指明的范围；</a:t>
            </a:r>
          </a:p>
          <a:p>
            <a:pPr>
              <a:lnSpc>
                <a:spcPct val="105000"/>
              </a:lnSpc>
              <a:spcAft>
                <a:spcPct val="60000"/>
              </a:spcAft>
              <a:buFont typeface="Wingdings" panose="05000000000000000000" pitchFamily="2" charset="2"/>
              <a:buNone/>
            </a:pPr>
            <a:r>
              <a:rPr lang="zh-CN" altLang="en-US" sz="2400"/>
              <a:t> （5）</a:t>
            </a:r>
            <a:r>
              <a:rPr lang="zh-CN" altLang="en-US" sz="2400">
                <a:latin typeface="宋体" panose="02010600030101010101" pitchFamily="2" charset="-122"/>
              </a:rPr>
              <a:t>软件测试人员认为软件难以理解、不易使用，或者最终用户认为该软件使用效果不良。</a:t>
            </a:r>
          </a:p>
          <a:p>
            <a:pPr>
              <a:lnSpc>
                <a:spcPct val="105000"/>
              </a:lnSpc>
              <a:spcAft>
                <a:spcPct val="20000"/>
              </a:spcAft>
            </a:pPr>
            <a:r>
              <a:rPr lang="zh-CN" altLang="en-US" sz="2400">
                <a:latin typeface="Times New Roman" panose="02020603050405020304" pitchFamily="18" charset="0"/>
              </a:rPr>
              <a:t>举例讨论：手机的嵌入式软件</a:t>
            </a:r>
            <a:r>
              <a:rPr lang="zh-CN" altLang="en-US" sz="2400">
                <a:latin typeface="Times New Roman" panose="02020603050405020304" pitchFamily="18" charset="0"/>
                <a:cs typeface="Times New Roman" panose="02020603050405020304" pitchFamily="18" charset="0"/>
              </a:rPr>
              <a:t> </a:t>
            </a:r>
            <a:endParaRPr lang="zh-CN" altLang="en-US" sz="240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7AB280A-9C8E-4C3A-B516-C1917140506C}"/>
              </a:ext>
            </a:extLst>
          </p:cNvPr>
          <p:cNvSpPr>
            <a:spLocks noGrp="1" noChangeArrowheads="1"/>
          </p:cNvSpPr>
          <p:nvPr>
            <p:ph type="title"/>
          </p:nvPr>
        </p:nvSpPr>
        <p:spPr/>
        <p:txBody>
          <a:bodyPr/>
          <a:lstStyle/>
          <a:p>
            <a:r>
              <a:rPr lang="en-US" altLang="zh-CN" sz="4000"/>
              <a:t>2 </a:t>
            </a:r>
            <a:r>
              <a:rPr lang="zh-CN" altLang="en-US" sz="4000"/>
              <a:t>软件缺陷与故障</a:t>
            </a:r>
            <a:r>
              <a:rPr lang="zh-CN" altLang="en-US" sz="3200"/>
              <a:t>（续）</a:t>
            </a:r>
          </a:p>
        </p:txBody>
      </p:sp>
      <p:sp>
        <p:nvSpPr>
          <p:cNvPr id="53251" name="Rectangle 5">
            <a:extLst>
              <a:ext uri="{FF2B5EF4-FFF2-40B4-BE49-F238E27FC236}">
                <a16:creationId xmlns:a16="http://schemas.microsoft.com/office/drawing/2014/main" id="{61CB0F55-80EC-418A-B981-EEBD0603EFBB}"/>
              </a:ext>
            </a:extLst>
          </p:cNvPr>
          <p:cNvSpPr>
            <a:spLocks noGrp="1" noChangeArrowheads="1"/>
          </p:cNvSpPr>
          <p:nvPr>
            <p:ph type="body" idx="1"/>
          </p:nvPr>
        </p:nvSpPr>
        <p:spPr>
          <a:xfrm>
            <a:off x="755650" y="1600200"/>
            <a:ext cx="8083550" cy="4495800"/>
          </a:xfrm>
        </p:spPr>
        <p:txBody>
          <a:bodyPr/>
          <a:lstStyle/>
          <a:p>
            <a:pPr>
              <a:spcAft>
                <a:spcPct val="20000"/>
              </a:spcAft>
              <a:buFont typeface="Wingdings" panose="05000000000000000000" pitchFamily="2" charset="2"/>
              <a:buNone/>
            </a:pPr>
            <a:r>
              <a:rPr lang="en-US" altLang="zh-CN" sz="2800"/>
              <a:t>2.3</a:t>
            </a:r>
            <a:r>
              <a:rPr lang="zh-CN" altLang="en-US" sz="2800"/>
              <a:t>、软件缺陷的特征</a:t>
            </a:r>
          </a:p>
          <a:p>
            <a:pPr>
              <a:lnSpc>
                <a:spcPct val="105000"/>
              </a:lnSpc>
              <a:spcAft>
                <a:spcPct val="20000"/>
              </a:spcAft>
            </a:pPr>
            <a:r>
              <a:rPr lang="zh-CN" altLang="en-US" sz="2800"/>
              <a:t>“看不到”</a:t>
            </a:r>
          </a:p>
          <a:p>
            <a:pPr>
              <a:lnSpc>
                <a:spcPct val="105000"/>
              </a:lnSpc>
              <a:spcAft>
                <a:spcPct val="20000"/>
              </a:spcAft>
              <a:buFont typeface="Wingdings" panose="05000000000000000000" pitchFamily="2" charset="2"/>
              <a:buNone/>
            </a:pPr>
            <a:r>
              <a:rPr lang="en-US" altLang="zh-CN" sz="2800"/>
              <a:t>    ——</a:t>
            </a:r>
            <a:r>
              <a:rPr lang="zh-CN" altLang="en-US" sz="2800"/>
              <a:t>软件的特殊性决定了缺陷不易看到</a:t>
            </a:r>
          </a:p>
          <a:p>
            <a:pPr>
              <a:lnSpc>
                <a:spcPct val="105000"/>
              </a:lnSpc>
              <a:spcAft>
                <a:spcPct val="20000"/>
              </a:spcAft>
            </a:pPr>
            <a:r>
              <a:rPr lang="zh-CN" altLang="en-US" sz="2800">
                <a:cs typeface="Times New Roman" panose="02020603050405020304" pitchFamily="18" charset="0"/>
              </a:rPr>
              <a:t>“</a:t>
            </a:r>
            <a:r>
              <a:rPr lang="zh-CN" altLang="en-US" sz="2800">
                <a:latin typeface="Times New Roman" panose="02020603050405020304" pitchFamily="18" charset="0"/>
                <a:cs typeface="Times New Roman" panose="02020603050405020304" pitchFamily="18" charset="0"/>
              </a:rPr>
              <a:t>看到但是抓不到</a:t>
            </a:r>
            <a:r>
              <a:rPr lang="zh-CN" altLang="en-US" sz="2800">
                <a:cs typeface="Times New Roman" panose="02020603050405020304" pitchFamily="18" charset="0"/>
              </a:rPr>
              <a:t>”</a:t>
            </a:r>
            <a:endParaRPr lang="zh-CN" altLang="en-US" sz="2800">
              <a:latin typeface="Times New Roman" panose="02020603050405020304" pitchFamily="18" charset="0"/>
              <a:cs typeface="Times New Roman" panose="02020603050405020304" pitchFamily="18" charset="0"/>
            </a:endParaRPr>
          </a:p>
          <a:p>
            <a:pPr>
              <a:lnSpc>
                <a:spcPct val="105000"/>
              </a:lnSpc>
              <a:spcAft>
                <a:spcPct val="20000"/>
              </a:spcAft>
              <a:buFont typeface="Wingdings" panose="05000000000000000000" pitchFamily="2" charset="2"/>
              <a:buNone/>
            </a:pPr>
            <a:r>
              <a:rPr lang="en-US" altLang="zh-CN" sz="2800">
                <a:latin typeface="Times New Roman" panose="02020603050405020304" pitchFamily="18" charset="0"/>
                <a:cs typeface="Times New Roman" panose="02020603050405020304" pitchFamily="18" charset="0"/>
              </a:rPr>
              <a:t>     </a:t>
            </a:r>
            <a:r>
              <a:rPr lang="en-US" altLang="zh-CN" sz="2800">
                <a:cs typeface="Times New Roman" panose="02020603050405020304" pitchFamily="18" charset="0"/>
              </a:rPr>
              <a:t>——</a:t>
            </a:r>
            <a:r>
              <a:rPr lang="zh-CN" altLang="en-US" sz="2800">
                <a:latin typeface="Times New Roman" panose="02020603050405020304" pitchFamily="18" charset="0"/>
                <a:cs typeface="Times New Roman" panose="02020603050405020304" pitchFamily="18" charset="0"/>
              </a:rPr>
              <a:t>发现了缺陷，但不易找到问题发生的原因所在</a:t>
            </a:r>
            <a:endParaRPr lang="en-US" altLang="zh-CN" sz="28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1FF8510-D4BA-420E-BA25-175A84473994}"/>
              </a:ext>
            </a:extLst>
          </p:cNvPr>
          <p:cNvSpPr>
            <a:spLocks noGrp="1" noChangeArrowheads="1"/>
          </p:cNvSpPr>
          <p:nvPr>
            <p:ph type="title"/>
          </p:nvPr>
        </p:nvSpPr>
        <p:spPr/>
        <p:txBody>
          <a:bodyPr/>
          <a:lstStyle/>
          <a:p>
            <a:r>
              <a:rPr lang="en-US" altLang="zh-CN" sz="4000"/>
              <a:t>2 </a:t>
            </a:r>
            <a:r>
              <a:rPr lang="zh-CN" altLang="en-US" sz="4000"/>
              <a:t>软件缺陷产生的原因</a:t>
            </a:r>
          </a:p>
        </p:txBody>
      </p:sp>
      <p:sp>
        <p:nvSpPr>
          <p:cNvPr id="55299" name="Rectangle 3">
            <a:extLst>
              <a:ext uri="{FF2B5EF4-FFF2-40B4-BE49-F238E27FC236}">
                <a16:creationId xmlns:a16="http://schemas.microsoft.com/office/drawing/2014/main" id="{2905E51A-9315-41E9-A57F-BF42BEDB9E62}"/>
              </a:ext>
            </a:extLst>
          </p:cNvPr>
          <p:cNvSpPr>
            <a:spLocks noGrp="1" noChangeArrowheads="1"/>
          </p:cNvSpPr>
          <p:nvPr>
            <p:ph type="body" idx="1"/>
          </p:nvPr>
        </p:nvSpPr>
        <p:spPr>
          <a:xfrm>
            <a:off x="609600" y="1371600"/>
            <a:ext cx="7924800" cy="4724400"/>
          </a:xfrm>
        </p:spPr>
        <p:txBody>
          <a:bodyPr/>
          <a:lstStyle/>
          <a:p>
            <a:pPr>
              <a:buFont typeface="Wingdings" panose="05000000000000000000" pitchFamily="2" charset="2"/>
              <a:buNone/>
            </a:pPr>
            <a:endParaRPr lang="zh-CN" altLang="en-US" sz="2400">
              <a:latin typeface="宋体" panose="02010600030101010101" pitchFamily="2" charset="-122"/>
            </a:endParaRPr>
          </a:p>
          <a:p>
            <a:pPr>
              <a:buFont typeface="Wingdings" panose="05000000000000000000" pitchFamily="2" charset="2"/>
              <a:buNone/>
            </a:pPr>
            <a:endParaRPr lang="zh-CN" altLang="en-US" sz="2400">
              <a:latin typeface="宋体" panose="02010600030101010101" pitchFamily="2" charset="-122"/>
            </a:endParaRPr>
          </a:p>
          <a:p>
            <a:pPr>
              <a:buFont typeface="Wingdings" panose="05000000000000000000" pitchFamily="2" charset="2"/>
              <a:buNone/>
            </a:pPr>
            <a:endParaRPr lang="zh-CN" altLang="en-US" sz="2400">
              <a:latin typeface="宋体" panose="02010600030101010101" pitchFamily="2" charset="-122"/>
            </a:endParaRPr>
          </a:p>
          <a:p>
            <a:pPr>
              <a:buFont typeface="Wingdings" panose="05000000000000000000" pitchFamily="2" charset="2"/>
              <a:buNone/>
            </a:pPr>
            <a:endParaRPr lang="zh-CN" altLang="en-US" sz="2400">
              <a:latin typeface="宋体" panose="02010600030101010101" pitchFamily="2" charset="-122"/>
            </a:endParaRPr>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endParaRPr lang="zh-CN" altLang="en-US" sz="2400"/>
          </a:p>
          <a:p>
            <a:pPr>
              <a:buFont typeface="Wingdings" panose="05000000000000000000" pitchFamily="2" charset="2"/>
              <a:buNone/>
            </a:pPr>
            <a:r>
              <a:rPr lang="zh-CN" altLang="en-US" sz="2400"/>
              <a:t>                    软件缺陷产生的原因分布</a:t>
            </a:r>
          </a:p>
        </p:txBody>
      </p:sp>
      <p:grpSp>
        <p:nvGrpSpPr>
          <p:cNvPr id="2" name="Group 4">
            <a:extLst>
              <a:ext uri="{FF2B5EF4-FFF2-40B4-BE49-F238E27FC236}">
                <a16:creationId xmlns:a16="http://schemas.microsoft.com/office/drawing/2014/main" id="{48F21DF6-0573-428B-AC8A-7B5223EEA94E}"/>
              </a:ext>
            </a:extLst>
          </p:cNvPr>
          <p:cNvGrpSpPr>
            <a:grpSpLocks/>
          </p:cNvGrpSpPr>
          <p:nvPr/>
        </p:nvGrpSpPr>
        <p:grpSpPr bwMode="auto">
          <a:xfrm>
            <a:off x="2209800" y="1676400"/>
            <a:ext cx="4114800" cy="3733800"/>
            <a:chOff x="3651" y="3104"/>
            <a:chExt cx="3360" cy="3276"/>
          </a:xfrm>
        </p:grpSpPr>
        <p:sp>
          <p:nvSpPr>
            <p:cNvPr id="55301" name="Oval 5">
              <a:extLst>
                <a:ext uri="{FF2B5EF4-FFF2-40B4-BE49-F238E27FC236}">
                  <a16:creationId xmlns:a16="http://schemas.microsoft.com/office/drawing/2014/main" id="{AFE78C4B-2DF0-4C70-973B-1AD48ADD947D}"/>
                </a:ext>
              </a:extLst>
            </p:cNvPr>
            <p:cNvSpPr>
              <a:spLocks noChangeArrowheads="1"/>
            </p:cNvSpPr>
            <p:nvPr/>
          </p:nvSpPr>
          <p:spPr bwMode="auto">
            <a:xfrm>
              <a:off x="3651" y="3104"/>
              <a:ext cx="3360" cy="3276"/>
            </a:xfrm>
            <a:prstGeom prst="ellipse">
              <a:avLst/>
            </a:prstGeom>
            <a:solidFill>
              <a:srgbClr val="FFFFFF"/>
            </a:solidFill>
            <a:ln w="2857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302" name="Line 6">
              <a:extLst>
                <a:ext uri="{FF2B5EF4-FFF2-40B4-BE49-F238E27FC236}">
                  <a16:creationId xmlns:a16="http://schemas.microsoft.com/office/drawing/2014/main" id="{158E40DE-AA53-4FDD-92D3-CE24C7E830F1}"/>
                </a:ext>
              </a:extLst>
            </p:cNvPr>
            <p:cNvSpPr>
              <a:spLocks noChangeShapeType="1"/>
            </p:cNvSpPr>
            <p:nvPr/>
          </p:nvSpPr>
          <p:spPr bwMode="auto">
            <a:xfrm flipH="1">
              <a:off x="5331" y="3104"/>
              <a:ext cx="105" cy="1716"/>
            </a:xfrm>
            <a:prstGeom prst="line">
              <a:avLst/>
            </a:prstGeom>
            <a:noFill/>
            <a:ln w="190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3" name="Line 7">
              <a:extLst>
                <a:ext uri="{FF2B5EF4-FFF2-40B4-BE49-F238E27FC236}">
                  <a16:creationId xmlns:a16="http://schemas.microsoft.com/office/drawing/2014/main" id="{B82A7BD7-7E55-4FFE-A7D6-E3A563C6C838}"/>
                </a:ext>
              </a:extLst>
            </p:cNvPr>
            <p:cNvSpPr>
              <a:spLocks noChangeShapeType="1"/>
            </p:cNvSpPr>
            <p:nvPr/>
          </p:nvSpPr>
          <p:spPr bwMode="auto">
            <a:xfrm flipH="1">
              <a:off x="4596" y="4820"/>
              <a:ext cx="735" cy="1404"/>
            </a:xfrm>
            <a:prstGeom prst="line">
              <a:avLst/>
            </a:prstGeom>
            <a:noFill/>
            <a:ln w="190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4" name="Line 8">
              <a:extLst>
                <a:ext uri="{FF2B5EF4-FFF2-40B4-BE49-F238E27FC236}">
                  <a16:creationId xmlns:a16="http://schemas.microsoft.com/office/drawing/2014/main" id="{35272FAF-05D4-4CFB-B6B4-4CD20E196CB3}"/>
                </a:ext>
              </a:extLst>
            </p:cNvPr>
            <p:cNvSpPr>
              <a:spLocks noChangeShapeType="1"/>
            </p:cNvSpPr>
            <p:nvPr/>
          </p:nvSpPr>
          <p:spPr bwMode="auto">
            <a:xfrm flipH="1" flipV="1">
              <a:off x="3756" y="4196"/>
              <a:ext cx="1575" cy="624"/>
            </a:xfrm>
            <a:prstGeom prst="line">
              <a:avLst/>
            </a:prstGeom>
            <a:noFill/>
            <a:ln w="190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5" name="Line 9">
              <a:extLst>
                <a:ext uri="{FF2B5EF4-FFF2-40B4-BE49-F238E27FC236}">
                  <a16:creationId xmlns:a16="http://schemas.microsoft.com/office/drawing/2014/main" id="{41854FF0-7D43-4D02-9FA7-36B43218D8BD}"/>
                </a:ext>
              </a:extLst>
            </p:cNvPr>
            <p:cNvSpPr>
              <a:spLocks noChangeShapeType="1"/>
            </p:cNvSpPr>
            <p:nvPr/>
          </p:nvSpPr>
          <p:spPr bwMode="auto">
            <a:xfrm flipH="1" flipV="1">
              <a:off x="4386" y="3416"/>
              <a:ext cx="945" cy="1404"/>
            </a:xfrm>
            <a:prstGeom prst="line">
              <a:avLst/>
            </a:prstGeom>
            <a:noFill/>
            <a:ln w="190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6" name="Text Box 10">
              <a:extLst>
                <a:ext uri="{FF2B5EF4-FFF2-40B4-BE49-F238E27FC236}">
                  <a16:creationId xmlns:a16="http://schemas.microsoft.com/office/drawing/2014/main" id="{DFE1B3BF-EF0E-403C-A896-E94E89B75B50}"/>
                </a:ext>
              </a:extLst>
            </p:cNvPr>
            <p:cNvSpPr txBox="1">
              <a:spLocks noChangeArrowheads="1"/>
            </p:cNvSpPr>
            <p:nvPr/>
          </p:nvSpPr>
          <p:spPr bwMode="auto">
            <a:xfrm>
              <a:off x="4701" y="3260"/>
              <a:ext cx="52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solidFill>
                  <a:schemeClr val="bg2"/>
                </a:solidFill>
              </a:endParaRPr>
            </a:p>
            <a:p>
              <a:pPr eaLnBrk="1" hangingPunct="1">
                <a:spcBef>
                  <a:spcPct val="0"/>
                </a:spcBef>
                <a:buFontTx/>
                <a:buNone/>
              </a:pPr>
              <a:r>
                <a:rPr lang="zh-CN" altLang="en-US" sz="1800" b="1">
                  <a:solidFill>
                    <a:schemeClr val="bg2"/>
                  </a:solidFill>
                </a:rPr>
                <a:t>其他</a:t>
              </a:r>
            </a:p>
            <a:p>
              <a:pPr eaLnBrk="1" hangingPunct="1">
                <a:spcBef>
                  <a:spcPct val="0"/>
                </a:spcBef>
                <a:buFontTx/>
                <a:buNone/>
              </a:pPr>
              <a:r>
                <a:rPr lang="zh-CN" altLang="en-US" sz="1800" b="1">
                  <a:solidFill>
                    <a:schemeClr val="bg2"/>
                  </a:solidFill>
                </a:rPr>
                <a:t>10%</a:t>
              </a:r>
            </a:p>
          </p:txBody>
        </p:sp>
        <p:sp>
          <p:nvSpPr>
            <p:cNvPr id="55307" name="Text Box 11">
              <a:extLst>
                <a:ext uri="{FF2B5EF4-FFF2-40B4-BE49-F238E27FC236}">
                  <a16:creationId xmlns:a16="http://schemas.microsoft.com/office/drawing/2014/main" id="{8D5D662F-F2FA-4FCD-B033-2D8CF6D38B84}"/>
                </a:ext>
              </a:extLst>
            </p:cNvPr>
            <p:cNvSpPr txBox="1">
              <a:spLocks noChangeArrowheads="1"/>
            </p:cNvSpPr>
            <p:nvPr/>
          </p:nvSpPr>
          <p:spPr bwMode="auto">
            <a:xfrm>
              <a:off x="5541" y="4664"/>
              <a:ext cx="1155"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chemeClr val="bg2"/>
                  </a:solidFill>
                </a:rPr>
                <a:t>软件产品说明书（需求）</a:t>
              </a:r>
            </a:p>
            <a:p>
              <a:pPr eaLnBrk="1" hangingPunct="1">
                <a:spcBef>
                  <a:spcPct val="0"/>
                </a:spcBef>
                <a:buFontTx/>
                <a:buNone/>
              </a:pPr>
              <a:r>
                <a:rPr lang="zh-CN" altLang="en-US" sz="1800" b="1">
                  <a:solidFill>
                    <a:schemeClr val="bg2"/>
                  </a:solidFill>
                </a:rPr>
                <a:t>56%</a:t>
              </a:r>
            </a:p>
          </p:txBody>
        </p:sp>
        <p:sp>
          <p:nvSpPr>
            <p:cNvPr id="55308" name="Text Box 12">
              <a:extLst>
                <a:ext uri="{FF2B5EF4-FFF2-40B4-BE49-F238E27FC236}">
                  <a16:creationId xmlns:a16="http://schemas.microsoft.com/office/drawing/2014/main" id="{0362DE6B-F3A3-4237-9687-6BBE00109C1D}"/>
                </a:ext>
              </a:extLst>
            </p:cNvPr>
            <p:cNvSpPr txBox="1">
              <a:spLocks noChangeArrowheads="1"/>
            </p:cNvSpPr>
            <p:nvPr/>
          </p:nvSpPr>
          <p:spPr bwMode="auto">
            <a:xfrm>
              <a:off x="3861" y="3728"/>
              <a:ext cx="945"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solidFill>
                  <a:schemeClr val="bg2"/>
                </a:solidFill>
              </a:endParaRPr>
            </a:p>
            <a:p>
              <a:pPr eaLnBrk="1" hangingPunct="1">
                <a:spcBef>
                  <a:spcPct val="0"/>
                </a:spcBef>
                <a:buFontTx/>
                <a:buNone/>
              </a:pPr>
              <a:r>
                <a:rPr lang="zh-CN" altLang="en-US" sz="1800" b="1">
                  <a:solidFill>
                    <a:schemeClr val="bg2"/>
                  </a:solidFill>
                </a:rPr>
                <a:t>编写代码</a:t>
              </a:r>
            </a:p>
            <a:p>
              <a:pPr eaLnBrk="1" hangingPunct="1">
                <a:spcBef>
                  <a:spcPct val="0"/>
                </a:spcBef>
                <a:buFontTx/>
                <a:buNone/>
              </a:pPr>
              <a:r>
                <a:rPr lang="zh-CN" altLang="en-US" sz="1800" b="1">
                  <a:solidFill>
                    <a:schemeClr val="bg2"/>
                  </a:solidFill>
                </a:rPr>
                <a:t>7%</a:t>
              </a:r>
            </a:p>
          </p:txBody>
        </p:sp>
        <p:sp>
          <p:nvSpPr>
            <p:cNvPr id="55309" name="Text Box 13">
              <a:extLst>
                <a:ext uri="{FF2B5EF4-FFF2-40B4-BE49-F238E27FC236}">
                  <a16:creationId xmlns:a16="http://schemas.microsoft.com/office/drawing/2014/main" id="{974E6661-38BB-4C5F-88CE-1E5EA8DF7239}"/>
                </a:ext>
              </a:extLst>
            </p:cNvPr>
            <p:cNvSpPr txBox="1">
              <a:spLocks noChangeArrowheads="1"/>
            </p:cNvSpPr>
            <p:nvPr/>
          </p:nvSpPr>
          <p:spPr bwMode="auto">
            <a:xfrm>
              <a:off x="4176" y="4976"/>
              <a:ext cx="52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solidFill>
                    <a:schemeClr val="bg2"/>
                  </a:solidFill>
                </a:rPr>
                <a:t>设计27%</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D88D8F1-5847-4D98-BB85-5DBD7E41555B}"/>
              </a:ext>
            </a:extLst>
          </p:cNvPr>
          <p:cNvSpPr>
            <a:spLocks noGrp="1" noChangeArrowheads="1"/>
          </p:cNvSpPr>
          <p:nvPr>
            <p:ph type="title" idx="4294967295"/>
          </p:nvPr>
        </p:nvSpPr>
        <p:spPr/>
        <p:txBody>
          <a:bodyPr/>
          <a:lstStyle/>
          <a:p>
            <a:r>
              <a:rPr lang="en-US" altLang="zh-CN" sz="4000"/>
              <a:t>2 </a:t>
            </a:r>
            <a:r>
              <a:rPr lang="zh-CN" altLang="en-US" sz="4000"/>
              <a:t>软件测试和缺陷修复的代价</a:t>
            </a:r>
          </a:p>
        </p:txBody>
      </p:sp>
      <p:sp>
        <p:nvSpPr>
          <p:cNvPr id="57347" name="Rectangle 3">
            <a:extLst>
              <a:ext uri="{FF2B5EF4-FFF2-40B4-BE49-F238E27FC236}">
                <a16:creationId xmlns:a16="http://schemas.microsoft.com/office/drawing/2014/main" id="{51E0CD8D-7095-4F17-BD22-D8566844A911}"/>
              </a:ext>
            </a:extLst>
          </p:cNvPr>
          <p:cNvSpPr>
            <a:spLocks noGrp="1" noChangeArrowheads="1"/>
          </p:cNvSpPr>
          <p:nvPr>
            <p:ph type="body" idx="4294967295"/>
          </p:nvPr>
        </p:nvSpPr>
        <p:spPr>
          <a:xfrm>
            <a:off x="395288" y="1412875"/>
            <a:ext cx="8507412" cy="1985963"/>
          </a:xfrm>
        </p:spPr>
        <p:txBody>
          <a:bodyPr/>
          <a:lstStyle/>
          <a:p>
            <a:pPr>
              <a:lnSpc>
                <a:spcPct val="90000"/>
              </a:lnSpc>
            </a:pPr>
            <a:r>
              <a:rPr lang="zh-CN" altLang="en-US" sz="2800">
                <a:latin typeface="宋体" panose="02010600030101010101" pitchFamily="2" charset="-122"/>
              </a:rPr>
              <a:t>软件在从需求、设计、编码、测试一直到交付用户公开使用后的过程中，都有可能产生和发现缺陷。随着整个开发过程的时间推移，更正缺陷或修复问题的费用</a:t>
            </a:r>
            <a:r>
              <a:rPr lang="zh-CN" altLang="en-US" sz="2800">
                <a:solidFill>
                  <a:schemeClr val="hlink"/>
                </a:solidFill>
                <a:latin typeface="宋体" panose="02010600030101010101" pitchFamily="2" charset="-122"/>
              </a:rPr>
              <a:t>呈几何级数增长</a:t>
            </a:r>
            <a:r>
              <a:rPr lang="zh-CN" altLang="en-US" sz="2800">
                <a:latin typeface="宋体" panose="02010600030101010101" pitchFamily="2" charset="-122"/>
              </a:rPr>
              <a:t>。</a:t>
            </a:r>
            <a:r>
              <a:rPr lang="zh-CN" altLang="en-US" sz="2800"/>
              <a:t> </a:t>
            </a:r>
          </a:p>
        </p:txBody>
      </p:sp>
      <p:sp>
        <p:nvSpPr>
          <p:cNvPr id="126981" name="Text Box 5">
            <a:extLst>
              <a:ext uri="{FF2B5EF4-FFF2-40B4-BE49-F238E27FC236}">
                <a16:creationId xmlns:a16="http://schemas.microsoft.com/office/drawing/2014/main" id="{E9143D4D-C7E5-4ECD-A2A4-BBD3D89318E1}"/>
              </a:ext>
            </a:extLst>
          </p:cNvPr>
          <p:cNvSpPr txBox="1">
            <a:spLocks noChangeArrowheads="1"/>
          </p:cNvSpPr>
          <p:nvPr/>
        </p:nvSpPr>
        <p:spPr bwMode="auto">
          <a:xfrm>
            <a:off x="1042988" y="573405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图1-</a:t>
            </a:r>
            <a:r>
              <a:rPr lang="en-US" altLang="zh-CN" sz="1800"/>
              <a:t>4  </a:t>
            </a:r>
            <a:r>
              <a:rPr lang="zh-CN" altLang="en-US" sz="1800"/>
              <a:t>软件缺陷在不同阶段发现时修复的费用示意图</a:t>
            </a:r>
          </a:p>
        </p:txBody>
      </p:sp>
      <p:grpSp>
        <p:nvGrpSpPr>
          <p:cNvPr id="2" name="Group 61">
            <a:extLst>
              <a:ext uri="{FF2B5EF4-FFF2-40B4-BE49-F238E27FC236}">
                <a16:creationId xmlns:a16="http://schemas.microsoft.com/office/drawing/2014/main" id="{AF758F87-94D0-4FA6-A4C7-43F8FA4C1164}"/>
              </a:ext>
            </a:extLst>
          </p:cNvPr>
          <p:cNvGrpSpPr>
            <a:grpSpLocks/>
          </p:cNvGrpSpPr>
          <p:nvPr/>
        </p:nvGrpSpPr>
        <p:grpSpPr bwMode="auto">
          <a:xfrm>
            <a:off x="285750" y="2928938"/>
            <a:ext cx="8388350" cy="3001962"/>
            <a:chOff x="0" y="1797"/>
            <a:chExt cx="5284" cy="1891"/>
          </a:xfrm>
        </p:grpSpPr>
        <p:sp>
          <p:nvSpPr>
            <p:cNvPr id="57350" name="AutoShape 7">
              <a:extLst>
                <a:ext uri="{FF2B5EF4-FFF2-40B4-BE49-F238E27FC236}">
                  <a16:creationId xmlns:a16="http://schemas.microsoft.com/office/drawing/2014/main" id="{F1E5CD85-40C3-4B3F-8863-D3A8725AB106}"/>
                </a:ext>
              </a:extLst>
            </p:cNvPr>
            <p:cNvSpPr>
              <a:spLocks noChangeAspect="1" noChangeArrowheads="1" noTextEdit="1"/>
            </p:cNvSpPr>
            <p:nvPr/>
          </p:nvSpPr>
          <p:spPr bwMode="auto">
            <a:xfrm>
              <a:off x="0" y="1797"/>
              <a:ext cx="5284" cy="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51" name="Freeform 9">
              <a:extLst>
                <a:ext uri="{FF2B5EF4-FFF2-40B4-BE49-F238E27FC236}">
                  <a16:creationId xmlns:a16="http://schemas.microsoft.com/office/drawing/2014/main" id="{EE8DE87B-BEA8-4157-8F51-BDBB3F1AD910}"/>
                </a:ext>
              </a:extLst>
            </p:cNvPr>
            <p:cNvSpPr>
              <a:spLocks/>
            </p:cNvSpPr>
            <p:nvPr/>
          </p:nvSpPr>
          <p:spPr bwMode="auto">
            <a:xfrm>
              <a:off x="712" y="3235"/>
              <a:ext cx="4097" cy="69"/>
            </a:xfrm>
            <a:custGeom>
              <a:avLst/>
              <a:gdLst>
                <a:gd name="T0" fmla="*/ 0 w 4169"/>
                <a:gd name="T1" fmla="*/ 69 h 69"/>
                <a:gd name="T2" fmla="*/ 69 w 4169"/>
                <a:gd name="T3" fmla="*/ 0 h 69"/>
                <a:gd name="T4" fmla="*/ 2515 w 4169"/>
                <a:gd name="T5" fmla="*/ 0 h 69"/>
                <a:gd name="T6" fmla="*/ 2450 w 4169"/>
                <a:gd name="T7" fmla="*/ 69 h 69"/>
                <a:gd name="T8" fmla="*/ 0 w 4169"/>
                <a:gd name="T9" fmla="*/ 69 h 69"/>
                <a:gd name="T10" fmla="*/ 0 60000 65536"/>
                <a:gd name="T11" fmla="*/ 0 60000 65536"/>
                <a:gd name="T12" fmla="*/ 0 60000 65536"/>
                <a:gd name="T13" fmla="*/ 0 60000 65536"/>
                <a:gd name="T14" fmla="*/ 0 60000 65536"/>
                <a:gd name="T15" fmla="*/ 0 w 4169"/>
                <a:gd name="T16" fmla="*/ 0 h 69"/>
                <a:gd name="T17" fmla="*/ 4169 w 4169"/>
                <a:gd name="T18" fmla="*/ 69 h 69"/>
              </a:gdLst>
              <a:ahLst/>
              <a:cxnLst>
                <a:cxn ang="T10">
                  <a:pos x="T0" y="T1"/>
                </a:cxn>
                <a:cxn ang="T11">
                  <a:pos x="T2" y="T3"/>
                </a:cxn>
                <a:cxn ang="T12">
                  <a:pos x="T4" y="T5"/>
                </a:cxn>
                <a:cxn ang="T13">
                  <a:pos x="T6" y="T7"/>
                </a:cxn>
                <a:cxn ang="T14">
                  <a:pos x="T8" y="T9"/>
                </a:cxn>
              </a:cxnLst>
              <a:rect l="T15" t="T16" r="T17" b="T18"/>
              <a:pathLst>
                <a:path w="4169" h="69">
                  <a:moveTo>
                    <a:pt x="0" y="69"/>
                  </a:moveTo>
                  <a:lnTo>
                    <a:pt x="110" y="0"/>
                  </a:lnTo>
                  <a:lnTo>
                    <a:pt x="4169" y="0"/>
                  </a:lnTo>
                  <a:lnTo>
                    <a:pt x="4060" y="69"/>
                  </a:lnTo>
                  <a:lnTo>
                    <a:pt x="0" y="6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2" name="Freeform 10">
              <a:extLst>
                <a:ext uri="{FF2B5EF4-FFF2-40B4-BE49-F238E27FC236}">
                  <a16:creationId xmlns:a16="http://schemas.microsoft.com/office/drawing/2014/main" id="{2A3970E6-C0DF-4713-942B-0C07A48B2C74}"/>
                </a:ext>
              </a:extLst>
            </p:cNvPr>
            <p:cNvSpPr>
              <a:spLocks/>
            </p:cNvSpPr>
            <p:nvPr/>
          </p:nvSpPr>
          <p:spPr bwMode="auto">
            <a:xfrm>
              <a:off x="712" y="1964"/>
              <a:ext cx="108" cy="1340"/>
            </a:xfrm>
            <a:custGeom>
              <a:avLst/>
              <a:gdLst>
                <a:gd name="T0" fmla="*/ 0 w 110"/>
                <a:gd name="T1" fmla="*/ 1340 h 1340"/>
                <a:gd name="T2" fmla="*/ 0 w 110"/>
                <a:gd name="T3" fmla="*/ 69 h 1340"/>
                <a:gd name="T4" fmla="*/ 67 w 110"/>
                <a:gd name="T5" fmla="*/ 0 h 1340"/>
                <a:gd name="T6" fmla="*/ 67 w 110"/>
                <a:gd name="T7" fmla="*/ 1271 h 1340"/>
                <a:gd name="T8" fmla="*/ 0 w 110"/>
                <a:gd name="T9" fmla="*/ 1340 h 1340"/>
                <a:gd name="T10" fmla="*/ 0 60000 65536"/>
                <a:gd name="T11" fmla="*/ 0 60000 65536"/>
                <a:gd name="T12" fmla="*/ 0 60000 65536"/>
                <a:gd name="T13" fmla="*/ 0 60000 65536"/>
                <a:gd name="T14" fmla="*/ 0 60000 65536"/>
                <a:gd name="T15" fmla="*/ 0 w 110"/>
                <a:gd name="T16" fmla="*/ 0 h 1340"/>
                <a:gd name="T17" fmla="*/ 110 w 110"/>
                <a:gd name="T18" fmla="*/ 1340 h 1340"/>
              </a:gdLst>
              <a:ahLst/>
              <a:cxnLst>
                <a:cxn ang="T10">
                  <a:pos x="T0" y="T1"/>
                </a:cxn>
                <a:cxn ang="T11">
                  <a:pos x="T2" y="T3"/>
                </a:cxn>
                <a:cxn ang="T12">
                  <a:pos x="T4" y="T5"/>
                </a:cxn>
                <a:cxn ang="T13">
                  <a:pos x="T6" y="T7"/>
                </a:cxn>
                <a:cxn ang="T14">
                  <a:pos x="T8" y="T9"/>
                </a:cxn>
              </a:cxnLst>
              <a:rect l="T15" t="T16" r="T17" b="T18"/>
              <a:pathLst>
                <a:path w="110" h="1340">
                  <a:moveTo>
                    <a:pt x="0" y="1340"/>
                  </a:moveTo>
                  <a:lnTo>
                    <a:pt x="0" y="69"/>
                  </a:lnTo>
                  <a:lnTo>
                    <a:pt x="110" y="0"/>
                  </a:lnTo>
                  <a:lnTo>
                    <a:pt x="110" y="1271"/>
                  </a:lnTo>
                  <a:lnTo>
                    <a:pt x="0" y="134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3" name="Rectangle 11">
              <a:extLst>
                <a:ext uri="{FF2B5EF4-FFF2-40B4-BE49-F238E27FC236}">
                  <a16:creationId xmlns:a16="http://schemas.microsoft.com/office/drawing/2014/main" id="{8A211165-6BD7-4698-BFF6-14F309F0A89E}"/>
                </a:ext>
              </a:extLst>
            </p:cNvPr>
            <p:cNvSpPr>
              <a:spLocks noChangeArrowheads="1"/>
            </p:cNvSpPr>
            <p:nvPr/>
          </p:nvSpPr>
          <p:spPr bwMode="auto">
            <a:xfrm>
              <a:off x="820" y="1964"/>
              <a:ext cx="3989" cy="127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54" name="Freeform 12">
              <a:extLst>
                <a:ext uri="{FF2B5EF4-FFF2-40B4-BE49-F238E27FC236}">
                  <a16:creationId xmlns:a16="http://schemas.microsoft.com/office/drawing/2014/main" id="{DA65622E-5EFB-45E4-8489-507EDB0EA436}"/>
                </a:ext>
              </a:extLst>
            </p:cNvPr>
            <p:cNvSpPr>
              <a:spLocks/>
            </p:cNvSpPr>
            <p:nvPr/>
          </p:nvSpPr>
          <p:spPr bwMode="auto">
            <a:xfrm>
              <a:off x="712" y="3235"/>
              <a:ext cx="4097" cy="69"/>
            </a:xfrm>
            <a:custGeom>
              <a:avLst/>
              <a:gdLst>
                <a:gd name="T0" fmla="*/ 0 w 380"/>
                <a:gd name="T1" fmla="*/ 2147483646 h 7"/>
                <a:gd name="T2" fmla="*/ 2147483646 w 380"/>
                <a:gd name="T3" fmla="*/ 0 h 7"/>
                <a:gd name="T4" fmla="*/ 2147483646 w 380"/>
                <a:gd name="T5" fmla="*/ 0 h 7"/>
                <a:gd name="T6" fmla="*/ 0 60000 65536"/>
                <a:gd name="T7" fmla="*/ 0 60000 65536"/>
                <a:gd name="T8" fmla="*/ 0 60000 65536"/>
                <a:gd name="T9" fmla="*/ 0 w 380"/>
                <a:gd name="T10" fmla="*/ 0 h 7"/>
                <a:gd name="T11" fmla="*/ 380 w 380"/>
                <a:gd name="T12" fmla="*/ 7 h 7"/>
              </a:gdLst>
              <a:ahLst/>
              <a:cxnLst>
                <a:cxn ang="T6">
                  <a:pos x="T0" y="T1"/>
                </a:cxn>
                <a:cxn ang="T7">
                  <a:pos x="T2" y="T3"/>
                </a:cxn>
                <a:cxn ang="T8">
                  <a:pos x="T4" y="T5"/>
                </a:cxn>
              </a:cxnLst>
              <a:rect l="T9" t="T10" r="T11" b="T12"/>
              <a:pathLst>
                <a:path w="380" h="7">
                  <a:moveTo>
                    <a:pt x="0" y="7"/>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5" name="Freeform 13">
              <a:extLst>
                <a:ext uri="{FF2B5EF4-FFF2-40B4-BE49-F238E27FC236}">
                  <a16:creationId xmlns:a16="http://schemas.microsoft.com/office/drawing/2014/main" id="{5220EBEA-C7BC-4D81-9B5F-CF1168EA1837}"/>
                </a:ext>
              </a:extLst>
            </p:cNvPr>
            <p:cNvSpPr>
              <a:spLocks/>
            </p:cNvSpPr>
            <p:nvPr/>
          </p:nvSpPr>
          <p:spPr bwMode="auto">
            <a:xfrm>
              <a:off x="712" y="2979"/>
              <a:ext cx="4097" cy="79"/>
            </a:xfrm>
            <a:custGeom>
              <a:avLst/>
              <a:gdLst>
                <a:gd name="T0" fmla="*/ 0 w 380"/>
                <a:gd name="T1" fmla="*/ 2147483646 h 8"/>
                <a:gd name="T2" fmla="*/ 2147483646 w 380"/>
                <a:gd name="T3" fmla="*/ 0 h 8"/>
                <a:gd name="T4" fmla="*/ 2147483646 w 380"/>
                <a:gd name="T5" fmla="*/ 0 h 8"/>
                <a:gd name="T6" fmla="*/ 0 60000 65536"/>
                <a:gd name="T7" fmla="*/ 0 60000 65536"/>
                <a:gd name="T8" fmla="*/ 0 60000 65536"/>
                <a:gd name="T9" fmla="*/ 0 w 380"/>
                <a:gd name="T10" fmla="*/ 0 h 8"/>
                <a:gd name="T11" fmla="*/ 380 w 380"/>
                <a:gd name="T12" fmla="*/ 8 h 8"/>
              </a:gdLst>
              <a:ahLst/>
              <a:cxnLst>
                <a:cxn ang="T6">
                  <a:pos x="T0" y="T1"/>
                </a:cxn>
                <a:cxn ang="T7">
                  <a:pos x="T2" y="T3"/>
                </a:cxn>
                <a:cxn ang="T8">
                  <a:pos x="T4" y="T5"/>
                </a:cxn>
              </a:cxnLst>
              <a:rect l="T9" t="T10" r="T11" b="T12"/>
              <a:pathLst>
                <a:path w="380" h="8">
                  <a:moveTo>
                    <a:pt x="0" y="8"/>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6" name="Freeform 14">
              <a:extLst>
                <a:ext uri="{FF2B5EF4-FFF2-40B4-BE49-F238E27FC236}">
                  <a16:creationId xmlns:a16="http://schemas.microsoft.com/office/drawing/2014/main" id="{5B0B7CCD-71FE-47E9-89EE-0C647C2B073D}"/>
                </a:ext>
              </a:extLst>
            </p:cNvPr>
            <p:cNvSpPr>
              <a:spLocks/>
            </p:cNvSpPr>
            <p:nvPr/>
          </p:nvSpPr>
          <p:spPr bwMode="auto">
            <a:xfrm>
              <a:off x="712" y="2723"/>
              <a:ext cx="4097" cy="79"/>
            </a:xfrm>
            <a:custGeom>
              <a:avLst/>
              <a:gdLst>
                <a:gd name="T0" fmla="*/ 0 w 380"/>
                <a:gd name="T1" fmla="*/ 2147483646 h 8"/>
                <a:gd name="T2" fmla="*/ 2147483646 w 380"/>
                <a:gd name="T3" fmla="*/ 0 h 8"/>
                <a:gd name="T4" fmla="*/ 2147483646 w 380"/>
                <a:gd name="T5" fmla="*/ 0 h 8"/>
                <a:gd name="T6" fmla="*/ 0 60000 65536"/>
                <a:gd name="T7" fmla="*/ 0 60000 65536"/>
                <a:gd name="T8" fmla="*/ 0 60000 65536"/>
                <a:gd name="T9" fmla="*/ 0 w 380"/>
                <a:gd name="T10" fmla="*/ 0 h 8"/>
                <a:gd name="T11" fmla="*/ 380 w 380"/>
                <a:gd name="T12" fmla="*/ 8 h 8"/>
              </a:gdLst>
              <a:ahLst/>
              <a:cxnLst>
                <a:cxn ang="T6">
                  <a:pos x="T0" y="T1"/>
                </a:cxn>
                <a:cxn ang="T7">
                  <a:pos x="T2" y="T3"/>
                </a:cxn>
                <a:cxn ang="T8">
                  <a:pos x="T4" y="T5"/>
                </a:cxn>
              </a:cxnLst>
              <a:rect l="T9" t="T10" r="T11" b="T12"/>
              <a:pathLst>
                <a:path w="380" h="8">
                  <a:moveTo>
                    <a:pt x="0" y="8"/>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7" name="Freeform 15">
              <a:extLst>
                <a:ext uri="{FF2B5EF4-FFF2-40B4-BE49-F238E27FC236}">
                  <a16:creationId xmlns:a16="http://schemas.microsoft.com/office/drawing/2014/main" id="{3134EE87-8D11-4AB4-8BD6-0531736595E5}"/>
                </a:ext>
              </a:extLst>
            </p:cNvPr>
            <p:cNvSpPr>
              <a:spLocks/>
            </p:cNvSpPr>
            <p:nvPr/>
          </p:nvSpPr>
          <p:spPr bwMode="auto">
            <a:xfrm>
              <a:off x="712" y="2467"/>
              <a:ext cx="4097" cy="79"/>
            </a:xfrm>
            <a:custGeom>
              <a:avLst/>
              <a:gdLst>
                <a:gd name="T0" fmla="*/ 0 w 380"/>
                <a:gd name="T1" fmla="*/ 2147483646 h 8"/>
                <a:gd name="T2" fmla="*/ 2147483646 w 380"/>
                <a:gd name="T3" fmla="*/ 0 h 8"/>
                <a:gd name="T4" fmla="*/ 2147483646 w 380"/>
                <a:gd name="T5" fmla="*/ 0 h 8"/>
                <a:gd name="T6" fmla="*/ 0 60000 65536"/>
                <a:gd name="T7" fmla="*/ 0 60000 65536"/>
                <a:gd name="T8" fmla="*/ 0 60000 65536"/>
                <a:gd name="T9" fmla="*/ 0 w 380"/>
                <a:gd name="T10" fmla="*/ 0 h 8"/>
                <a:gd name="T11" fmla="*/ 380 w 380"/>
                <a:gd name="T12" fmla="*/ 8 h 8"/>
              </a:gdLst>
              <a:ahLst/>
              <a:cxnLst>
                <a:cxn ang="T6">
                  <a:pos x="T0" y="T1"/>
                </a:cxn>
                <a:cxn ang="T7">
                  <a:pos x="T2" y="T3"/>
                </a:cxn>
                <a:cxn ang="T8">
                  <a:pos x="T4" y="T5"/>
                </a:cxn>
              </a:cxnLst>
              <a:rect l="T9" t="T10" r="T11" b="T12"/>
              <a:pathLst>
                <a:path w="380" h="8">
                  <a:moveTo>
                    <a:pt x="0" y="8"/>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8" name="Freeform 16">
              <a:extLst>
                <a:ext uri="{FF2B5EF4-FFF2-40B4-BE49-F238E27FC236}">
                  <a16:creationId xmlns:a16="http://schemas.microsoft.com/office/drawing/2014/main" id="{9B4654C7-980E-485E-9196-F99A08499416}"/>
                </a:ext>
              </a:extLst>
            </p:cNvPr>
            <p:cNvSpPr>
              <a:spLocks/>
            </p:cNvSpPr>
            <p:nvPr/>
          </p:nvSpPr>
          <p:spPr bwMode="auto">
            <a:xfrm>
              <a:off x="712" y="2211"/>
              <a:ext cx="4097" cy="78"/>
            </a:xfrm>
            <a:custGeom>
              <a:avLst/>
              <a:gdLst>
                <a:gd name="T0" fmla="*/ 0 w 380"/>
                <a:gd name="T1" fmla="*/ 2147483646 h 8"/>
                <a:gd name="T2" fmla="*/ 2147483646 w 380"/>
                <a:gd name="T3" fmla="*/ 0 h 8"/>
                <a:gd name="T4" fmla="*/ 2147483646 w 380"/>
                <a:gd name="T5" fmla="*/ 0 h 8"/>
                <a:gd name="T6" fmla="*/ 0 60000 65536"/>
                <a:gd name="T7" fmla="*/ 0 60000 65536"/>
                <a:gd name="T8" fmla="*/ 0 60000 65536"/>
                <a:gd name="T9" fmla="*/ 0 w 380"/>
                <a:gd name="T10" fmla="*/ 0 h 8"/>
                <a:gd name="T11" fmla="*/ 380 w 380"/>
                <a:gd name="T12" fmla="*/ 8 h 8"/>
              </a:gdLst>
              <a:ahLst/>
              <a:cxnLst>
                <a:cxn ang="T6">
                  <a:pos x="T0" y="T1"/>
                </a:cxn>
                <a:cxn ang="T7">
                  <a:pos x="T2" y="T3"/>
                </a:cxn>
                <a:cxn ang="T8">
                  <a:pos x="T4" y="T5"/>
                </a:cxn>
              </a:cxnLst>
              <a:rect l="T9" t="T10" r="T11" b="T12"/>
              <a:pathLst>
                <a:path w="380" h="8">
                  <a:moveTo>
                    <a:pt x="0" y="8"/>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9" name="Freeform 17">
              <a:extLst>
                <a:ext uri="{FF2B5EF4-FFF2-40B4-BE49-F238E27FC236}">
                  <a16:creationId xmlns:a16="http://schemas.microsoft.com/office/drawing/2014/main" id="{7BE48378-6202-435F-9E1E-40D430418BF0}"/>
                </a:ext>
              </a:extLst>
            </p:cNvPr>
            <p:cNvSpPr>
              <a:spLocks/>
            </p:cNvSpPr>
            <p:nvPr/>
          </p:nvSpPr>
          <p:spPr bwMode="auto">
            <a:xfrm>
              <a:off x="712" y="1964"/>
              <a:ext cx="4097" cy="69"/>
            </a:xfrm>
            <a:custGeom>
              <a:avLst/>
              <a:gdLst>
                <a:gd name="T0" fmla="*/ 0 w 380"/>
                <a:gd name="T1" fmla="*/ 2147483646 h 7"/>
                <a:gd name="T2" fmla="*/ 2147483646 w 380"/>
                <a:gd name="T3" fmla="*/ 0 h 7"/>
                <a:gd name="T4" fmla="*/ 2147483646 w 380"/>
                <a:gd name="T5" fmla="*/ 0 h 7"/>
                <a:gd name="T6" fmla="*/ 0 60000 65536"/>
                <a:gd name="T7" fmla="*/ 0 60000 65536"/>
                <a:gd name="T8" fmla="*/ 0 60000 65536"/>
                <a:gd name="T9" fmla="*/ 0 w 380"/>
                <a:gd name="T10" fmla="*/ 0 h 7"/>
                <a:gd name="T11" fmla="*/ 380 w 380"/>
                <a:gd name="T12" fmla="*/ 7 h 7"/>
              </a:gdLst>
              <a:ahLst/>
              <a:cxnLst>
                <a:cxn ang="T6">
                  <a:pos x="T0" y="T1"/>
                </a:cxn>
                <a:cxn ang="T7">
                  <a:pos x="T2" y="T3"/>
                </a:cxn>
                <a:cxn ang="T8">
                  <a:pos x="T4" y="T5"/>
                </a:cxn>
              </a:cxnLst>
              <a:rect l="T9" t="T10" r="T11" b="T12"/>
              <a:pathLst>
                <a:path w="380" h="7">
                  <a:moveTo>
                    <a:pt x="0" y="7"/>
                  </a:moveTo>
                  <a:lnTo>
                    <a:pt x="10" y="0"/>
                  </a:lnTo>
                  <a:lnTo>
                    <a:pt x="38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0" name="Freeform 18">
              <a:extLst>
                <a:ext uri="{FF2B5EF4-FFF2-40B4-BE49-F238E27FC236}">
                  <a16:creationId xmlns:a16="http://schemas.microsoft.com/office/drawing/2014/main" id="{017311B1-9FEB-4F82-8D99-F8FBDA390625}"/>
                </a:ext>
              </a:extLst>
            </p:cNvPr>
            <p:cNvSpPr>
              <a:spLocks/>
            </p:cNvSpPr>
            <p:nvPr/>
          </p:nvSpPr>
          <p:spPr bwMode="auto">
            <a:xfrm>
              <a:off x="712" y="3235"/>
              <a:ext cx="4097" cy="69"/>
            </a:xfrm>
            <a:custGeom>
              <a:avLst/>
              <a:gdLst>
                <a:gd name="T0" fmla="*/ 2515 w 4169"/>
                <a:gd name="T1" fmla="*/ 0 h 69"/>
                <a:gd name="T2" fmla="*/ 2450 w 4169"/>
                <a:gd name="T3" fmla="*/ 69 h 69"/>
                <a:gd name="T4" fmla="*/ 0 w 4169"/>
                <a:gd name="T5" fmla="*/ 69 h 69"/>
                <a:gd name="T6" fmla="*/ 69 w 4169"/>
                <a:gd name="T7" fmla="*/ 0 h 69"/>
                <a:gd name="T8" fmla="*/ 2515 w 4169"/>
                <a:gd name="T9" fmla="*/ 0 h 69"/>
                <a:gd name="T10" fmla="*/ 0 60000 65536"/>
                <a:gd name="T11" fmla="*/ 0 60000 65536"/>
                <a:gd name="T12" fmla="*/ 0 60000 65536"/>
                <a:gd name="T13" fmla="*/ 0 60000 65536"/>
                <a:gd name="T14" fmla="*/ 0 60000 65536"/>
                <a:gd name="T15" fmla="*/ 0 w 4169"/>
                <a:gd name="T16" fmla="*/ 0 h 69"/>
                <a:gd name="T17" fmla="*/ 4169 w 4169"/>
                <a:gd name="T18" fmla="*/ 69 h 69"/>
              </a:gdLst>
              <a:ahLst/>
              <a:cxnLst>
                <a:cxn ang="T10">
                  <a:pos x="T0" y="T1"/>
                </a:cxn>
                <a:cxn ang="T11">
                  <a:pos x="T2" y="T3"/>
                </a:cxn>
                <a:cxn ang="T12">
                  <a:pos x="T4" y="T5"/>
                </a:cxn>
                <a:cxn ang="T13">
                  <a:pos x="T6" y="T7"/>
                </a:cxn>
                <a:cxn ang="T14">
                  <a:pos x="T8" y="T9"/>
                </a:cxn>
              </a:cxnLst>
              <a:rect l="T15" t="T16" r="T17" b="T18"/>
              <a:pathLst>
                <a:path w="4169" h="69">
                  <a:moveTo>
                    <a:pt x="4169" y="0"/>
                  </a:moveTo>
                  <a:lnTo>
                    <a:pt x="4060" y="69"/>
                  </a:lnTo>
                  <a:lnTo>
                    <a:pt x="0" y="69"/>
                  </a:lnTo>
                  <a:lnTo>
                    <a:pt x="110" y="0"/>
                  </a:lnTo>
                  <a:lnTo>
                    <a:pt x="4169" y="0"/>
                  </a:lnTo>
                  <a:close/>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1" name="Freeform 19">
              <a:extLst>
                <a:ext uri="{FF2B5EF4-FFF2-40B4-BE49-F238E27FC236}">
                  <a16:creationId xmlns:a16="http://schemas.microsoft.com/office/drawing/2014/main" id="{015F5683-3D26-4D1E-812C-F2B303079D71}"/>
                </a:ext>
              </a:extLst>
            </p:cNvPr>
            <p:cNvSpPr>
              <a:spLocks/>
            </p:cNvSpPr>
            <p:nvPr/>
          </p:nvSpPr>
          <p:spPr bwMode="auto">
            <a:xfrm>
              <a:off x="712" y="1964"/>
              <a:ext cx="108" cy="1340"/>
            </a:xfrm>
            <a:custGeom>
              <a:avLst/>
              <a:gdLst>
                <a:gd name="T0" fmla="*/ 0 w 110"/>
                <a:gd name="T1" fmla="*/ 1340 h 1340"/>
                <a:gd name="T2" fmla="*/ 0 w 110"/>
                <a:gd name="T3" fmla="*/ 69 h 1340"/>
                <a:gd name="T4" fmla="*/ 67 w 110"/>
                <a:gd name="T5" fmla="*/ 0 h 1340"/>
                <a:gd name="T6" fmla="*/ 67 w 110"/>
                <a:gd name="T7" fmla="*/ 1271 h 1340"/>
                <a:gd name="T8" fmla="*/ 0 w 110"/>
                <a:gd name="T9" fmla="*/ 1340 h 1340"/>
                <a:gd name="T10" fmla="*/ 0 60000 65536"/>
                <a:gd name="T11" fmla="*/ 0 60000 65536"/>
                <a:gd name="T12" fmla="*/ 0 60000 65536"/>
                <a:gd name="T13" fmla="*/ 0 60000 65536"/>
                <a:gd name="T14" fmla="*/ 0 60000 65536"/>
                <a:gd name="T15" fmla="*/ 0 w 110"/>
                <a:gd name="T16" fmla="*/ 0 h 1340"/>
                <a:gd name="T17" fmla="*/ 110 w 110"/>
                <a:gd name="T18" fmla="*/ 1340 h 1340"/>
              </a:gdLst>
              <a:ahLst/>
              <a:cxnLst>
                <a:cxn ang="T10">
                  <a:pos x="T0" y="T1"/>
                </a:cxn>
                <a:cxn ang="T11">
                  <a:pos x="T2" y="T3"/>
                </a:cxn>
                <a:cxn ang="T12">
                  <a:pos x="T4" y="T5"/>
                </a:cxn>
                <a:cxn ang="T13">
                  <a:pos x="T6" y="T7"/>
                </a:cxn>
                <a:cxn ang="T14">
                  <a:pos x="T8" y="T9"/>
                </a:cxn>
              </a:cxnLst>
              <a:rect l="T15" t="T16" r="T17" b="T18"/>
              <a:pathLst>
                <a:path w="110" h="1340">
                  <a:moveTo>
                    <a:pt x="0" y="1340"/>
                  </a:moveTo>
                  <a:lnTo>
                    <a:pt x="0" y="69"/>
                  </a:lnTo>
                  <a:lnTo>
                    <a:pt x="110" y="0"/>
                  </a:lnTo>
                  <a:lnTo>
                    <a:pt x="110" y="1271"/>
                  </a:lnTo>
                  <a:lnTo>
                    <a:pt x="0" y="1340"/>
                  </a:lnTo>
                  <a:close/>
                </a:path>
              </a:pathLst>
            </a:custGeom>
            <a:noFill/>
            <a:ln w="17463">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2" name="Rectangle 20">
              <a:extLst>
                <a:ext uri="{FF2B5EF4-FFF2-40B4-BE49-F238E27FC236}">
                  <a16:creationId xmlns:a16="http://schemas.microsoft.com/office/drawing/2014/main" id="{930873DA-1253-4747-8661-9A2FBDF9A062}"/>
                </a:ext>
              </a:extLst>
            </p:cNvPr>
            <p:cNvSpPr>
              <a:spLocks noChangeArrowheads="1"/>
            </p:cNvSpPr>
            <p:nvPr/>
          </p:nvSpPr>
          <p:spPr bwMode="auto">
            <a:xfrm>
              <a:off x="820" y="1964"/>
              <a:ext cx="3989" cy="1271"/>
            </a:xfrm>
            <a:prstGeom prst="rect">
              <a:avLst/>
            </a:prstGeom>
            <a:noFill/>
            <a:ln w="1746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63" name="Freeform 21">
              <a:extLst>
                <a:ext uri="{FF2B5EF4-FFF2-40B4-BE49-F238E27FC236}">
                  <a16:creationId xmlns:a16="http://schemas.microsoft.com/office/drawing/2014/main" id="{F3738FBA-CE9D-4A15-932F-015BA84F29D2}"/>
                </a:ext>
              </a:extLst>
            </p:cNvPr>
            <p:cNvSpPr>
              <a:spLocks/>
            </p:cNvSpPr>
            <p:nvPr/>
          </p:nvSpPr>
          <p:spPr bwMode="auto">
            <a:xfrm>
              <a:off x="1273" y="3186"/>
              <a:ext cx="107" cy="118"/>
            </a:xfrm>
            <a:custGeom>
              <a:avLst/>
              <a:gdLst>
                <a:gd name="T0" fmla="*/ 0 w 109"/>
                <a:gd name="T1" fmla="*/ 118 h 118"/>
                <a:gd name="T2" fmla="*/ 0 w 109"/>
                <a:gd name="T3" fmla="*/ 69 h 118"/>
                <a:gd name="T4" fmla="*/ 66 w 109"/>
                <a:gd name="T5" fmla="*/ 0 h 118"/>
                <a:gd name="T6" fmla="*/ 66 w 109"/>
                <a:gd name="T7" fmla="*/ 49 h 118"/>
                <a:gd name="T8" fmla="*/ 0 w 109"/>
                <a:gd name="T9" fmla="*/ 118 h 118"/>
                <a:gd name="T10" fmla="*/ 0 60000 65536"/>
                <a:gd name="T11" fmla="*/ 0 60000 65536"/>
                <a:gd name="T12" fmla="*/ 0 60000 65536"/>
                <a:gd name="T13" fmla="*/ 0 60000 65536"/>
                <a:gd name="T14" fmla="*/ 0 60000 65536"/>
                <a:gd name="T15" fmla="*/ 0 w 109"/>
                <a:gd name="T16" fmla="*/ 0 h 118"/>
                <a:gd name="T17" fmla="*/ 109 w 109"/>
                <a:gd name="T18" fmla="*/ 118 h 118"/>
              </a:gdLst>
              <a:ahLst/>
              <a:cxnLst>
                <a:cxn ang="T10">
                  <a:pos x="T0" y="T1"/>
                </a:cxn>
                <a:cxn ang="T11">
                  <a:pos x="T2" y="T3"/>
                </a:cxn>
                <a:cxn ang="T12">
                  <a:pos x="T4" y="T5"/>
                </a:cxn>
                <a:cxn ang="T13">
                  <a:pos x="T6" y="T7"/>
                </a:cxn>
                <a:cxn ang="T14">
                  <a:pos x="T8" y="T9"/>
                </a:cxn>
              </a:cxnLst>
              <a:rect l="T15" t="T16" r="T17" b="T18"/>
              <a:pathLst>
                <a:path w="109" h="118">
                  <a:moveTo>
                    <a:pt x="0" y="118"/>
                  </a:moveTo>
                  <a:lnTo>
                    <a:pt x="0" y="69"/>
                  </a:lnTo>
                  <a:lnTo>
                    <a:pt x="109" y="0"/>
                  </a:lnTo>
                  <a:lnTo>
                    <a:pt x="109" y="49"/>
                  </a:lnTo>
                  <a:lnTo>
                    <a:pt x="0" y="118"/>
                  </a:lnTo>
                  <a:close/>
                </a:path>
              </a:pathLst>
            </a:custGeom>
            <a:solidFill>
              <a:srgbClr val="4D4D80"/>
            </a:solidFill>
            <a:ln w="17463">
              <a:solidFill>
                <a:srgbClr val="000000"/>
              </a:solidFill>
              <a:round/>
              <a:headEnd/>
              <a:tailEnd/>
            </a:ln>
          </p:spPr>
          <p:txBody>
            <a:bodyPr/>
            <a:lstStyle/>
            <a:p>
              <a:endParaRPr lang="zh-CN" altLang="en-US"/>
            </a:p>
          </p:txBody>
        </p:sp>
        <p:sp>
          <p:nvSpPr>
            <p:cNvPr id="57364" name="Rectangle 22">
              <a:extLst>
                <a:ext uri="{FF2B5EF4-FFF2-40B4-BE49-F238E27FC236}">
                  <a16:creationId xmlns:a16="http://schemas.microsoft.com/office/drawing/2014/main" id="{96204FE7-EE97-4550-83FC-3B810098F14C}"/>
                </a:ext>
              </a:extLst>
            </p:cNvPr>
            <p:cNvSpPr>
              <a:spLocks noChangeArrowheads="1"/>
            </p:cNvSpPr>
            <p:nvPr/>
          </p:nvSpPr>
          <p:spPr bwMode="auto">
            <a:xfrm>
              <a:off x="949" y="3255"/>
              <a:ext cx="324" cy="49"/>
            </a:xfrm>
            <a:prstGeom prst="rect">
              <a:avLst/>
            </a:prstGeom>
            <a:solidFill>
              <a:srgbClr val="9999FF"/>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65" name="Freeform 23">
              <a:extLst>
                <a:ext uri="{FF2B5EF4-FFF2-40B4-BE49-F238E27FC236}">
                  <a16:creationId xmlns:a16="http://schemas.microsoft.com/office/drawing/2014/main" id="{57E7456A-1AC4-4650-8A30-ED74CE5C76D6}"/>
                </a:ext>
              </a:extLst>
            </p:cNvPr>
            <p:cNvSpPr>
              <a:spLocks/>
            </p:cNvSpPr>
            <p:nvPr/>
          </p:nvSpPr>
          <p:spPr bwMode="auto">
            <a:xfrm>
              <a:off x="949" y="3186"/>
              <a:ext cx="431" cy="69"/>
            </a:xfrm>
            <a:custGeom>
              <a:avLst/>
              <a:gdLst>
                <a:gd name="T0" fmla="*/ 207 w 438"/>
                <a:gd name="T1" fmla="*/ 69 h 69"/>
                <a:gd name="T2" fmla="*/ 274 w 438"/>
                <a:gd name="T3" fmla="*/ 0 h 69"/>
                <a:gd name="T4" fmla="*/ 72 w 438"/>
                <a:gd name="T5" fmla="*/ 0 h 69"/>
                <a:gd name="T6" fmla="*/ 0 w 438"/>
                <a:gd name="T7" fmla="*/ 69 h 69"/>
                <a:gd name="T8" fmla="*/ 207 w 438"/>
                <a:gd name="T9" fmla="*/ 69 h 69"/>
                <a:gd name="T10" fmla="*/ 0 60000 65536"/>
                <a:gd name="T11" fmla="*/ 0 60000 65536"/>
                <a:gd name="T12" fmla="*/ 0 60000 65536"/>
                <a:gd name="T13" fmla="*/ 0 60000 65536"/>
                <a:gd name="T14" fmla="*/ 0 60000 65536"/>
                <a:gd name="T15" fmla="*/ 0 w 438"/>
                <a:gd name="T16" fmla="*/ 0 h 69"/>
                <a:gd name="T17" fmla="*/ 438 w 438"/>
                <a:gd name="T18" fmla="*/ 69 h 69"/>
              </a:gdLst>
              <a:ahLst/>
              <a:cxnLst>
                <a:cxn ang="T10">
                  <a:pos x="T0" y="T1"/>
                </a:cxn>
                <a:cxn ang="T11">
                  <a:pos x="T2" y="T3"/>
                </a:cxn>
                <a:cxn ang="T12">
                  <a:pos x="T4" y="T5"/>
                </a:cxn>
                <a:cxn ang="T13">
                  <a:pos x="T6" y="T7"/>
                </a:cxn>
                <a:cxn ang="T14">
                  <a:pos x="T8" y="T9"/>
                </a:cxn>
              </a:cxnLst>
              <a:rect l="T15" t="T16" r="T17" b="T18"/>
              <a:pathLst>
                <a:path w="438" h="69">
                  <a:moveTo>
                    <a:pt x="329" y="69"/>
                  </a:moveTo>
                  <a:lnTo>
                    <a:pt x="438" y="0"/>
                  </a:lnTo>
                  <a:lnTo>
                    <a:pt x="109" y="0"/>
                  </a:lnTo>
                  <a:lnTo>
                    <a:pt x="0" y="69"/>
                  </a:lnTo>
                  <a:lnTo>
                    <a:pt x="329" y="69"/>
                  </a:lnTo>
                  <a:close/>
                </a:path>
              </a:pathLst>
            </a:custGeom>
            <a:solidFill>
              <a:srgbClr val="7373BF"/>
            </a:solidFill>
            <a:ln w="17463">
              <a:solidFill>
                <a:srgbClr val="000000"/>
              </a:solidFill>
              <a:round/>
              <a:headEnd/>
              <a:tailEnd/>
            </a:ln>
          </p:spPr>
          <p:txBody>
            <a:bodyPr/>
            <a:lstStyle/>
            <a:p>
              <a:endParaRPr lang="zh-CN" altLang="en-US"/>
            </a:p>
          </p:txBody>
        </p:sp>
        <p:sp>
          <p:nvSpPr>
            <p:cNvPr id="57366" name="Freeform 24">
              <a:extLst>
                <a:ext uri="{FF2B5EF4-FFF2-40B4-BE49-F238E27FC236}">
                  <a16:creationId xmlns:a16="http://schemas.microsoft.com/office/drawing/2014/main" id="{DEEE5C9D-CAE9-456C-9AA8-692504AAC25B}"/>
                </a:ext>
              </a:extLst>
            </p:cNvPr>
            <p:cNvSpPr>
              <a:spLocks/>
            </p:cNvSpPr>
            <p:nvPr/>
          </p:nvSpPr>
          <p:spPr bwMode="auto">
            <a:xfrm>
              <a:off x="2071" y="3107"/>
              <a:ext cx="107" cy="197"/>
            </a:xfrm>
            <a:custGeom>
              <a:avLst/>
              <a:gdLst>
                <a:gd name="T0" fmla="*/ 0 w 109"/>
                <a:gd name="T1" fmla="*/ 197 h 197"/>
                <a:gd name="T2" fmla="*/ 0 w 109"/>
                <a:gd name="T3" fmla="*/ 79 h 197"/>
                <a:gd name="T4" fmla="*/ 66 w 109"/>
                <a:gd name="T5" fmla="*/ 0 h 197"/>
                <a:gd name="T6" fmla="*/ 66 w 109"/>
                <a:gd name="T7" fmla="*/ 128 h 197"/>
                <a:gd name="T8" fmla="*/ 0 w 109"/>
                <a:gd name="T9" fmla="*/ 197 h 197"/>
                <a:gd name="T10" fmla="*/ 0 60000 65536"/>
                <a:gd name="T11" fmla="*/ 0 60000 65536"/>
                <a:gd name="T12" fmla="*/ 0 60000 65536"/>
                <a:gd name="T13" fmla="*/ 0 60000 65536"/>
                <a:gd name="T14" fmla="*/ 0 60000 65536"/>
                <a:gd name="T15" fmla="*/ 0 w 109"/>
                <a:gd name="T16" fmla="*/ 0 h 197"/>
                <a:gd name="T17" fmla="*/ 109 w 109"/>
                <a:gd name="T18" fmla="*/ 197 h 197"/>
              </a:gdLst>
              <a:ahLst/>
              <a:cxnLst>
                <a:cxn ang="T10">
                  <a:pos x="T0" y="T1"/>
                </a:cxn>
                <a:cxn ang="T11">
                  <a:pos x="T2" y="T3"/>
                </a:cxn>
                <a:cxn ang="T12">
                  <a:pos x="T4" y="T5"/>
                </a:cxn>
                <a:cxn ang="T13">
                  <a:pos x="T6" y="T7"/>
                </a:cxn>
                <a:cxn ang="T14">
                  <a:pos x="T8" y="T9"/>
                </a:cxn>
              </a:cxnLst>
              <a:rect l="T15" t="T16" r="T17" b="T18"/>
              <a:pathLst>
                <a:path w="109" h="197">
                  <a:moveTo>
                    <a:pt x="0" y="197"/>
                  </a:moveTo>
                  <a:lnTo>
                    <a:pt x="0" y="79"/>
                  </a:lnTo>
                  <a:lnTo>
                    <a:pt x="109" y="0"/>
                  </a:lnTo>
                  <a:lnTo>
                    <a:pt x="109" y="128"/>
                  </a:lnTo>
                  <a:lnTo>
                    <a:pt x="0" y="197"/>
                  </a:lnTo>
                  <a:close/>
                </a:path>
              </a:pathLst>
            </a:custGeom>
            <a:solidFill>
              <a:srgbClr val="4D4D80"/>
            </a:solidFill>
            <a:ln w="17463">
              <a:solidFill>
                <a:srgbClr val="000000"/>
              </a:solidFill>
              <a:round/>
              <a:headEnd/>
              <a:tailEnd/>
            </a:ln>
          </p:spPr>
          <p:txBody>
            <a:bodyPr/>
            <a:lstStyle/>
            <a:p>
              <a:endParaRPr lang="zh-CN" altLang="en-US"/>
            </a:p>
          </p:txBody>
        </p:sp>
        <p:sp>
          <p:nvSpPr>
            <p:cNvPr id="57367" name="Rectangle 25">
              <a:extLst>
                <a:ext uri="{FF2B5EF4-FFF2-40B4-BE49-F238E27FC236}">
                  <a16:creationId xmlns:a16="http://schemas.microsoft.com/office/drawing/2014/main" id="{AFA8A62F-301D-45EB-8291-CB826C004A0A}"/>
                </a:ext>
              </a:extLst>
            </p:cNvPr>
            <p:cNvSpPr>
              <a:spLocks noChangeArrowheads="1"/>
            </p:cNvSpPr>
            <p:nvPr/>
          </p:nvSpPr>
          <p:spPr bwMode="auto">
            <a:xfrm>
              <a:off x="1747" y="3186"/>
              <a:ext cx="324" cy="118"/>
            </a:xfrm>
            <a:prstGeom prst="rect">
              <a:avLst/>
            </a:prstGeom>
            <a:solidFill>
              <a:srgbClr val="9999FF"/>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68" name="Freeform 26">
              <a:extLst>
                <a:ext uri="{FF2B5EF4-FFF2-40B4-BE49-F238E27FC236}">
                  <a16:creationId xmlns:a16="http://schemas.microsoft.com/office/drawing/2014/main" id="{72B61AB4-FD89-4E88-97C8-467B007FF0EF}"/>
                </a:ext>
              </a:extLst>
            </p:cNvPr>
            <p:cNvSpPr>
              <a:spLocks/>
            </p:cNvSpPr>
            <p:nvPr/>
          </p:nvSpPr>
          <p:spPr bwMode="auto">
            <a:xfrm>
              <a:off x="1747" y="3107"/>
              <a:ext cx="431" cy="79"/>
            </a:xfrm>
            <a:custGeom>
              <a:avLst/>
              <a:gdLst>
                <a:gd name="T0" fmla="*/ 193 w 439"/>
                <a:gd name="T1" fmla="*/ 79 h 79"/>
                <a:gd name="T2" fmla="*/ 257 w 439"/>
                <a:gd name="T3" fmla="*/ 0 h 79"/>
                <a:gd name="T4" fmla="*/ 67 w 439"/>
                <a:gd name="T5" fmla="*/ 0 h 79"/>
                <a:gd name="T6" fmla="*/ 0 w 439"/>
                <a:gd name="T7" fmla="*/ 79 h 79"/>
                <a:gd name="T8" fmla="*/ 193 w 439"/>
                <a:gd name="T9" fmla="*/ 79 h 79"/>
                <a:gd name="T10" fmla="*/ 0 60000 65536"/>
                <a:gd name="T11" fmla="*/ 0 60000 65536"/>
                <a:gd name="T12" fmla="*/ 0 60000 65536"/>
                <a:gd name="T13" fmla="*/ 0 60000 65536"/>
                <a:gd name="T14" fmla="*/ 0 60000 65536"/>
                <a:gd name="T15" fmla="*/ 0 w 439"/>
                <a:gd name="T16" fmla="*/ 0 h 79"/>
                <a:gd name="T17" fmla="*/ 439 w 439"/>
                <a:gd name="T18" fmla="*/ 79 h 79"/>
              </a:gdLst>
              <a:ahLst/>
              <a:cxnLst>
                <a:cxn ang="T10">
                  <a:pos x="T0" y="T1"/>
                </a:cxn>
                <a:cxn ang="T11">
                  <a:pos x="T2" y="T3"/>
                </a:cxn>
                <a:cxn ang="T12">
                  <a:pos x="T4" y="T5"/>
                </a:cxn>
                <a:cxn ang="T13">
                  <a:pos x="T6" y="T7"/>
                </a:cxn>
                <a:cxn ang="T14">
                  <a:pos x="T8" y="T9"/>
                </a:cxn>
              </a:cxnLst>
              <a:rect l="T15" t="T16" r="T17" b="T18"/>
              <a:pathLst>
                <a:path w="439" h="79">
                  <a:moveTo>
                    <a:pt x="330" y="79"/>
                  </a:moveTo>
                  <a:lnTo>
                    <a:pt x="439" y="0"/>
                  </a:lnTo>
                  <a:lnTo>
                    <a:pt x="110" y="0"/>
                  </a:lnTo>
                  <a:lnTo>
                    <a:pt x="0" y="79"/>
                  </a:lnTo>
                  <a:lnTo>
                    <a:pt x="330" y="79"/>
                  </a:lnTo>
                  <a:close/>
                </a:path>
              </a:pathLst>
            </a:custGeom>
            <a:solidFill>
              <a:srgbClr val="7373BF"/>
            </a:solidFill>
            <a:ln w="17463">
              <a:solidFill>
                <a:srgbClr val="000000"/>
              </a:solidFill>
              <a:round/>
              <a:headEnd/>
              <a:tailEnd/>
            </a:ln>
          </p:spPr>
          <p:txBody>
            <a:bodyPr/>
            <a:lstStyle/>
            <a:p>
              <a:endParaRPr lang="zh-CN" altLang="en-US"/>
            </a:p>
          </p:txBody>
        </p:sp>
        <p:sp>
          <p:nvSpPr>
            <p:cNvPr id="57369" name="Freeform 27">
              <a:extLst>
                <a:ext uri="{FF2B5EF4-FFF2-40B4-BE49-F238E27FC236}">
                  <a16:creationId xmlns:a16="http://schemas.microsoft.com/office/drawing/2014/main" id="{3728B839-52D9-480F-815B-CD79E58434EB}"/>
                </a:ext>
              </a:extLst>
            </p:cNvPr>
            <p:cNvSpPr>
              <a:spLocks/>
            </p:cNvSpPr>
            <p:nvPr/>
          </p:nvSpPr>
          <p:spPr bwMode="auto">
            <a:xfrm>
              <a:off x="2869" y="3038"/>
              <a:ext cx="107" cy="266"/>
            </a:xfrm>
            <a:custGeom>
              <a:avLst/>
              <a:gdLst>
                <a:gd name="T0" fmla="*/ 0 w 109"/>
                <a:gd name="T1" fmla="*/ 266 h 266"/>
                <a:gd name="T2" fmla="*/ 0 w 109"/>
                <a:gd name="T3" fmla="*/ 79 h 266"/>
                <a:gd name="T4" fmla="*/ 66 w 109"/>
                <a:gd name="T5" fmla="*/ 0 h 266"/>
                <a:gd name="T6" fmla="*/ 66 w 109"/>
                <a:gd name="T7" fmla="*/ 197 h 266"/>
                <a:gd name="T8" fmla="*/ 0 w 109"/>
                <a:gd name="T9" fmla="*/ 266 h 266"/>
                <a:gd name="T10" fmla="*/ 0 60000 65536"/>
                <a:gd name="T11" fmla="*/ 0 60000 65536"/>
                <a:gd name="T12" fmla="*/ 0 60000 65536"/>
                <a:gd name="T13" fmla="*/ 0 60000 65536"/>
                <a:gd name="T14" fmla="*/ 0 60000 65536"/>
                <a:gd name="T15" fmla="*/ 0 w 109"/>
                <a:gd name="T16" fmla="*/ 0 h 266"/>
                <a:gd name="T17" fmla="*/ 109 w 109"/>
                <a:gd name="T18" fmla="*/ 266 h 266"/>
              </a:gdLst>
              <a:ahLst/>
              <a:cxnLst>
                <a:cxn ang="T10">
                  <a:pos x="T0" y="T1"/>
                </a:cxn>
                <a:cxn ang="T11">
                  <a:pos x="T2" y="T3"/>
                </a:cxn>
                <a:cxn ang="T12">
                  <a:pos x="T4" y="T5"/>
                </a:cxn>
                <a:cxn ang="T13">
                  <a:pos x="T6" y="T7"/>
                </a:cxn>
                <a:cxn ang="T14">
                  <a:pos x="T8" y="T9"/>
                </a:cxn>
              </a:cxnLst>
              <a:rect l="T15" t="T16" r="T17" b="T18"/>
              <a:pathLst>
                <a:path w="109" h="266">
                  <a:moveTo>
                    <a:pt x="0" y="266"/>
                  </a:moveTo>
                  <a:lnTo>
                    <a:pt x="0" y="79"/>
                  </a:lnTo>
                  <a:lnTo>
                    <a:pt x="109" y="0"/>
                  </a:lnTo>
                  <a:lnTo>
                    <a:pt x="109" y="197"/>
                  </a:lnTo>
                  <a:lnTo>
                    <a:pt x="0" y="266"/>
                  </a:lnTo>
                  <a:close/>
                </a:path>
              </a:pathLst>
            </a:custGeom>
            <a:solidFill>
              <a:srgbClr val="4D4D80"/>
            </a:solidFill>
            <a:ln w="17463">
              <a:solidFill>
                <a:srgbClr val="000000"/>
              </a:solidFill>
              <a:round/>
              <a:headEnd/>
              <a:tailEnd/>
            </a:ln>
          </p:spPr>
          <p:txBody>
            <a:bodyPr/>
            <a:lstStyle/>
            <a:p>
              <a:endParaRPr lang="zh-CN" altLang="en-US"/>
            </a:p>
          </p:txBody>
        </p:sp>
        <p:sp>
          <p:nvSpPr>
            <p:cNvPr id="57370" name="Rectangle 28">
              <a:extLst>
                <a:ext uri="{FF2B5EF4-FFF2-40B4-BE49-F238E27FC236}">
                  <a16:creationId xmlns:a16="http://schemas.microsoft.com/office/drawing/2014/main" id="{10D4352A-EC59-4A12-BC27-2A13AB1B61DB}"/>
                </a:ext>
              </a:extLst>
            </p:cNvPr>
            <p:cNvSpPr>
              <a:spLocks noChangeArrowheads="1"/>
            </p:cNvSpPr>
            <p:nvPr/>
          </p:nvSpPr>
          <p:spPr bwMode="auto">
            <a:xfrm>
              <a:off x="2545" y="3117"/>
              <a:ext cx="324" cy="187"/>
            </a:xfrm>
            <a:prstGeom prst="rect">
              <a:avLst/>
            </a:prstGeom>
            <a:solidFill>
              <a:srgbClr val="9999FF"/>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71" name="Freeform 29">
              <a:extLst>
                <a:ext uri="{FF2B5EF4-FFF2-40B4-BE49-F238E27FC236}">
                  <a16:creationId xmlns:a16="http://schemas.microsoft.com/office/drawing/2014/main" id="{CEFC3F4A-6FE7-4625-8C1D-E05DB42AF4D9}"/>
                </a:ext>
              </a:extLst>
            </p:cNvPr>
            <p:cNvSpPr>
              <a:spLocks/>
            </p:cNvSpPr>
            <p:nvPr/>
          </p:nvSpPr>
          <p:spPr bwMode="auto">
            <a:xfrm>
              <a:off x="2545" y="3038"/>
              <a:ext cx="431" cy="79"/>
            </a:xfrm>
            <a:custGeom>
              <a:avLst/>
              <a:gdLst>
                <a:gd name="T0" fmla="*/ 193 w 439"/>
                <a:gd name="T1" fmla="*/ 79 h 79"/>
                <a:gd name="T2" fmla="*/ 257 w 439"/>
                <a:gd name="T3" fmla="*/ 0 h 79"/>
                <a:gd name="T4" fmla="*/ 67 w 439"/>
                <a:gd name="T5" fmla="*/ 0 h 79"/>
                <a:gd name="T6" fmla="*/ 0 w 439"/>
                <a:gd name="T7" fmla="*/ 79 h 79"/>
                <a:gd name="T8" fmla="*/ 193 w 439"/>
                <a:gd name="T9" fmla="*/ 79 h 79"/>
                <a:gd name="T10" fmla="*/ 0 60000 65536"/>
                <a:gd name="T11" fmla="*/ 0 60000 65536"/>
                <a:gd name="T12" fmla="*/ 0 60000 65536"/>
                <a:gd name="T13" fmla="*/ 0 60000 65536"/>
                <a:gd name="T14" fmla="*/ 0 60000 65536"/>
                <a:gd name="T15" fmla="*/ 0 w 439"/>
                <a:gd name="T16" fmla="*/ 0 h 79"/>
                <a:gd name="T17" fmla="*/ 439 w 439"/>
                <a:gd name="T18" fmla="*/ 79 h 79"/>
              </a:gdLst>
              <a:ahLst/>
              <a:cxnLst>
                <a:cxn ang="T10">
                  <a:pos x="T0" y="T1"/>
                </a:cxn>
                <a:cxn ang="T11">
                  <a:pos x="T2" y="T3"/>
                </a:cxn>
                <a:cxn ang="T12">
                  <a:pos x="T4" y="T5"/>
                </a:cxn>
                <a:cxn ang="T13">
                  <a:pos x="T6" y="T7"/>
                </a:cxn>
                <a:cxn ang="T14">
                  <a:pos x="T8" y="T9"/>
                </a:cxn>
              </a:cxnLst>
              <a:rect l="T15" t="T16" r="T17" b="T18"/>
              <a:pathLst>
                <a:path w="439" h="79">
                  <a:moveTo>
                    <a:pt x="330" y="79"/>
                  </a:moveTo>
                  <a:lnTo>
                    <a:pt x="439" y="0"/>
                  </a:lnTo>
                  <a:lnTo>
                    <a:pt x="110" y="0"/>
                  </a:lnTo>
                  <a:lnTo>
                    <a:pt x="0" y="79"/>
                  </a:lnTo>
                  <a:lnTo>
                    <a:pt x="330" y="79"/>
                  </a:lnTo>
                  <a:close/>
                </a:path>
              </a:pathLst>
            </a:custGeom>
            <a:solidFill>
              <a:srgbClr val="7373BF"/>
            </a:solidFill>
            <a:ln w="17463">
              <a:solidFill>
                <a:srgbClr val="000000"/>
              </a:solidFill>
              <a:round/>
              <a:headEnd/>
              <a:tailEnd/>
            </a:ln>
          </p:spPr>
          <p:txBody>
            <a:bodyPr/>
            <a:lstStyle/>
            <a:p>
              <a:endParaRPr lang="zh-CN" altLang="en-US"/>
            </a:p>
          </p:txBody>
        </p:sp>
        <p:sp>
          <p:nvSpPr>
            <p:cNvPr id="57372" name="Freeform 30">
              <a:extLst>
                <a:ext uri="{FF2B5EF4-FFF2-40B4-BE49-F238E27FC236}">
                  <a16:creationId xmlns:a16="http://schemas.microsoft.com/office/drawing/2014/main" id="{8799C71B-5653-4092-A6E1-6DD4336B1CEE}"/>
                </a:ext>
              </a:extLst>
            </p:cNvPr>
            <p:cNvSpPr>
              <a:spLocks/>
            </p:cNvSpPr>
            <p:nvPr/>
          </p:nvSpPr>
          <p:spPr bwMode="auto">
            <a:xfrm>
              <a:off x="3666" y="2930"/>
              <a:ext cx="108" cy="374"/>
            </a:xfrm>
            <a:custGeom>
              <a:avLst/>
              <a:gdLst>
                <a:gd name="T0" fmla="*/ 0 w 110"/>
                <a:gd name="T1" fmla="*/ 374 h 374"/>
                <a:gd name="T2" fmla="*/ 0 w 110"/>
                <a:gd name="T3" fmla="*/ 69 h 374"/>
                <a:gd name="T4" fmla="*/ 67 w 110"/>
                <a:gd name="T5" fmla="*/ 0 h 374"/>
                <a:gd name="T6" fmla="*/ 67 w 110"/>
                <a:gd name="T7" fmla="*/ 305 h 374"/>
                <a:gd name="T8" fmla="*/ 0 w 110"/>
                <a:gd name="T9" fmla="*/ 374 h 374"/>
                <a:gd name="T10" fmla="*/ 0 60000 65536"/>
                <a:gd name="T11" fmla="*/ 0 60000 65536"/>
                <a:gd name="T12" fmla="*/ 0 60000 65536"/>
                <a:gd name="T13" fmla="*/ 0 60000 65536"/>
                <a:gd name="T14" fmla="*/ 0 60000 65536"/>
                <a:gd name="T15" fmla="*/ 0 w 110"/>
                <a:gd name="T16" fmla="*/ 0 h 374"/>
                <a:gd name="T17" fmla="*/ 110 w 110"/>
                <a:gd name="T18" fmla="*/ 374 h 374"/>
              </a:gdLst>
              <a:ahLst/>
              <a:cxnLst>
                <a:cxn ang="T10">
                  <a:pos x="T0" y="T1"/>
                </a:cxn>
                <a:cxn ang="T11">
                  <a:pos x="T2" y="T3"/>
                </a:cxn>
                <a:cxn ang="T12">
                  <a:pos x="T4" y="T5"/>
                </a:cxn>
                <a:cxn ang="T13">
                  <a:pos x="T6" y="T7"/>
                </a:cxn>
                <a:cxn ang="T14">
                  <a:pos x="T8" y="T9"/>
                </a:cxn>
              </a:cxnLst>
              <a:rect l="T15" t="T16" r="T17" b="T18"/>
              <a:pathLst>
                <a:path w="110" h="374">
                  <a:moveTo>
                    <a:pt x="0" y="374"/>
                  </a:moveTo>
                  <a:lnTo>
                    <a:pt x="0" y="69"/>
                  </a:lnTo>
                  <a:lnTo>
                    <a:pt x="110" y="0"/>
                  </a:lnTo>
                  <a:lnTo>
                    <a:pt x="110" y="305"/>
                  </a:lnTo>
                  <a:lnTo>
                    <a:pt x="0" y="374"/>
                  </a:lnTo>
                  <a:close/>
                </a:path>
              </a:pathLst>
            </a:custGeom>
            <a:solidFill>
              <a:srgbClr val="4D4D80"/>
            </a:solidFill>
            <a:ln w="17463">
              <a:solidFill>
                <a:srgbClr val="000000"/>
              </a:solidFill>
              <a:round/>
              <a:headEnd/>
              <a:tailEnd/>
            </a:ln>
          </p:spPr>
          <p:txBody>
            <a:bodyPr/>
            <a:lstStyle/>
            <a:p>
              <a:endParaRPr lang="zh-CN" altLang="en-US"/>
            </a:p>
          </p:txBody>
        </p:sp>
        <p:sp>
          <p:nvSpPr>
            <p:cNvPr id="57373" name="Rectangle 31">
              <a:extLst>
                <a:ext uri="{FF2B5EF4-FFF2-40B4-BE49-F238E27FC236}">
                  <a16:creationId xmlns:a16="http://schemas.microsoft.com/office/drawing/2014/main" id="{B68B2AE1-5D71-40BC-A64F-00A1A554D684}"/>
                </a:ext>
              </a:extLst>
            </p:cNvPr>
            <p:cNvSpPr>
              <a:spLocks noChangeArrowheads="1"/>
            </p:cNvSpPr>
            <p:nvPr/>
          </p:nvSpPr>
          <p:spPr bwMode="auto">
            <a:xfrm>
              <a:off x="3343" y="2999"/>
              <a:ext cx="323" cy="305"/>
            </a:xfrm>
            <a:prstGeom prst="rect">
              <a:avLst/>
            </a:prstGeom>
            <a:solidFill>
              <a:srgbClr val="9999FF"/>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74" name="Freeform 32">
              <a:extLst>
                <a:ext uri="{FF2B5EF4-FFF2-40B4-BE49-F238E27FC236}">
                  <a16:creationId xmlns:a16="http://schemas.microsoft.com/office/drawing/2014/main" id="{E892874F-A5B2-4835-978A-DF884EEB6026}"/>
                </a:ext>
              </a:extLst>
            </p:cNvPr>
            <p:cNvSpPr>
              <a:spLocks/>
            </p:cNvSpPr>
            <p:nvPr/>
          </p:nvSpPr>
          <p:spPr bwMode="auto">
            <a:xfrm>
              <a:off x="3343" y="2930"/>
              <a:ext cx="431" cy="69"/>
            </a:xfrm>
            <a:custGeom>
              <a:avLst/>
              <a:gdLst>
                <a:gd name="T0" fmla="*/ 192 w 439"/>
                <a:gd name="T1" fmla="*/ 69 h 69"/>
                <a:gd name="T2" fmla="*/ 257 w 439"/>
                <a:gd name="T3" fmla="*/ 0 h 69"/>
                <a:gd name="T4" fmla="*/ 67 w 439"/>
                <a:gd name="T5" fmla="*/ 0 h 69"/>
                <a:gd name="T6" fmla="*/ 0 w 439"/>
                <a:gd name="T7" fmla="*/ 69 h 69"/>
                <a:gd name="T8" fmla="*/ 192 w 439"/>
                <a:gd name="T9" fmla="*/ 69 h 69"/>
                <a:gd name="T10" fmla="*/ 0 60000 65536"/>
                <a:gd name="T11" fmla="*/ 0 60000 65536"/>
                <a:gd name="T12" fmla="*/ 0 60000 65536"/>
                <a:gd name="T13" fmla="*/ 0 60000 65536"/>
                <a:gd name="T14" fmla="*/ 0 60000 65536"/>
                <a:gd name="T15" fmla="*/ 0 w 439"/>
                <a:gd name="T16" fmla="*/ 0 h 69"/>
                <a:gd name="T17" fmla="*/ 439 w 439"/>
                <a:gd name="T18" fmla="*/ 69 h 69"/>
              </a:gdLst>
              <a:ahLst/>
              <a:cxnLst>
                <a:cxn ang="T10">
                  <a:pos x="T0" y="T1"/>
                </a:cxn>
                <a:cxn ang="T11">
                  <a:pos x="T2" y="T3"/>
                </a:cxn>
                <a:cxn ang="T12">
                  <a:pos x="T4" y="T5"/>
                </a:cxn>
                <a:cxn ang="T13">
                  <a:pos x="T6" y="T7"/>
                </a:cxn>
                <a:cxn ang="T14">
                  <a:pos x="T8" y="T9"/>
                </a:cxn>
              </a:cxnLst>
              <a:rect l="T15" t="T16" r="T17" b="T18"/>
              <a:pathLst>
                <a:path w="439" h="69">
                  <a:moveTo>
                    <a:pt x="329" y="69"/>
                  </a:moveTo>
                  <a:lnTo>
                    <a:pt x="439" y="0"/>
                  </a:lnTo>
                  <a:lnTo>
                    <a:pt x="110" y="0"/>
                  </a:lnTo>
                  <a:lnTo>
                    <a:pt x="0" y="69"/>
                  </a:lnTo>
                  <a:lnTo>
                    <a:pt x="329" y="69"/>
                  </a:lnTo>
                  <a:close/>
                </a:path>
              </a:pathLst>
            </a:custGeom>
            <a:solidFill>
              <a:srgbClr val="7373BF"/>
            </a:solidFill>
            <a:ln w="17463">
              <a:solidFill>
                <a:srgbClr val="000000"/>
              </a:solidFill>
              <a:round/>
              <a:headEnd/>
              <a:tailEnd/>
            </a:ln>
          </p:spPr>
          <p:txBody>
            <a:bodyPr/>
            <a:lstStyle/>
            <a:p>
              <a:endParaRPr lang="zh-CN" altLang="en-US"/>
            </a:p>
          </p:txBody>
        </p:sp>
        <p:sp>
          <p:nvSpPr>
            <p:cNvPr id="57375" name="Freeform 33">
              <a:extLst>
                <a:ext uri="{FF2B5EF4-FFF2-40B4-BE49-F238E27FC236}">
                  <a16:creationId xmlns:a16="http://schemas.microsoft.com/office/drawing/2014/main" id="{5FF5ACBD-6FB6-4EA6-A005-522BBC3CB155}"/>
                </a:ext>
              </a:extLst>
            </p:cNvPr>
            <p:cNvSpPr>
              <a:spLocks/>
            </p:cNvSpPr>
            <p:nvPr/>
          </p:nvSpPr>
          <p:spPr bwMode="auto">
            <a:xfrm>
              <a:off x="4464" y="1964"/>
              <a:ext cx="108" cy="1340"/>
            </a:xfrm>
            <a:custGeom>
              <a:avLst/>
              <a:gdLst>
                <a:gd name="T0" fmla="*/ 0 w 110"/>
                <a:gd name="T1" fmla="*/ 1340 h 1340"/>
                <a:gd name="T2" fmla="*/ 0 w 110"/>
                <a:gd name="T3" fmla="*/ 69 h 1340"/>
                <a:gd name="T4" fmla="*/ 67 w 110"/>
                <a:gd name="T5" fmla="*/ 0 h 1340"/>
                <a:gd name="T6" fmla="*/ 67 w 110"/>
                <a:gd name="T7" fmla="*/ 1271 h 1340"/>
                <a:gd name="T8" fmla="*/ 0 w 110"/>
                <a:gd name="T9" fmla="*/ 1340 h 1340"/>
                <a:gd name="T10" fmla="*/ 0 60000 65536"/>
                <a:gd name="T11" fmla="*/ 0 60000 65536"/>
                <a:gd name="T12" fmla="*/ 0 60000 65536"/>
                <a:gd name="T13" fmla="*/ 0 60000 65536"/>
                <a:gd name="T14" fmla="*/ 0 60000 65536"/>
                <a:gd name="T15" fmla="*/ 0 w 110"/>
                <a:gd name="T16" fmla="*/ 0 h 1340"/>
                <a:gd name="T17" fmla="*/ 110 w 110"/>
                <a:gd name="T18" fmla="*/ 1340 h 1340"/>
              </a:gdLst>
              <a:ahLst/>
              <a:cxnLst>
                <a:cxn ang="T10">
                  <a:pos x="T0" y="T1"/>
                </a:cxn>
                <a:cxn ang="T11">
                  <a:pos x="T2" y="T3"/>
                </a:cxn>
                <a:cxn ang="T12">
                  <a:pos x="T4" y="T5"/>
                </a:cxn>
                <a:cxn ang="T13">
                  <a:pos x="T6" y="T7"/>
                </a:cxn>
                <a:cxn ang="T14">
                  <a:pos x="T8" y="T9"/>
                </a:cxn>
              </a:cxnLst>
              <a:rect l="T15" t="T16" r="T17" b="T18"/>
              <a:pathLst>
                <a:path w="110" h="1340">
                  <a:moveTo>
                    <a:pt x="0" y="1340"/>
                  </a:moveTo>
                  <a:lnTo>
                    <a:pt x="0" y="69"/>
                  </a:lnTo>
                  <a:lnTo>
                    <a:pt x="110" y="0"/>
                  </a:lnTo>
                  <a:lnTo>
                    <a:pt x="110" y="1271"/>
                  </a:lnTo>
                  <a:lnTo>
                    <a:pt x="0" y="1340"/>
                  </a:lnTo>
                  <a:close/>
                </a:path>
              </a:pathLst>
            </a:custGeom>
            <a:solidFill>
              <a:srgbClr val="4D4D80"/>
            </a:solidFill>
            <a:ln w="17463">
              <a:solidFill>
                <a:srgbClr val="000000"/>
              </a:solidFill>
              <a:round/>
              <a:headEnd/>
              <a:tailEnd/>
            </a:ln>
          </p:spPr>
          <p:txBody>
            <a:bodyPr/>
            <a:lstStyle/>
            <a:p>
              <a:endParaRPr lang="zh-CN" altLang="en-US"/>
            </a:p>
          </p:txBody>
        </p:sp>
        <p:sp>
          <p:nvSpPr>
            <p:cNvPr id="57376" name="Rectangle 34">
              <a:extLst>
                <a:ext uri="{FF2B5EF4-FFF2-40B4-BE49-F238E27FC236}">
                  <a16:creationId xmlns:a16="http://schemas.microsoft.com/office/drawing/2014/main" id="{F3EBBC33-147B-4A51-BBD1-55549DF94CC5}"/>
                </a:ext>
              </a:extLst>
            </p:cNvPr>
            <p:cNvSpPr>
              <a:spLocks noChangeArrowheads="1"/>
            </p:cNvSpPr>
            <p:nvPr/>
          </p:nvSpPr>
          <p:spPr bwMode="auto">
            <a:xfrm>
              <a:off x="4141" y="2033"/>
              <a:ext cx="323" cy="1271"/>
            </a:xfrm>
            <a:prstGeom prst="rect">
              <a:avLst/>
            </a:prstGeom>
            <a:solidFill>
              <a:srgbClr val="9999FF"/>
            </a:solidFill>
            <a:ln w="17463">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377" name="Freeform 35">
              <a:extLst>
                <a:ext uri="{FF2B5EF4-FFF2-40B4-BE49-F238E27FC236}">
                  <a16:creationId xmlns:a16="http://schemas.microsoft.com/office/drawing/2014/main" id="{58E560F1-F185-46A8-AAF6-F87E2A166EDE}"/>
                </a:ext>
              </a:extLst>
            </p:cNvPr>
            <p:cNvSpPr>
              <a:spLocks/>
            </p:cNvSpPr>
            <p:nvPr/>
          </p:nvSpPr>
          <p:spPr bwMode="auto">
            <a:xfrm>
              <a:off x="4141" y="1964"/>
              <a:ext cx="431" cy="69"/>
            </a:xfrm>
            <a:custGeom>
              <a:avLst/>
              <a:gdLst>
                <a:gd name="T0" fmla="*/ 192 w 439"/>
                <a:gd name="T1" fmla="*/ 69 h 69"/>
                <a:gd name="T2" fmla="*/ 257 w 439"/>
                <a:gd name="T3" fmla="*/ 0 h 69"/>
                <a:gd name="T4" fmla="*/ 67 w 439"/>
                <a:gd name="T5" fmla="*/ 0 h 69"/>
                <a:gd name="T6" fmla="*/ 0 w 439"/>
                <a:gd name="T7" fmla="*/ 69 h 69"/>
                <a:gd name="T8" fmla="*/ 192 w 439"/>
                <a:gd name="T9" fmla="*/ 69 h 69"/>
                <a:gd name="T10" fmla="*/ 0 60000 65536"/>
                <a:gd name="T11" fmla="*/ 0 60000 65536"/>
                <a:gd name="T12" fmla="*/ 0 60000 65536"/>
                <a:gd name="T13" fmla="*/ 0 60000 65536"/>
                <a:gd name="T14" fmla="*/ 0 60000 65536"/>
                <a:gd name="T15" fmla="*/ 0 w 439"/>
                <a:gd name="T16" fmla="*/ 0 h 69"/>
                <a:gd name="T17" fmla="*/ 439 w 439"/>
                <a:gd name="T18" fmla="*/ 69 h 69"/>
              </a:gdLst>
              <a:ahLst/>
              <a:cxnLst>
                <a:cxn ang="T10">
                  <a:pos x="T0" y="T1"/>
                </a:cxn>
                <a:cxn ang="T11">
                  <a:pos x="T2" y="T3"/>
                </a:cxn>
                <a:cxn ang="T12">
                  <a:pos x="T4" y="T5"/>
                </a:cxn>
                <a:cxn ang="T13">
                  <a:pos x="T6" y="T7"/>
                </a:cxn>
                <a:cxn ang="T14">
                  <a:pos x="T8" y="T9"/>
                </a:cxn>
              </a:cxnLst>
              <a:rect l="T15" t="T16" r="T17" b="T18"/>
              <a:pathLst>
                <a:path w="439" h="69">
                  <a:moveTo>
                    <a:pt x="329" y="69"/>
                  </a:moveTo>
                  <a:lnTo>
                    <a:pt x="439" y="0"/>
                  </a:lnTo>
                  <a:lnTo>
                    <a:pt x="110" y="0"/>
                  </a:lnTo>
                  <a:lnTo>
                    <a:pt x="0" y="69"/>
                  </a:lnTo>
                  <a:lnTo>
                    <a:pt x="329" y="69"/>
                  </a:lnTo>
                  <a:close/>
                </a:path>
              </a:pathLst>
            </a:custGeom>
            <a:solidFill>
              <a:srgbClr val="7373BF"/>
            </a:solidFill>
            <a:ln w="17463">
              <a:solidFill>
                <a:srgbClr val="000000"/>
              </a:solidFill>
              <a:round/>
              <a:headEnd/>
              <a:tailEnd/>
            </a:ln>
          </p:spPr>
          <p:txBody>
            <a:bodyPr/>
            <a:lstStyle/>
            <a:p>
              <a:endParaRPr lang="zh-CN" altLang="en-US"/>
            </a:p>
          </p:txBody>
        </p:sp>
        <p:sp>
          <p:nvSpPr>
            <p:cNvPr id="57378" name="Line 36">
              <a:extLst>
                <a:ext uri="{FF2B5EF4-FFF2-40B4-BE49-F238E27FC236}">
                  <a16:creationId xmlns:a16="http://schemas.microsoft.com/office/drawing/2014/main" id="{892A9FB1-E995-444F-9236-5B635B4B0F17}"/>
                </a:ext>
              </a:extLst>
            </p:cNvPr>
            <p:cNvSpPr>
              <a:spLocks noChangeShapeType="1"/>
            </p:cNvSpPr>
            <p:nvPr/>
          </p:nvSpPr>
          <p:spPr bwMode="auto">
            <a:xfrm flipV="1">
              <a:off x="712" y="2033"/>
              <a:ext cx="1" cy="127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37">
              <a:extLst>
                <a:ext uri="{FF2B5EF4-FFF2-40B4-BE49-F238E27FC236}">
                  <a16:creationId xmlns:a16="http://schemas.microsoft.com/office/drawing/2014/main" id="{57F2AA43-E607-4135-97FD-E35C0F15A656}"/>
                </a:ext>
              </a:extLst>
            </p:cNvPr>
            <p:cNvSpPr>
              <a:spLocks noChangeShapeType="1"/>
            </p:cNvSpPr>
            <p:nvPr/>
          </p:nvSpPr>
          <p:spPr bwMode="auto">
            <a:xfrm flipH="1">
              <a:off x="712" y="3304"/>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38">
              <a:extLst>
                <a:ext uri="{FF2B5EF4-FFF2-40B4-BE49-F238E27FC236}">
                  <a16:creationId xmlns:a16="http://schemas.microsoft.com/office/drawing/2014/main" id="{B52374D2-F8EB-498C-8497-5DD7429EB4CE}"/>
                </a:ext>
              </a:extLst>
            </p:cNvPr>
            <p:cNvSpPr>
              <a:spLocks noChangeShapeType="1"/>
            </p:cNvSpPr>
            <p:nvPr/>
          </p:nvSpPr>
          <p:spPr bwMode="auto">
            <a:xfrm flipH="1">
              <a:off x="712" y="3058"/>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1" name="Line 39">
              <a:extLst>
                <a:ext uri="{FF2B5EF4-FFF2-40B4-BE49-F238E27FC236}">
                  <a16:creationId xmlns:a16="http://schemas.microsoft.com/office/drawing/2014/main" id="{DAE94131-E434-43C4-8600-0BC20AC1307C}"/>
                </a:ext>
              </a:extLst>
            </p:cNvPr>
            <p:cNvSpPr>
              <a:spLocks noChangeShapeType="1"/>
            </p:cNvSpPr>
            <p:nvPr/>
          </p:nvSpPr>
          <p:spPr bwMode="auto">
            <a:xfrm flipH="1">
              <a:off x="712" y="2802"/>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2" name="Line 40">
              <a:extLst>
                <a:ext uri="{FF2B5EF4-FFF2-40B4-BE49-F238E27FC236}">
                  <a16:creationId xmlns:a16="http://schemas.microsoft.com/office/drawing/2014/main" id="{6C636423-68E2-4598-B6DD-6CBB0525DA57}"/>
                </a:ext>
              </a:extLst>
            </p:cNvPr>
            <p:cNvSpPr>
              <a:spLocks noChangeShapeType="1"/>
            </p:cNvSpPr>
            <p:nvPr/>
          </p:nvSpPr>
          <p:spPr bwMode="auto">
            <a:xfrm flipH="1">
              <a:off x="712" y="2546"/>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3" name="Line 41">
              <a:extLst>
                <a:ext uri="{FF2B5EF4-FFF2-40B4-BE49-F238E27FC236}">
                  <a16:creationId xmlns:a16="http://schemas.microsoft.com/office/drawing/2014/main" id="{20074463-CB15-423B-ACE1-9AD8CDBB708C}"/>
                </a:ext>
              </a:extLst>
            </p:cNvPr>
            <p:cNvSpPr>
              <a:spLocks noChangeShapeType="1"/>
            </p:cNvSpPr>
            <p:nvPr/>
          </p:nvSpPr>
          <p:spPr bwMode="auto">
            <a:xfrm flipH="1">
              <a:off x="712" y="2289"/>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4" name="Line 42">
              <a:extLst>
                <a:ext uri="{FF2B5EF4-FFF2-40B4-BE49-F238E27FC236}">
                  <a16:creationId xmlns:a16="http://schemas.microsoft.com/office/drawing/2014/main" id="{BA68E8DD-016E-4C53-862B-06B2E838BCFB}"/>
                </a:ext>
              </a:extLst>
            </p:cNvPr>
            <p:cNvSpPr>
              <a:spLocks noChangeShapeType="1"/>
            </p:cNvSpPr>
            <p:nvPr/>
          </p:nvSpPr>
          <p:spPr bwMode="auto">
            <a:xfrm flipH="1">
              <a:off x="712" y="2033"/>
              <a:ext cx="3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5" name="Rectangle 43">
              <a:extLst>
                <a:ext uri="{FF2B5EF4-FFF2-40B4-BE49-F238E27FC236}">
                  <a16:creationId xmlns:a16="http://schemas.microsoft.com/office/drawing/2014/main" id="{1F545E78-704F-4F80-A1BE-531AB106942A}"/>
                </a:ext>
              </a:extLst>
            </p:cNvPr>
            <p:cNvSpPr>
              <a:spLocks noChangeArrowheads="1"/>
            </p:cNvSpPr>
            <p:nvPr/>
          </p:nvSpPr>
          <p:spPr bwMode="auto">
            <a:xfrm>
              <a:off x="567" y="3203"/>
              <a:ext cx="1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0</a:t>
              </a:r>
              <a:endParaRPr lang="en-US" altLang="zh-CN" sz="1800" b="1"/>
            </a:p>
          </p:txBody>
        </p:sp>
        <p:sp>
          <p:nvSpPr>
            <p:cNvPr id="57386" name="Rectangle 44">
              <a:extLst>
                <a:ext uri="{FF2B5EF4-FFF2-40B4-BE49-F238E27FC236}">
                  <a16:creationId xmlns:a16="http://schemas.microsoft.com/office/drawing/2014/main" id="{38B037E4-F4D1-4A84-A2F4-A5B5AB0737F3}"/>
                </a:ext>
              </a:extLst>
            </p:cNvPr>
            <p:cNvSpPr>
              <a:spLocks noChangeArrowheads="1"/>
            </p:cNvSpPr>
            <p:nvPr/>
          </p:nvSpPr>
          <p:spPr bwMode="auto">
            <a:xfrm>
              <a:off x="521" y="2976"/>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20</a:t>
              </a:r>
              <a:endParaRPr lang="en-US" altLang="zh-CN" sz="1800" b="1"/>
            </a:p>
          </p:txBody>
        </p:sp>
        <p:sp>
          <p:nvSpPr>
            <p:cNvPr id="57387" name="Rectangle 45">
              <a:extLst>
                <a:ext uri="{FF2B5EF4-FFF2-40B4-BE49-F238E27FC236}">
                  <a16:creationId xmlns:a16="http://schemas.microsoft.com/office/drawing/2014/main" id="{D4958945-17A5-4CB4-B977-2C7B99F70F12}"/>
                </a:ext>
              </a:extLst>
            </p:cNvPr>
            <p:cNvSpPr>
              <a:spLocks noChangeArrowheads="1"/>
            </p:cNvSpPr>
            <p:nvPr/>
          </p:nvSpPr>
          <p:spPr bwMode="auto">
            <a:xfrm>
              <a:off x="521" y="2704"/>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40</a:t>
              </a:r>
              <a:endParaRPr lang="en-US" altLang="zh-CN" sz="1800" b="1"/>
            </a:p>
          </p:txBody>
        </p:sp>
        <p:sp>
          <p:nvSpPr>
            <p:cNvPr id="57388" name="Rectangle 46">
              <a:extLst>
                <a:ext uri="{FF2B5EF4-FFF2-40B4-BE49-F238E27FC236}">
                  <a16:creationId xmlns:a16="http://schemas.microsoft.com/office/drawing/2014/main" id="{D440D11A-D2E3-4F48-AF51-EC2FFC8EC74C}"/>
                </a:ext>
              </a:extLst>
            </p:cNvPr>
            <p:cNvSpPr>
              <a:spLocks noChangeArrowheads="1"/>
            </p:cNvSpPr>
            <p:nvPr/>
          </p:nvSpPr>
          <p:spPr bwMode="auto">
            <a:xfrm>
              <a:off x="521" y="2432"/>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60</a:t>
              </a:r>
              <a:endParaRPr lang="en-US" altLang="zh-CN" sz="1800" b="1"/>
            </a:p>
          </p:txBody>
        </p:sp>
        <p:sp>
          <p:nvSpPr>
            <p:cNvPr id="57389" name="Rectangle 47">
              <a:extLst>
                <a:ext uri="{FF2B5EF4-FFF2-40B4-BE49-F238E27FC236}">
                  <a16:creationId xmlns:a16="http://schemas.microsoft.com/office/drawing/2014/main" id="{E69E7713-423C-492E-BA74-7C00882F976E}"/>
                </a:ext>
              </a:extLst>
            </p:cNvPr>
            <p:cNvSpPr>
              <a:spLocks noChangeArrowheads="1"/>
            </p:cNvSpPr>
            <p:nvPr/>
          </p:nvSpPr>
          <p:spPr bwMode="auto">
            <a:xfrm>
              <a:off x="521" y="2160"/>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80</a:t>
              </a:r>
              <a:endParaRPr lang="en-US" altLang="zh-CN" sz="1800" b="1"/>
            </a:p>
          </p:txBody>
        </p:sp>
        <p:sp>
          <p:nvSpPr>
            <p:cNvPr id="57390" name="Rectangle 48">
              <a:extLst>
                <a:ext uri="{FF2B5EF4-FFF2-40B4-BE49-F238E27FC236}">
                  <a16:creationId xmlns:a16="http://schemas.microsoft.com/office/drawing/2014/main" id="{3E3667D9-FC39-453F-B215-11589F773C55}"/>
                </a:ext>
              </a:extLst>
            </p:cNvPr>
            <p:cNvSpPr>
              <a:spLocks noChangeArrowheads="1"/>
            </p:cNvSpPr>
            <p:nvPr/>
          </p:nvSpPr>
          <p:spPr bwMode="auto">
            <a:xfrm>
              <a:off x="476" y="1933"/>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latin typeface="宋体" panose="02010600030101010101" pitchFamily="2" charset="-122"/>
                </a:rPr>
                <a:t>100</a:t>
              </a:r>
              <a:endParaRPr lang="en-US" altLang="zh-CN" sz="1800" b="1"/>
            </a:p>
          </p:txBody>
        </p:sp>
        <p:sp>
          <p:nvSpPr>
            <p:cNvPr id="57391" name="Line 49">
              <a:extLst>
                <a:ext uri="{FF2B5EF4-FFF2-40B4-BE49-F238E27FC236}">
                  <a16:creationId xmlns:a16="http://schemas.microsoft.com/office/drawing/2014/main" id="{F7E95C2D-3288-4EAE-8620-E07225D555DD}"/>
                </a:ext>
              </a:extLst>
            </p:cNvPr>
            <p:cNvSpPr>
              <a:spLocks noChangeShapeType="1"/>
            </p:cNvSpPr>
            <p:nvPr/>
          </p:nvSpPr>
          <p:spPr bwMode="auto">
            <a:xfrm>
              <a:off x="712" y="3304"/>
              <a:ext cx="399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2" name="Line 50">
              <a:extLst>
                <a:ext uri="{FF2B5EF4-FFF2-40B4-BE49-F238E27FC236}">
                  <a16:creationId xmlns:a16="http://schemas.microsoft.com/office/drawing/2014/main" id="{417FC38B-705B-4D82-B8B7-2F4DB532677A}"/>
                </a:ext>
              </a:extLst>
            </p:cNvPr>
            <p:cNvSpPr>
              <a:spLocks noChangeShapeType="1"/>
            </p:cNvSpPr>
            <p:nvPr/>
          </p:nvSpPr>
          <p:spPr bwMode="auto">
            <a:xfrm>
              <a:off x="712"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3" name="Line 51">
              <a:extLst>
                <a:ext uri="{FF2B5EF4-FFF2-40B4-BE49-F238E27FC236}">
                  <a16:creationId xmlns:a16="http://schemas.microsoft.com/office/drawing/2014/main" id="{25384A40-4E75-4441-9D6C-BCFEA8ECE834}"/>
                </a:ext>
              </a:extLst>
            </p:cNvPr>
            <p:cNvSpPr>
              <a:spLocks noChangeShapeType="1"/>
            </p:cNvSpPr>
            <p:nvPr/>
          </p:nvSpPr>
          <p:spPr bwMode="auto">
            <a:xfrm>
              <a:off x="1510"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4" name="Line 52">
              <a:extLst>
                <a:ext uri="{FF2B5EF4-FFF2-40B4-BE49-F238E27FC236}">
                  <a16:creationId xmlns:a16="http://schemas.microsoft.com/office/drawing/2014/main" id="{6D7D450C-8916-401E-A89D-DAA264B800F3}"/>
                </a:ext>
              </a:extLst>
            </p:cNvPr>
            <p:cNvSpPr>
              <a:spLocks noChangeShapeType="1"/>
            </p:cNvSpPr>
            <p:nvPr/>
          </p:nvSpPr>
          <p:spPr bwMode="auto">
            <a:xfrm>
              <a:off x="2308"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5" name="Line 53">
              <a:extLst>
                <a:ext uri="{FF2B5EF4-FFF2-40B4-BE49-F238E27FC236}">
                  <a16:creationId xmlns:a16="http://schemas.microsoft.com/office/drawing/2014/main" id="{AD789419-DAC5-488B-B2D1-8F399DDD7D7B}"/>
                </a:ext>
              </a:extLst>
            </p:cNvPr>
            <p:cNvSpPr>
              <a:spLocks noChangeShapeType="1"/>
            </p:cNvSpPr>
            <p:nvPr/>
          </p:nvSpPr>
          <p:spPr bwMode="auto">
            <a:xfrm>
              <a:off x="3106"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6" name="Line 54">
              <a:extLst>
                <a:ext uri="{FF2B5EF4-FFF2-40B4-BE49-F238E27FC236}">
                  <a16:creationId xmlns:a16="http://schemas.microsoft.com/office/drawing/2014/main" id="{11743115-E119-4BC6-A573-2CF7641E41F3}"/>
                </a:ext>
              </a:extLst>
            </p:cNvPr>
            <p:cNvSpPr>
              <a:spLocks noChangeShapeType="1"/>
            </p:cNvSpPr>
            <p:nvPr/>
          </p:nvSpPr>
          <p:spPr bwMode="auto">
            <a:xfrm>
              <a:off x="3904"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7" name="Line 55">
              <a:extLst>
                <a:ext uri="{FF2B5EF4-FFF2-40B4-BE49-F238E27FC236}">
                  <a16:creationId xmlns:a16="http://schemas.microsoft.com/office/drawing/2014/main" id="{60449CFA-E135-4E81-A8CE-C08E661F2176}"/>
                </a:ext>
              </a:extLst>
            </p:cNvPr>
            <p:cNvSpPr>
              <a:spLocks noChangeShapeType="1"/>
            </p:cNvSpPr>
            <p:nvPr/>
          </p:nvSpPr>
          <p:spPr bwMode="auto">
            <a:xfrm>
              <a:off x="4702" y="3274"/>
              <a:ext cx="1" cy="3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8" name="Rectangle 56">
              <a:extLst>
                <a:ext uri="{FF2B5EF4-FFF2-40B4-BE49-F238E27FC236}">
                  <a16:creationId xmlns:a16="http://schemas.microsoft.com/office/drawing/2014/main" id="{FA3CFC19-85BE-4786-B068-B438A052164A}"/>
                </a:ext>
              </a:extLst>
            </p:cNvPr>
            <p:cNvSpPr>
              <a:spLocks noChangeArrowheads="1"/>
            </p:cNvSpPr>
            <p:nvPr/>
          </p:nvSpPr>
          <p:spPr bwMode="auto">
            <a:xfrm>
              <a:off x="793" y="3339"/>
              <a:ext cx="7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rPr>
                <a:t>编制说明书</a:t>
              </a:r>
              <a:endParaRPr lang="zh-CN" altLang="en-US" sz="1800" b="1"/>
            </a:p>
          </p:txBody>
        </p:sp>
        <p:sp>
          <p:nvSpPr>
            <p:cNvPr id="57399" name="Rectangle 57">
              <a:extLst>
                <a:ext uri="{FF2B5EF4-FFF2-40B4-BE49-F238E27FC236}">
                  <a16:creationId xmlns:a16="http://schemas.microsoft.com/office/drawing/2014/main" id="{3B6372A6-875D-4012-A08F-2F9712C5A559}"/>
                </a:ext>
              </a:extLst>
            </p:cNvPr>
            <p:cNvSpPr>
              <a:spLocks noChangeArrowheads="1"/>
            </p:cNvSpPr>
            <p:nvPr/>
          </p:nvSpPr>
          <p:spPr bwMode="auto">
            <a:xfrm>
              <a:off x="1655" y="3339"/>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rPr>
                <a:t>设计阶段</a:t>
              </a:r>
              <a:endParaRPr lang="zh-CN" altLang="en-US" sz="1800" b="1"/>
            </a:p>
          </p:txBody>
        </p:sp>
        <p:sp>
          <p:nvSpPr>
            <p:cNvPr id="57400" name="Rectangle 58">
              <a:extLst>
                <a:ext uri="{FF2B5EF4-FFF2-40B4-BE49-F238E27FC236}">
                  <a16:creationId xmlns:a16="http://schemas.microsoft.com/office/drawing/2014/main" id="{275AA4DD-294C-4050-BB4E-6DCD26FC6501}"/>
                </a:ext>
              </a:extLst>
            </p:cNvPr>
            <p:cNvSpPr>
              <a:spLocks noChangeArrowheads="1"/>
            </p:cNvSpPr>
            <p:nvPr/>
          </p:nvSpPr>
          <p:spPr bwMode="auto">
            <a:xfrm>
              <a:off x="2426" y="3339"/>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rPr>
                <a:t>编写代码</a:t>
              </a:r>
              <a:endParaRPr lang="zh-CN" altLang="en-US" sz="1800" b="1"/>
            </a:p>
          </p:txBody>
        </p:sp>
        <p:sp>
          <p:nvSpPr>
            <p:cNvPr id="57401" name="Rectangle 59">
              <a:extLst>
                <a:ext uri="{FF2B5EF4-FFF2-40B4-BE49-F238E27FC236}">
                  <a16:creationId xmlns:a16="http://schemas.microsoft.com/office/drawing/2014/main" id="{8CBEF435-CD7E-4133-9F33-4F6FC009713E}"/>
                </a:ext>
              </a:extLst>
            </p:cNvPr>
            <p:cNvSpPr>
              <a:spLocks noChangeArrowheads="1"/>
            </p:cNvSpPr>
            <p:nvPr/>
          </p:nvSpPr>
          <p:spPr bwMode="auto">
            <a:xfrm>
              <a:off x="3379" y="333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rPr>
                <a:t>测试</a:t>
              </a:r>
              <a:endParaRPr lang="zh-CN" altLang="en-US" sz="1800" b="1"/>
            </a:p>
          </p:txBody>
        </p:sp>
        <p:sp>
          <p:nvSpPr>
            <p:cNvPr id="57402" name="Rectangle 60">
              <a:extLst>
                <a:ext uri="{FF2B5EF4-FFF2-40B4-BE49-F238E27FC236}">
                  <a16:creationId xmlns:a16="http://schemas.microsoft.com/office/drawing/2014/main" id="{F1A97F01-012B-4783-AC1A-CF729B56D710}"/>
                </a:ext>
              </a:extLst>
            </p:cNvPr>
            <p:cNvSpPr>
              <a:spLocks noChangeArrowheads="1"/>
            </p:cNvSpPr>
            <p:nvPr/>
          </p:nvSpPr>
          <p:spPr bwMode="auto">
            <a:xfrm>
              <a:off x="4195" y="333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宋体" panose="02010600030101010101" pitchFamily="2" charset="-122"/>
                </a:rPr>
                <a:t>发布</a:t>
              </a:r>
              <a:endParaRPr lang="zh-CN" altLang="en-US" sz="1800" b="1"/>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6981"/>
                                        </p:tgtEl>
                                        <p:attrNameLst>
                                          <p:attrName>style.visibility</p:attrName>
                                        </p:attrNameLst>
                                      </p:cBhvr>
                                      <p:to>
                                        <p:strVal val="visible"/>
                                      </p:to>
                                    </p:set>
                                    <p:anim calcmode="lin" valueType="num">
                                      <p:cBhvr additive="base">
                                        <p:cTn id="11" dur="500" fill="hold"/>
                                        <p:tgtEl>
                                          <p:spTgt spid="126981"/>
                                        </p:tgtEl>
                                        <p:attrNameLst>
                                          <p:attrName>ppt_x</p:attrName>
                                        </p:attrNameLst>
                                      </p:cBhvr>
                                      <p:tavLst>
                                        <p:tav tm="0">
                                          <p:val>
                                            <p:strVal val="0-#ppt_w/2"/>
                                          </p:val>
                                        </p:tav>
                                        <p:tav tm="100000">
                                          <p:val>
                                            <p:strVal val="#ppt_x"/>
                                          </p:val>
                                        </p:tav>
                                      </p:tavLst>
                                    </p:anim>
                                    <p:anim calcmode="lin" valueType="num">
                                      <p:cBhvr additive="base">
                                        <p:cTn id="12" dur="500" fill="hold"/>
                                        <p:tgtEl>
                                          <p:spTgt spid="1269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E8785033-2F8B-4F26-B3E4-29722A382466}"/>
              </a:ext>
            </a:extLst>
          </p:cNvPr>
          <p:cNvSpPr>
            <a:spLocks noGrp="1" noChangeArrowheads="1"/>
          </p:cNvSpPr>
          <p:nvPr>
            <p:ph type="title"/>
          </p:nvPr>
        </p:nvSpPr>
        <p:spPr/>
        <p:txBody>
          <a:bodyPr/>
          <a:lstStyle/>
          <a:p>
            <a:r>
              <a:rPr lang="en-US" altLang="zh-CN"/>
              <a:t>2 </a:t>
            </a:r>
            <a:r>
              <a:rPr lang="zh-CN" altLang="en-US"/>
              <a:t>软件缺陷管理</a:t>
            </a:r>
          </a:p>
        </p:txBody>
      </p:sp>
      <p:sp>
        <p:nvSpPr>
          <p:cNvPr id="3" name="内容占位符 2">
            <a:extLst>
              <a:ext uri="{FF2B5EF4-FFF2-40B4-BE49-F238E27FC236}">
                <a16:creationId xmlns:a16="http://schemas.microsoft.com/office/drawing/2014/main" id="{2ADF9BC4-ACA2-403C-9EF6-131538BDD273}"/>
              </a:ext>
            </a:extLst>
          </p:cNvPr>
          <p:cNvSpPr>
            <a:spLocks noGrp="1" noChangeArrowheads="1"/>
          </p:cNvSpPr>
          <p:nvPr>
            <p:ph idx="1"/>
          </p:nvPr>
        </p:nvSpPr>
        <p:spPr>
          <a:xfrm>
            <a:off x="755650" y="1617663"/>
            <a:ext cx="6745288" cy="4525962"/>
          </a:xfrm>
        </p:spPr>
        <p:txBody>
          <a:bodyPr/>
          <a:lstStyle/>
          <a:p>
            <a:r>
              <a:rPr lang="zh-CN" altLang="en-US"/>
              <a:t>缺陷预防</a:t>
            </a:r>
            <a:endParaRPr lang="en-US" altLang="zh-CN"/>
          </a:p>
          <a:p>
            <a:r>
              <a:rPr lang="zh-CN" altLang="en-US"/>
              <a:t>缺陷发现（</a:t>
            </a:r>
            <a:r>
              <a:rPr lang="zh-CN" altLang="en-US">
                <a:solidFill>
                  <a:srgbClr val="FF0000"/>
                </a:solidFill>
              </a:rPr>
              <a:t>软件测试的目的</a:t>
            </a:r>
            <a:r>
              <a:rPr lang="zh-CN" altLang="en-US"/>
              <a:t>）</a:t>
            </a:r>
            <a:endParaRPr lang="en-US" altLang="zh-CN"/>
          </a:p>
          <a:p>
            <a:r>
              <a:rPr lang="zh-CN" altLang="en-US"/>
              <a:t>缺陷记录和报告</a:t>
            </a:r>
            <a:endParaRPr lang="en-US" altLang="zh-CN"/>
          </a:p>
          <a:p>
            <a:r>
              <a:rPr lang="zh-CN" altLang="en-US"/>
              <a:t>缺陷分类和跟踪</a:t>
            </a:r>
            <a:endParaRPr lang="en-US" altLang="zh-CN"/>
          </a:p>
          <a:p>
            <a:r>
              <a:rPr lang="zh-CN" altLang="en-US"/>
              <a:t>缺陷处理</a:t>
            </a:r>
            <a:endParaRPr lang="en-US" altLang="zh-CN"/>
          </a:p>
          <a:p>
            <a:r>
              <a:rPr lang="zh-CN" altLang="en-US"/>
              <a:t>缺陷预测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1CB6197-4E46-400F-8CC0-3AA167F0F098}"/>
              </a:ext>
            </a:extLst>
          </p:cNvPr>
          <p:cNvSpPr>
            <a:spLocks noGrp="1" noChangeArrowheads="1"/>
          </p:cNvSpPr>
          <p:nvPr>
            <p:ph type="title"/>
          </p:nvPr>
        </p:nvSpPr>
        <p:spPr/>
        <p:txBody>
          <a:bodyPr/>
          <a:lstStyle/>
          <a:p>
            <a:r>
              <a:rPr lang="zh-CN" altLang="en-US"/>
              <a:t>小测试</a:t>
            </a:r>
          </a:p>
        </p:txBody>
      </p:sp>
      <p:sp>
        <p:nvSpPr>
          <p:cNvPr id="61443" name="Rectangle 3">
            <a:extLst>
              <a:ext uri="{FF2B5EF4-FFF2-40B4-BE49-F238E27FC236}">
                <a16:creationId xmlns:a16="http://schemas.microsoft.com/office/drawing/2014/main" id="{9ACC5620-B591-4783-B1E6-B9D77BD22645}"/>
              </a:ext>
            </a:extLst>
          </p:cNvPr>
          <p:cNvSpPr>
            <a:spLocks noGrp="1" noChangeArrowheads="1"/>
          </p:cNvSpPr>
          <p:nvPr>
            <p:ph type="body" idx="1"/>
          </p:nvPr>
        </p:nvSpPr>
        <p:spPr/>
        <p:txBody>
          <a:bodyPr/>
          <a:lstStyle/>
          <a:p>
            <a:r>
              <a:rPr lang="zh-CN" altLang="en-US"/>
              <a:t>三角形分类程序</a:t>
            </a:r>
          </a:p>
          <a:p>
            <a:r>
              <a:rPr lang="zh-CN" altLang="en-US"/>
              <a:t>输入：三个正整数</a:t>
            </a:r>
          </a:p>
          <a:p>
            <a:r>
              <a:rPr lang="zh-CN" altLang="en-US"/>
              <a:t>输出：判断三角形是等腰三角形、等边三角形还是普通三角形。</a:t>
            </a:r>
          </a:p>
          <a:p>
            <a:r>
              <a:rPr lang="zh-CN" altLang="en-US"/>
              <a:t>要求：记录时间，写好程序员姓名学号、评审员姓名学号及发现的问题</a:t>
            </a:r>
          </a:p>
          <a:p>
            <a:r>
              <a:rPr lang="zh-CN" altLang="en-US"/>
              <a:t>考察点：提前体验白盒测试与黑盒测试、同行评审等知识点</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1CFBF1A7-2148-4753-B2FB-2F7CBCB0D9F3}"/>
              </a:ext>
            </a:extLst>
          </p:cNvPr>
          <p:cNvSpPr>
            <a:spLocks noGrp="1" noChangeArrowheads="1"/>
          </p:cNvSpPr>
          <p:nvPr>
            <p:ph type="title"/>
          </p:nvPr>
        </p:nvSpPr>
        <p:spPr/>
        <p:txBody>
          <a:bodyPr/>
          <a:lstStyle/>
          <a:p>
            <a:r>
              <a:rPr lang="zh-CN" altLang="en-US"/>
              <a:t>简单程序的现场编写与互查 </a:t>
            </a:r>
          </a:p>
        </p:txBody>
      </p:sp>
      <p:pic>
        <p:nvPicPr>
          <p:cNvPr id="63491" name="Picture 3">
            <a:extLst>
              <a:ext uri="{FF2B5EF4-FFF2-40B4-BE49-F238E27FC236}">
                <a16:creationId xmlns:a16="http://schemas.microsoft.com/office/drawing/2014/main" id="{6CF5BC75-D74C-4378-972A-479207924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27150" y="1600200"/>
            <a:ext cx="6489700" cy="4525963"/>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5F9A6B4-D507-46F2-B828-074A8155454E}"/>
              </a:ext>
            </a:extLst>
          </p:cNvPr>
          <p:cNvSpPr>
            <a:spLocks noGrp="1" noChangeArrowheads="1"/>
          </p:cNvSpPr>
          <p:nvPr>
            <p:ph type="title"/>
          </p:nvPr>
        </p:nvSpPr>
        <p:spPr/>
        <p:txBody>
          <a:bodyPr/>
          <a:lstStyle/>
          <a:p>
            <a:r>
              <a:rPr lang="en-US" altLang="zh-CN" sz="4000"/>
              <a:t>3 </a:t>
            </a:r>
            <a:r>
              <a:rPr lang="zh-CN" altLang="en-US" sz="4000"/>
              <a:t>软件测试的定义</a:t>
            </a:r>
          </a:p>
        </p:txBody>
      </p:sp>
      <p:sp>
        <p:nvSpPr>
          <p:cNvPr id="129027" name="Rectangle 3">
            <a:extLst>
              <a:ext uri="{FF2B5EF4-FFF2-40B4-BE49-F238E27FC236}">
                <a16:creationId xmlns:a16="http://schemas.microsoft.com/office/drawing/2014/main" id="{3D935BF3-E984-4808-B256-9ADFCDD55CEC}"/>
              </a:ext>
            </a:extLst>
          </p:cNvPr>
          <p:cNvSpPr>
            <a:spLocks noGrp="1" noChangeArrowheads="1"/>
          </p:cNvSpPr>
          <p:nvPr>
            <p:ph type="body" idx="1"/>
          </p:nvPr>
        </p:nvSpPr>
        <p:spPr>
          <a:xfrm>
            <a:off x="539750" y="1341438"/>
            <a:ext cx="8078788" cy="5111750"/>
          </a:xfrm>
        </p:spPr>
        <p:txBody>
          <a:bodyPr/>
          <a:lstStyle/>
          <a:p>
            <a:pPr>
              <a:spcBef>
                <a:spcPct val="15000"/>
              </a:spcBef>
              <a:buFont typeface="Wingdings" panose="05000000000000000000" pitchFamily="2" charset="2"/>
              <a:buNone/>
            </a:pPr>
            <a:r>
              <a:rPr lang="zh-CN" altLang="en-US" sz="2800"/>
              <a:t>1、软件测试的定义</a:t>
            </a:r>
            <a:endParaRPr lang="en-US" altLang="zh-CN" sz="2800">
              <a:latin typeface="宋体" panose="02010600030101010101" pitchFamily="2" charset="-122"/>
            </a:endParaRPr>
          </a:p>
          <a:p>
            <a:pPr>
              <a:spcBef>
                <a:spcPct val="15000"/>
              </a:spcBef>
              <a:buFont typeface="Wingdings" panose="05000000000000000000" pitchFamily="2" charset="2"/>
              <a:buNone/>
            </a:pPr>
            <a:r>
              <a:rPr lang="zh-CN" altLang="en-US" sz="2800">
                <a:latin typeface="宋体" panose="02010600030101010101" pitchFamily="2" charset="-122"/>
              </a:rPr>
              <a:t>      软件测试就是在软件投入运行前，对软件需求分析、设计规格说明和编码实现的最终审查，它是软件质量保证的关键步骤。通常对软件测试的定义有两种描述：</a:t>
            </a:r>
          </a:p>
          <a:p>
            <a:pPr algn="just">
              <a:spcBef>
                <a:spcPct val="15000"/>
              </a:spcBef>
            </a:pPr>
            <a:r>
              <a:rPr lang="zh-CN" altLang="en-US" sz="2800" b="1">
                <a:solidFill>
                  <a:schemeClr val="hlink"/>
                </a:solidFill>
              </a:rPr>
              <a:t>定义1：</a:t>
            </a:r>
            <a:r>
              <a:rPr lang="zh-CN" altLang="en-US" sz="2800">
                <a:latin typeface="Times New Roman" panose="02020603050405020304" pitchFamily="18" charset="0"/>
              </a:rPr>
              <a:t>软件测试是为了发现错误而执行程序的过程。</a:t>
            </a:r>
            <a:endParaRPr lang="zh-CN" altLang="en-US" sz="2800">
              <a:latin typeface="宋体" panose="02010600030101010101" pitchFamily="2" charset="-122"/>
            </a:endParaRPr>
          </a:p>
          <a:p>
            <a:pPr algn="just">
              <a:spcBef>
                <a:spcPct val="15000"/>
              </a:spcBef>
            </a:pPr>
            <a:r>
              <a:rPr lang="zh-CN" altLang="en-US" sz="2800" b="1">
                <a:solidFill>
                  <a:schemeClr val="hlink"/>
                </a:solidFill>
              </a:rPr>
              <a:t>定义2：</a:t>
            </a:r>
            <a:r>
              <a:rPr lang="zh-CN" altLang="en-US" sz="2800">
                <a:latin typeface="宋体" panose="02010600030101010101" pitchFamily="2" charset="-122"/>
              </a:rPr>
              <a:t>软件测试是根据软件开发各阶段的规格说明和程序的内部结构而精心设计的一批测试用例，并利用这些测试用例运行程序以及发现错误的过程，即执行测试步骤。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barn(outVertical)">
                                      <p:cBhvr>
                                        <p:cTn id="7" dur="500"/>
                                        <p:tgtEl>
                                          <p:spTgt spid="129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wipe(left)">
                                      <p:cBhvr>
                                        <p:cTn id="12" dur="500"/>
                                        <p:tgtEl>
                                          <p:spTgt spid="129027">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9027">
                                            <p:txEl>
                                              <p:pRg st="1" end="1"/>
                                            </p:txEl>
                                          </p:spTgt>
                                        </p:tgtEl>
                                        <p:attrNameLst>
                                          <p:attrName>style.visibility</p:attrName>
                                        </p:attrNameLst>
                                      </p:cBhvr>
                                      <p:to>
                                        <p:strVal val="visible"/>
                                      </p:to>
                                    </p:set>
                                    <p:animEffect transition="in" filter="wipe(left)">
                                      <p:cBhvr>
                                        <p:cTn id="16" dur="500"/>
                                        <p:tgtEl>
                                          <p:spTgt spid="12902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9027">
                                            <p:txEl>
                                              <p:pRg st="2" end="2"/>
                                            </p:txEl>
                                          </p:spTgt>
                                        </p:tgtEl>
                                        <p:attrNameLst>
                                          <p:attrName>style.visibility</p:attrName>
                                        </p:attrNameLst>
                                      </p:cBhvr>
                                      <p:to>
                                        <p:strVal val="visible"/>
                                      </p:to>
                                    </p:set>
                                    <p:animEffect transition="in" filter="wipe(left)">
                                      <p:cBhvr>
                                        <p:cTn id="21" dur="500"/>
                                        <p:tgtEl>
                                          <p:spTgt spid="129027">
                                            <p:txEl>
                                              <p:pRg st="2" end="2"/>
                                            </p:txEl>
                                          </p:spTgt>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9027">
                                            <p:txEl>
                                              <p:pRg st="3" end="3"/>
                                            </p:txEl>
                                          </p:spTgt>
                                        </p:tgtEl>
                                        <p:attrNameLst>
                                          <p:attrName>style.visibility</p:attrName>
                                        </p:attrNameLst>
                                      </p:cBhvr>
                                      <p:to>
                                        <p:strVal val="visible"/>
                                      </p:to>
                                    </p:set>
                                    <p:animEffect transition="in" filter="wipe(left)">
                                      <p:cBhvr>
                                        <p:cTn id="25" dur="500"/>
                                        <p:tgtEl>
                                          <p:spTgt spid="1290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AD177FDF-AEFD-4622-845A-1B0202EC977C}"/>
              </a:ext>
            </a:extLst>
          </p:cNvPr>
          <p:cNvSpPr>
            <a:spLocks noGrp="1" noChangeArrowheads="1"/>
          </p:cNvSpPr>
          <p:nvPr>
            <p:ph type="title"/>
          </p:nvPr>
        </p:nvSpPr>
        <p:spPr/>
        <p:txBody>
          <a:bodyPr/>
          <a:lstStyle/>
          <a:p>
            <a:r>
              <a:rPr lang="en-US" altLang="zh-CN" sz="4000"/>
              <a:t>3 </a:t>
            </a:r>
            <a:r>
              <a:rPr lang="zh-CN" altLang="en-US" sz="4000"/>
              <a:t>软件测试的定义</a:t>
            </a:r>
          </a:p>
        </p:txBody>
      </p:sp>
      <p:sp>
        <p:nvSpPr>
          <p:cNvPr id="129027" name="Rectangle 3">
            <a:extLst>
              <a:ext uri="{FF2B5EF4-FFF2-40B4-BE49-F238E27FC236}">
                <a16:creationId xmlns:a16="http://schemas.microsoft.com/office/drawing/2014/main" id="{AFEAAB7A-DE4C-437C-B659-CCC8C4CFD2F8}"/>
              </a:ext>
            </a:extLst>
          </p:cNvPr>
          <p:cNvSpPr>
            <a:spLocks noGrp="1" noChangeArrowheads="1"/>
          </p:cNvSpPr>
          <p:nvPr>
            <p:ph type="body" idx="1"/>
          </p:nvPr>
        </p:nvSpPr>
        <p:spPr>
          <a:xfrm>
            <a:off x="539750" y="1341438"/>
            <a:ext cx="8078788" cy="5111750"/>
          </a:xfrm>
        </p:spPr>
        <p:txBody>
          <a:bodyPr/>
          <a:lstStyle/>
          <a:p>
            <a:pPr algn="just">
              <a:spcBef>
                <a:spcPct val="15000"/>
              </a:spcBef>
            </a:pPr>
            <a:r>
              <a:rPr lang="zh-CN" altLang="en-US" sz="2800" b="1">
                <a:solidFill>
                  <a:schemeClr val="hlink"/>
                </a:solidFill>
              </a:rPr>
              <a:t>定义</a:t>
            </a:r>
            <a:r>
              <a:rPr lang="en-US" altLang="zh-CN" sz="2800" b="1">
                <a:solidFill>
                  <a:schemeClr val="hlink"/>
                </a:solidFill>
              </a:rPr>
              <a:t>3</a:t>
            </a:r>
            <a:r>
              <a:rPr lang="zh-CN" altLang="en-US" sz="2800" b="1">
                <a:solidFill>
                  <a:schemeClr val="hlink"/>
                </a:solidFill>
              </a:rPr>
              <a:t>：</a:t>
            </a:r>
            <a:r>
              <a:rPr lang="zh-CN" altLang="en-US" sz="2800">
                <a:latin typeface="宋体" panose="02010600030101010101" pitchFamily="2" charset="-122"/>
              </a:rPr>
              <a:t>使用人工或自动的手段来运行或测定某个软件系统的过程，其目的在于检验软件是否满足规定的需求或弄清预期结果和实际结果之间的差别。</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barn(outVertical)">
                                      <p:cBhvr>
                                        <p:cTn id="7" dur="500"/>
                                        <p:tgtEl>
                                          <p:spTgt spid="129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wipe(left)">
                                      <p:cBhvr>
                                        <p:cTn id="12" dur="500"/>
                                        <p:tgtEl>
                                          <p:spTgt spid="1290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652F7713-2183-4E85-986B-F54D4E52090C}"/>
              </a:ext>
            </a:extLst>
          </p:cNvPr>
          <p:cNvSpPr>
            <a:spLocks noGrp="1" noChangeArrowheads="1"/>
          </p:cNvSpPr>
          <p:nvPr>
            <p:ph type="title"/>
          </p:nvPr>
        </p:nvSpPr>
        <p:spPr/>
        <p:txBody>
          <a:bodyPr/>
          <a:lstStyle/>
          <a:p>
            <a:r>
              <a:rPr lang="en-US" altLang="zh-CN"/>
              <a:t>3 </a:t>
            </a:r>
            <a:r>
              <a:rPr lang="zh-CN" altLang="en-US"/>
              <a:t>软件测试的定义（续）</a:t>
            </a:r>
          </a:p>
        </p:txBody>
      </p:sp>
      <p:sp>
        <p:nvSpPr>
          <p:cNvPr id="68611" name="内容占位符 2">
            <a:extLst>
              <a:ext uri="{FF2B5EF4-FFF2-40B4-BE49-F238E27FC236}">
                <a16:creationId xmlns:a16="http://schemas.microsoft.com/office/drawing/2014/main" id="{64937BE0-80E4-46D5-A1AF-769359A47627}"/>
              </a:ext>
            </a:extLst>
          </p:cNvPr>
          <p:cNvSpPr>
            <a:spLocks noGrp="1" noChangeArrowheads="1"/>
          </p:cNvSpPr>
          <p:nvPr>
            <p:ph idx="1"/>
          </p:nvPr>
        </p:nvSpPr>
        <p:spPr/>
        <p:txBody>
          <a:bodyPr/>
          <a:lstStyle/>
          <a:p>
            <a:r>
              <a:rPr lang="zh-CN" altLang="en-US" sz="2800" b="1">
                <a:solidFill>
                  <a:schemeClr val="hlink"/>
                </a:solidFill>
              </a:rPr>
              <a:t>定义</a:t>
            </a:r>
            <a:r>
              <a:rPr lang="en-US" altLang="zh-CN" sz="2800" b="1">
                <a:solidFill>
                  <a:schemeClr val="hlink"/>
                </a:solidFill>
              </a:rPr>
              <a:t>4</a:t>
            </a:r>
            <a:r>
              <a:rPr lang="zh-CN" altLang="en-US" sz="2800" b="1">
                <a:solidFill>
                  <a:schemeClr val="hlink"/>
                </a:solidFill>
              </a:rPr>
              <a:t>：</a:t>
            </a:r>
            <a:r>
              <a:rPr lang="en-US" altLang="zh-CN"/>
              <a:t> </a:t>
            </a:r>
            <a:r>
              <a:rPr lang="zh-CN" altLang="en-US"/>
              <a:t>测试是以评价一个程序或者系统的属性为目标的任何一种活动，测试是对软件质量的度量。</a:t>
            </a:r>
            <a:endParaRPr lang="en-US" altLang="zh-CN"/>
          </a:p>
          <a:p>
            <a:r>
              <a:rPr lang="zh-CN" altLang="en-US" sz="2800" b="1">
                <a:solidFill>
                  <a:schemeClr val="hlink"/>
                </a:solidFill>
              </a:rPr>
              <a:t>定义</a:t>
            </a:r>
            <a:r>
              <a:rPr lang="en-US" altLang="zh-CN" sz="2800" b="1">
                <a:solidFill>
                  <a:schemeClr val="hlink"/>
                </a:solidFill>
              </a:rPr>
              <a:t>5</a:t>
            </a:r>
            <a:r>
              <a:rPr lang="zh-CN" altLang="en-US" sz="2800" b="1">
                <a:solidFill>
                  <a:schemeClr val="hlink"/>
                </a:solidFill>
              </a:rPr>
              <a:t>：</a:t>
            </a:r>
            <a:r>
              <a:rPr lang="zh-CN" altLang="en-US"/>
              <a:t>软件测试是一种作为主体的人通过各种手段对客体软件的某种固有属性进行的一种以认知和改造为目的的活动。</a:t>
            </a:r>
            <a:endParaRPr lang="en-US" altLang="zh-CN"/>
          </a:p>
          <a:p>
            <a:r>
              <a:rPr lang="zh-CN" altLang="en-US" sz="2800" b="1">
                <a:solidFill>
                  <a:schemeClr val="hlink"/>
                </a:solidFill>
              </a:rPr>
              <a:t>定义</a:t>
            </a:r>
            <a:r>
              <a:rPr lang="en-US" altLang="zh-CN" sz="2800" b="1">
                <a:solidFill>
                  <a:schemeClr val="hlink"/>
                </a:solidFill>
              </a:rPr>
              <a:t>6</a:t>
            </a:r>
            <a:r>
              <a:rPr lang="zh-CN" altLang="en-US" sz="2800" b="1">
                <a:solidFill>
                  <a:schemeClr val="hlink"/>
                </a:solidFill>
              </a:rPr>
              <a:t>：</a:t>
            </a:r>
            <a:r>
              <a:rPr lang="zh-CN" altLang="en-US"/>
              <a:t>测试是为了度量和提高被测试软件的质量，对测试软件进行工程设计，使用和维护的并发生命周期活动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a:extLst>
              <a:ext uri="{FF2B5EF4-FFF2-40B4-BE49-F238E27FC236}">
                <a16:creationId xmlns:a16="http://schemas.microsoft.com/office/drawing/2014/main" id="{52612E19-78D4-4A7E-ADB6-F179222B86D9}"/>
              </a:ext>
            </a:extLst>
          </p:cNvPr>
          <p:cNvSpPr>
            <a:spLocks noChangeShapeType="1"/>
          </p:cNvSpPr>
          <p:nvPr/>
        </p:nvSpPr>
        <p:spPr bwMode="auto">
          <a:xfrm>
            <a:off x="827088" y="900113"/>
            <a:ext cx="8066087"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2531" name="Group 3">
            <a:extLst>
              <a:ext uri="{FF2B5EF4-FFF2-40B4-BE49-F238E27FC236}">
                <a16:creationId xmlns:a16="http://schemas.microsoft.com/office/drawing/2014/main" id="{F7393CEE-6999-401E-88F3-A5D016DE930B}"/>
              </a:ext>
            </a:extLst>
          </p:cNvPr>
          <p:cNvGrpSpPr>
            <a:grpSpLocks/>
          </p:cNvGrpSpPr>
          <p:nvPr/>
        </p:nvGrpSpPr>
        <p:grpSpPr bwMode="auto">
          <a:xfrm>
            <a:off x="71438" y="396875"/>
            <a:ext cx="936625" cy="863600"/>
            <a:chOff x="249" y="2568"/>
            <a:chExt cx="590" cy="544"/>
          </a:xfrm>
        </p:grpSpPr>
        <p:sp>
          <p:nvSpPr>
            <p:cNvPr id="22536" name="Oval 4">
              <a:extLst>
                <a:ext uri="{FF2B5EF4-FFF2-40B4-BE49-F238E27FC236}">
                  <a16:creationId xmlns:a16="http://schemas.microsoft.com/office/drawing/2014/main" id="{992ACEB2-E1EF-46D5-B9EC-FF2FF68964CF}"/>
                </a:ext>
              </a:extLst>
            </p:cNvPr>
            <p:cNvSpPr>
              <a:spLocks noChangeArrowheads="1"/>
            </p:cNvSpPr>
            <p:nvPr/>
          </p:nvSpPr>
          <p:spPr bwMode="auto">
            <a:xfrm>
              <a:off x="249" y="2614"/>
              <a:ext cx="362" cy="362"/>
            </a:xfrm>
            <a:prstGeom prst="ellipse">
              <a:avLst/>
            </a:prstGeom>
            <a:gradFill rotWithShape="0">
              <a:gsLst>
                <a:gs pos="0">
                  <a:schemeClr val="hlink"/>
                </a:gs>
                <a:gs pos="100000">
                  <a:srgbClr val="FFFFFF"/>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2537" name="Oval 5">
              <a:extLst>
                <a:ext uri="{FF2B5EF4-FFF2-40B4-BE49-F238E27FC236}">
                  <a16:creationId xmlns:a16="http://schemas.microsoft.com/office/drawing/2014/main" id="{AAA83620-25E8-49B3-A3A4-7AD7AA4C1286}"/>
                </a:ext>
              </a:extLst>
            </p:cNvPr>
            <p:cNvSpPr>
              <a:spLocks noChangeArrowheads="1"/>
            </p:cNvSpPr>
            <p:nvPr/>
          </p:nvSpPr>
          <p:spPr bwMode="auto">
            <a:xfrm>
              <a:off x="431" y="2750"/>
              <a:ext cx="362" cy="362"/>
            </a:xfrm>
            <a:prstGeom prst="ellipse">
              <a:avLst/>
            </a:prstGeom>
            <a:gradFill rotWithShape="0">
              <a:gsLst>
                <a:gs pos="0">
                  <a:srgbClr val="FFFFFF"/>
                </a:gs>
                <a:gs pos="100000">
                  <a:schemeClr val="folHlink"/>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2538" name="Oval 6">
              <a:extLst>
                <a:ext uri="{FF2B5EF4-FFF2-40B4-BE49-F238E27FC236}">
                  <a16:creationId xmlns:a16="http://schemas.microsoft.com/office/drawing/2014/main" id="{E35D9429-64C3-45A2-8DF6-78EE7B117A0B}"/>
                </a:ext>
              </a:extLst>
            </p:cNvPr>
            <p:cNvSpPr>
              <a:spLocks noChangeArrowheads="1"/>
            </p:cNvSpPr>
            <p:nvPr/>
          </p:nvSpPr>
          <p:spPr bwMode="auto">
            <a:xfrm>
              <a:off x="477" y="2568"/>
              <a:ext cx="362" cy="362"/>
            </a:xfrm>
            <a:prstGeom prst="ellipse">
              <a:avLst/>
            </a:prstGeom>
            <a:gradFill rotWithShape="0">
              <a:gsLst>
                <a:gs pos="0">
                  <a:srgbClr val="FFFFFF"/>
                </a:gs>
                <a:gs pos="100000">
                  <a:schemeClr val="accent2"/>
                </a:gs>
              </a:gsLst>
              <a:lin ang="0" scaled="1"/>
            </a:gra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pSp>
      <p:pic>
        <p:nvPicPr>
          <p:cNvPr id="22532" name="Picture 8">
            <a:extLst>
              <a:ext uri="{FF2B5EF4-FFF2-40B4-BE49-F238E27FC236}">
                <a16:creationId xmlns:a16="http://schemas.microsoft.com/office/drawing/2014/main" id="{3FBACC92-6E47-4080-A688-B00F42882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268413"/>
            <a:ext cx="33083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20">
            <a:extLst>
              <a:ext uri="{FF2B5EF4-FFF2-40B4-BE49-F238E27FC236}">
                <a16:creationId xmlns:a16="http://schemas.microsoft.com/office/drawing/2014/main" id="{C5977E87-7481-4259-B83E-7BE3048DC414}"/>
              </a:ext>
            </a:extLst>
          </p:cNvPr>
          <p:cNvSpPr>
            <a:spLocks noChangeArrowheads="1"/>
          </p:cNvSpPr>
          <p:nvPr/>
        </p:nvSpPr>
        <p:spPr bwMode="auto">
          <a:xfrm>
            <a:off x="4038600" y="3200400"/>
            <a:ext cx="5105400" cy="289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625475" indent="-6254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00"/>
                </a:solidFill>
                <a:latin typeface="黑体" panose="02010609060101010101" pitchFamily="49" charset="-122"/>
                <a:ea typeface="黑体" panose="02010609060101010101" pitchFamily="49" charset="-122"/>
              </a:rPr>
              <a:t>第</a:t>
            </a:r>
            <a:r>
              <a:rPr kumimoji="1" lang="en-CA" altLang="zh-CN" sz="2400">
                <a:solidFill>
                  <a:srgbClr val="000000"/>
                </a:solidFill>
                <a:latin typeface="黑体" panose="02010609060101010101" pitchFamily="49" charset="-122"/>
                <a:ea typeface="黑体" panose="02010609060101010101" pitchFamily="49" charset="-122"/>
              </a:rPr>
              <a:t>1</a:t>
            </a:r>
            <a:r>
              <a:rPr kumimoji="1" lang="zh-CN" altLang="en-CA" sz="2400">
                <a:solidFill>
                  <a:srgbClr val="000000"/>
                </a:solidFill>
                <a:latin typeface="黑体" panose="02010609060101010101" pitchFamily="49" charset="-122"/>
                <a:ea typeface="黑体" panose="02010609060101010101" pitchFamily="49" charset="-122"/>
              </a:rPr>
              <a:t>章 软件测试概论</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第</a:t>
            </a:r>
            <a:r>
              <a:rPr kumimoji="1" lang="en-CA" altLang="zh-CN" sz="2400">
                <a:solidFill>
                  <a:srgbClr val="0000FF"/>
                </a:solidFill>
                <a:latin typeface="黑体" panose="02010609060101010101" pitchFamily="49" charset="-122"/>
                <a:ea typeface="黑体" panose="02010609060101010101" pitchFamily="49" charset="-122"/>
              </a:rPr>
              <a:t>2</a:t>
            </a:r>
            <a:r>
              <a:rPr kumimoji="1" lang="zh-CN" altLang="en-CA" sz="2400">
                <a:solidFill>
                  <a:srgbClr val="0000FF"/>
                </a:solidFill>
                <a:latin typeface="黑体" panose="02010609060101010101" pitchFamily="49" charset="-122"/>
                <a:ea typeface="黑体" panose="02010609060101010101" pitchFamily="49" charset="-122"/>
              </a:rPr>
              <a:t>章 白盒测试和黑盒测试</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00"/>
                </a:solidFill>
                <a:latin typeface="黑体" panose="02010609060101010101" pitchFamily="49" charset="-122"/>
                <a:ea typeface="黑体" panose="02010609060101010101" pitchFamily="49" charset="-122"/>
              </a:rPr>
              <a:t>第</a:t>
            </a:r>
            <a:r>
              <a:rPr kumimoji="1" lang="en-CA" altLang="zh-CN" sz="2400">
                <a:solidFill>
                  <a:srgbClr val="000000"/>
                </a:solidFill>
                <a:latin typeface="黑体" panose="02010609060101010101" pitchFamily="49" charset="-122"/>
                <a:ea typeface="黑体" panose="02010609060101010101" pitchFamily="49" charset="-122"/>
              </a:rPr>
              <a:t>3</a:t>
            </a:r>
            <a:r>
              <a:rPr kumimoji="1" lang="zh-CN" altLang="en-CA" sz="2400">
                <a:solidFill>
                  <a:srgbClr val="000000"/>
                </a:solidFill>
                <a:latin typeface="黑体" panose="02010609060101010101" pitchFamily="49" charset="-122"/>
                <a:ea typeface="黑体" panose="02010609060101010101" pitchFamily="49" charset="-122"/>
              </a:rPr>
              <a:t>章 开发过程中的测试</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第</a:t>
            </a:r>
            <a:r>
              <a:rPr kumimoji="1" lang="en-CA" altLang="zh-CN" sz="2400">
                <a:solidFill>
                  <a:srgbClr val="0000FF"/>
                </a:solidFill>
                <a:latin typeface="黑体" panose="02010609060101010101" pitchFamily="49" charset="-122"/>
                <a:ea typeface="黑体" panose="02010609060101010101" pitchFamily="49" charset="-122"/>
              </a:rPr>
              <a:t>4</a:t>
            </a:r>
            <a:r>
              <a:rPr kumimoji="1" lang="zh-CN" altLang="en-CA" sz="2400">
                <a:solidFill>
                  <a:srgbClr val="0000FF"/>
                </a:solidFill>
                <a:latin typeface="黑体" panose="02010609060101010101" pitchFamily="49" charset="-122"/>
                <a:ea typeface="黑体" panose="02010609060101010101" pitchFamily="49" charset="-122"/>
              </a:rPr>
              <a:t>章 软件特性及方面的测试</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第</a:t>
            </a:r>
            <a:r>
              <a:rPr kumimoji="1" lang="en-CA" altLang="zh-CN" sz="2400">
                <a:solidFill>
                  <a:srgbClr val="0000FF"/>
                </a:solidFill>
                <a:latin typeface="黑体" panose="02010609060101010101" pitchFamily="49" charset="-122"/>
                <a:ea typeface="黑体" panose="02010609060101010101" pitchFamily="49" charset="-122"/>
              </a:rPr>
              <a:t>5</a:t>
            </a:r>
            <a:r>
              <a:rPr kumimoji="1" lang="zh-CN" altLang="en-CA" sz="2400">
                <a:solidFill>
                  <a:srgbClr val="0000FF"/>
                </a:solidFill>
                <a:latin typeface="黑体" panose="02010609060101010101" pitchFamily="49" charset="-122"/>
                <a:ea typeface="黑体" panose="02010609060101010101" pitchFamily="49" charset="-122"/>
              </a:rPr>
              <a:t>章 特殊的软件测试技术</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第</a:t>
            </a:r>
            <a:r>
              <a:rPr kumimoji="1" lang="en-CA" altLang="zh-CN" sz="2400">
                <a:solidFill>
                  <a:srgbClr val="0000FF"/>
                </a:solidFill>
                <a:latin typeface="黑体" panose="02010609060101010101" pitchFamily="49" charset="-122"/>
                <a:ea typeface="黑体" panose="02010609060101010101" pitchFamily="49" charset="-122"/>
              </a:rPr>
              <a:t>6</a:t>
            </a:r>
            <a:r>
              <a:rPr kumimoji="1" lang="zh-CN" altLang="en-CA" sz="2400">
                <a:solidFill>
                  <a:srgbClr val="0000FF"/>
                </a:solidFill>
                <a:latin typeface="黑体" panose="02010609060101010101" pitchFamily="49" charset="-122"/>
                <a:ea typeface="黑体" panose="02010609060101010101" pitchFamily="49" charset="-122"/>
              </a:rPr>
              <a:t>章 特定应用软件</a:t>
            </a:r>
            <a:r>
              <a:rPr kumimoji="1" lang="en-CA" altLang="zh-CN" sz="2400">
                <a:solidFill>
                  <a:srgbClr val="0000FF"/>
                </a:solidFill>
                <a:latin typeface="黑体" panose="02010609060101010101" pitchFamily="49" charset="-122"/>
                <a:ea typeface="黑体" panose="02010609060101010101" pitchFamily="49" charset="-122"/>
              </a:rPr>
              <a:t>(X-</a:t>
            </a:r>
            <a:r>
              <a:rPr kumimoji="1" lang="zh-CN" altLang="en-CA" sz="2400">
                <a:solidFill>
                  <a:srgbClr val="0000FF"/>
                </a:solidFill>
                <a:latin typeface="黑体" panose="02010609060101010101" pitchFamily="49" charset="-122"/>
                <a:ea typeface="黑体" panose="02010609060101010101" pitchFamily="49" charset="-122"/>
              </a:rPr>
              <a:t>软件</a:t>
            </a:r>
            <a:r>
              <a:rPr kumimoji="1" lang="en-CA" altLang="zh-CN" sz="2400">
                <a:solidFill>
                  <a:srgbClr val="0000FF"/>
                </a:solidFill>
                <a:latin typeface="黑体" panose="02010609060101010101" pitchFamily="49" charset="-122"/>
                <a:ea typeface="黑体" panose="02010609060101010101" pitchFamily="49" charset="-122"/>
              </a:rPr>
              <a:t>)</a:t>
            </a:r>
            <a:r>
              <a:rPr kumimoji="1" lang="zh-CN" altLang="en-CA" sz="2400">
                <a:solidFill>
                  <a:srgbClr val="0000FF"/>
                </a:solidFill>
                <a:latin typeface="黑体" panose="02010609060101010101" pitchFamily="49" charset="-122"/>
                <a:ea typeface="黑体" panose="02010609060101010101" pitchFamily="49" charset="-122"/>
              </a:rPr>
              <a:t>的测试</a:t>
            </a:r>
          </a:p>
        </p:txBody>
      </p:sp>
      <p:sp>
        <p:nvSpPr>
          <p:cNvPr id="22534" name="Rectangle 20">
            <a:extLst>
              <a:ext uri="{FF2B5EF4-FFF2-40B4-BE49-F238E27FC236}">
                <a16:creationId xmlns:a16="http://schemas.microsoft.com/office/drawing/2014/main" id="{5D32DCD5-6DC6-436C-8DA3-EBD02297C749}"/>
              </a:ext>
            </a:extLst>
          </p:cNvPr>
          <p:cNvSpPr>
            <a:spLocks noChangeArrowheads="1"/>
          </p:cNvSpPr>
          <p:nvPr/>
        </p:nvSpPr>
        <p:spPr bwMode="auto">
          <a:xfrm>
            <a:off x="4038600" y="1219200"/>
            <a:ext cx="5105400" cy="1524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625475" indent="-6254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南京大学 聂长海编著</a:t>
            </a:r>
          </a:p>
          <a:p>
            <a:pPr eaLnBrk="1" hangingPunct="1">
              <a:lnSpc>
                <a:spcPct val="110000"/>
              </a:lnSpc>
              <a:spcBef>
                <a:spcPct val="15000"/>
              </a:spcBef>
              <a:buClr>
                <a:srgbClr val="0000FF"/>
              </a:buClr>
              <a:buFont typeface="Wingdings 3" panose="05040102010807070707" pitchFamily="18" charset="2"/>
              <a:buNone/>
            </a:pPr>
            <a:r>
              <a:rPr kumimoji="1" lang="en-CA" altLang="zh-CN" sz="2400">
                <a:solidFill>
                  <a:srgbClr val="0000FF"/>
                </a:solidFill>
                <a:latin typeface="黑体" panose="02010609060101010101" pitchFamily="49" charset="-122"/>
                <a:ea typeface="黑体" panose="02010609060101010101" pitchFamily="49" charset="-122"/>
              </a:rPr>
              <a:t>2013</a:t>
            </a:r>
            <a:r>
              <a:rPr kumimoji="1" lang="zh-CN" altLang="en-CA" sz="2400">
                <a:solidFill>
                  <a:srgbClr val="0000FF"/>
                </a:solidFill>
                <a:latin typeface="黑体" panose="02010609060101010101" pitchFamily="49" charset="-122"/>
                <a:ea typeface="黑体" panose="02010609060101010101" pitchFamily="49" charset="-122"/>
              </a:rPr>
              <a:t>年</a:t>
            </a:r>
            <a:r>
              <a:rPr kumimoji="1" lang="en-CA" altLang="zh-CN" sz="2400">
                <a:solidFill>
                  <a:srgbClr val="0000FF"/>
                </a:solidFill>
                <a:latin typeface="黑体" panose="02010609060101010101" pitchFamily="49" charset="-122"/>
                <a:ea typeface="黑体" panose="02010609060101010101" pitchFamily="49" charset="-122"/>
              </a:rPr>
              <a:t>5</a:t>
            </a:r>
            <a:r>
              <a:rPr kumimoji="1" lang="zh-CN" altLang="en-CA" sz="2400">
                <a:solidFill>
                  <a:srgbClr val="0000FF"/>
                </a:solidFill>
                <a:latin typeface="黑体" panose="02010609060101010101" pitchFamily="49" charset="-122"/>
                <a:ea typeface="黑体" panose="02010609060101010101" pitchFamily="49" charset="-122"/>
              </a:rPr>
              <a:t>月</a:t>
            </a:r>
          </a:p>
          <a:p>
            <a:pPr eaLnBrk="1" hangingPunct="1">
              <a:lnSpc>
                <a:spcPct val="110000"/>
              </a:lnSpc>
              <a:spcBef>
                <a:spcPct val="15000"/>
              </a:spcBef>
              <a:buClr>
                <a:srgbClr val="0000FF"/>
              </a:buClr>
              <a:buFont typeface="Wingdings 3" panose="05040102010807070707" pitchFamily="18" charset="2"/>
              <a:buNone/>
            </a:pPr>
            <a:r>
              <a:rPr kumimoji="1" lang="zh-CN" altLang="en-CA" sz="2400">
                <a:solidFill>
                  <a:srgbClr val="0000FF"/>
                </a:solidFill>
                <a:latin typeface="黑体" panose="02010609060101010101" pitchFamily="49" charset="-122"/>
                <a:ea typeface="黑体" panose="02010609060101010101" pitchFamily="49" charset="-122"/>
              </a:rPr>
              <a:t>清华大学出版社</a:t>
            </a:r>
            <a:endParaRPr kumimoji="1" lang="zh-CN" altLang="en-CA" sz="2400">
              <a:solidFill>
                <a:srgbClr val="000000"/>
              </a:solidFill>
              <a:latin typeface="黑体" panose="02010609060101010101" pitchFamily="49" charset="-122"/>
              <a:ea typeface="黑体" panose="02010609060101010101" pitchFamily="49" charset="-122"/>
            </a:endParaRPr>
          </a:p>
        </p:txBody>
      </p:sp>
      <p:sp>
        <p:nvSpPr>
          <p:cNvPr id="11" name="标题 1">
            <a:extLst>
              <a:ext uri="{FF2B5EF4-FFF2-40B4-BE49-F238E27FC236}">
                <a16:creationId xmlns:a16="http://schemas.microsoft.com/office/drawing/2014/main" id="{A8AB7488-9459-424C-9301-E8FC2CD3DDCF}"/>
              </a:ext>
            </a:extLst>
          </p:cNvPr>
          <p:cNvSpPr txBox="1">
            <a:spLocks/>
          </p:cNvSpPr>
          <p:nvPr/>
        </p:nvSpPr>
        <p:spPr>
          <a:xfrm>
            <a:off x="500063" y="0"/>
            <a:ext cx="8229600" cy="785813"/>
          </a:xfrm>
          <a:prstGeom prst="rect">
            <a:avLst/>
          </a:prstGeom>
        </p:spPr>
        <p:txBody>
          <a:bodyPr/>
          <a:lstStyle/>
          <a:p>
            <a:pPr algn="ctr">
              <a:defRPr/>
            </a:pPr>
            <a:r>
              <a:rPr lang="zh-CN" altLang="en-US" sz="4400" kern="0" dirty="0">
                <a:solidFill>
                  <a:srgbClr val="000000"/>
                </a:solidFill>
                <a:latin typeface="Arial"/>
                <a:ea typeface="宋体"/>
              </a:rPr>
              <a:t>教材及教学内容</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CEC7F722-FB90-4CEB-8C37-CD466B8C4B22}"/>
              </a:ext>
            </a:extLst>
          </p:cNvPr>
          <p:cNvSpPr>
            <a:spLocks noGrp="1" noChangeArrowheads="1"/>
          </p:cNvSpPr>
          <p:nvPr>
            <p:ph type="title"/>
          </p:nvPr>
        </p:nvSpPr>
        <p:spPr/>
        <p:txBody>
          <a:bodyPr/>
          <a:lstStyle/>
          <a:p>
            <a:r>
              <a:rPr lang="en-US" altLang="zh-CN" sz="4000"/>
              <a:t>3 </a:t>
            </a:r>
            <a:r>
              <a:rPr lang="zh-CN" altLang="en-US" sz="4000"/>
              <a:t>软件测试的定义</a:t>
            </a:r>
            <a:r>
              <a:rPr lang="en-US" altLang="zh-CN" sz="4000"/>
              <a:t>7</a:t>
            </a:r>
            <a:r>
              <a:rPr lang="zh-CN" altLang="en-US" sz="3200"/>
              <a:t>（续）</a:t>
            </a:r>
          </a:p>
        </p:txBody>
      </p:sp>
      <p:sp>
        <p:nvSpPr>
          <p:cNvPr id="69635" name="Rectangle 3">
            <a:extLst>
              <a:ext uri="{FF2B5EF4-FFF2-40B4-BE49-F238E27FC236}">
                <a16:creationId xmlns:a16="http://schemas.microsoft.com/office/drawing/2014/main" id="{B4D4EAFE-865C-49B7-88C1-BB8895E83126}"/>
              </a:ext>
            </a:extLst>
          </p:cNvPr>
          <p:cNvSpPr>
            <a:spLocks noGrp="1" noChangeArrowheads="1"/>
          </p:cNvSpPr>
          <p:nvPr>
            <p:ph type="body" idx="1"/>
          </p:nvPr>
        </p:nvSpPr>
        <p:spPr>
          <a:xfrm>
            <a:off x="468313" y="1341438"/>
            <a:ext cx="8435975" cy="4968875"/>
          </a:xfrm>
        </p:spPr>
        <p:txBody>
          <a:bodyPr/>
          <a:lstStyle/>
          <a:p>
            <a:pPr>
              <a:spcBef>
                <a:spcPct val="15000"/>
              </a:spcBef>
            </a:pPr>
            <a:r>
              <a:rPr lang="zh-CN" altLang="en-US" sz="2800" b="1">
                <a:solidFill>
                  <a:schemeClr val="hlink"/>
                </a:solidFill>
              </a:rPr>
              <a:t>测试：</a:t>
            </a:r>
            <a:r>
              <a:rPr lang="zh-CN" altLang="en-US" sz="2800"/>
              <a:t>所谓测试的含义，首先是一项活动，在这项活动中某个系统或组成的部分将在特定的条件下运行，结果将被观察和记录，并对系统或组成部分进行评价。测试活动有两种结果：找出缺陷和故障，或显示软件执行正确。测试是一个或多个测试用例的集合。</a:t>
            </a:r>
          </a:p>
          <a:p>
            <a:pPr>
              <a:spcBef>
                <a:spcPct val="15000"/>
              </a:spcBef>
            </a:pPr>
            <a:r>
              <a:rPr lang="zh-CN" altLang="en-US" sz="2800" b="1">
                <a:solidFill>
                  <a:schemeClr val="hlink"/>
                </a:solidFill>
              </a:rPr>
              <a:t>测试用例：</a:t>
            </a:r>
            <a:r>
              <a:rPr lang="zh-CN" altLang="en-US" sz="2800"/>
              <a:t>所谓测试用例是为特定的目的而设计的一组测试输入、执行条件和预期的结果；测试用例是执行测试的最小实体。</a:t>
            </a:r>
          </a:p>
          <a:p>
            <a:pPr>
              <a:spcBef>
                <a:spcPct val="15000"/>
              </a:spcBef>
            </a:pPr>
            <a:r>
              <a:rPr lang="zh-CN" altLang="en-US" sz="2800" b="1">
                <a:solidFill>
                  <a:schemeClr val="hlink"/>
                </a:solidFill>
              </a:rPr>
              <a:t>测试步骤：</a:t>
            </a:r>
            <a:r>
              <a:rPr lang="zh-CN" altLang="en-US" sz="2800"/>
              <a:t>测试步骤详细规定了如何设置、执行、评估特定的测试用例。</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F1117560-3D3D-414F-9A33-2AE1F8F44C32}"/>
              </a:ext>
            </a:extLst>
          </p:cNvPr>
          <p:cNvSpPr>
            <a:spLocks noGrp="1" noChangeArrowheads="1"/>
          </p:cNvSpPr>
          <p:nvPr>
            <p:ph type="title"/>
          </p:nvPr>
        </p:nvSpPr>
        <p:spPr/>
        <p:txBody>
          <a:bodyPr/>
          <a:lstStyle/>
          <a:p>
            <a:r>
              <a:rPr lang="en-US" altLang="zh-CN" sz="4000"/>
              <a:t>3 </a:t>
            </a:r>
            <a:r>
              <a:rPr lang="zh-CN" altLang="en-US" sz="4000"/>
              <a:t>软件测试的定义</a:t>
            </a:r>
            <a:r>
              <a:rPr lang="en-US" altLang="zh-CN" sz="4000"/>
              <a:t>7</a:t>
            </a:r>
            <a:r>
              <a:rPr lang="zh-CN" altLang="en-US" sz="3200"/>
              <a:t>（续）</a:t>
            </a:r>
          </a:p>
        </p:txBody>
      </p:sp>
      <p:sp>
        <p:nvSpPr>
          <p:cNvPr id="131075" name="Rectangle 3">
            <a:extLst>
              <a:ext uri="{FF2B5EF4-FFF2-40B4-BE49-F238E27FC236}">
                <a16:creationId xmlns:a16="http://schemas.microsoft.com/office/drawing/2014/main" id="{363DA7CB-F2AA-4B57-8F45-DD22FB4E8A42}"/>
              </a:ext>
            </a:extLst>
          </p:cNvPr>
          <p:cNvSpPr>
            <a:spLocks noGrp="1" noChangeArrowheads="1"/>
          </p:cNvSpPr>
          <p:nvPr>
            <p:ph type="body" idx="1"/>
          </p:nvPr>
        </p:nvSpPr>
        <p:spPr>
          <a:xfrm>
            <a:off x="539750" y="1341438"/>
            <a:ext cx="8375650" cy="4895850"/>
          </a:xfrm>
        </p:spPr>
        <p:txBody>
          <a:bodyPr/>
          <a:lstStyle/>
          <a:p>
            <a:pPr>
              <a:spcAft>
                <a:spcPct val="10000"/>
              </a:spcAft>
              <a:buFont typeface="Wingdings" panose="05000000000000000000" pitchFamily="2" charset="2"/>
              <a:buNone/>
            </a:pPr>
            <a:r>
              <a:rPr lang="en-US" altLang="zh-CN" sz="2800"/>
              <a:t>2</a:t>
            </a:r>
            <a:r>
              <a:rPr lang="zh-CN" altLang="en-US" sz="2800"/>
              <a:t>、软件测试的基本问题</a:t>
            </a:r>
          </a:p>
          <a:p>
            <a:r>
              <a:rPr lang="zh-CN" altLang="en-US" sz="2800">
                <a:latin typeface="宋体" panose="02010600030101010101" pitchFamily="2" charset="-122"/>
              </a:rPr>
              <a:t>软件生命周期：</a:t>
            </a:r>
            <a:r>
              <a:rPr lang="zh-CN" altLang="en-US" sz="2800"/>
              <a:t>一个软件生命周期包括制定计划、需求分析定义、软件设计、程序编码、软件测试、软件运行、软件维护、软件停用等</a:t>
            </a:r>
            <a:r>
              <a:rPr lang="en-US" altLang="zh-CN" sz="2800"/>
              <a:t>8</a:t>
            </a:r>
            <a:r>
              <a:rPr lang="zh-CN" altLang="en-US" sz="2800"/>
              <a:t>个阶段。 </a:t>
            </a:r>
            <a:endParaRPr lang="zh-CN" altLang="en-US" sz="2800">
              <a:latin typeface="宋体" panose="02010600030101010101" pitchFamily="2" charset="-122"/>
            </a:endParaRPr>
          </a:p>
          <a:p>
            <a:pPr>
              <a:spcBef>
                <a:spcPct val="30000"/>
              </a:spcBef>
            </a:pPr>
            <a:r>
              <a:rPr lang="zh-CN" altLang="en-US" sz="2800">
                <a:latin typeface="宋体" panose="02010600030101010101" pitchFamily="2" charset="-122"/>
              </a:rPr>
              <a:t>软件测试的对象：</a:t>
            </a:r>
          </a:p>
          <a:p>
            <a:pPr>
              <a:buFont typeface="Wingdings" panose="05000000000000000000" pitchFamily="2" charset="2"/>
              <a:buNone/>
            </a:pPr>
            <a:r>
              <a:rPr lang="zh-CN" altLang="en-US" sz="2800">
                <a:latin typeface="宋体" panose="02010600030101010101" pitchFamily="2" charset="-122"/>
              </a:rPr>
              <a:t>  </a:t>
            </a:r>
            <a:r>
              <a:rPr lang="en-US" altLang="zh-CN" sz="2800">
                <a:latin typeface="Times New Roman" panose="02020603050405020304" pitchFamily="18" charset="0"/>
              </a:rPr>
              <a:t>——</a:t>
            </a:r>
            <a:r>
              <a:rPr lang="zh-CN" altLang="en-US" sz="2800">
                <a:latin typeface="宋体" panose="02010600030101010101" pitchFamily="2" charset="-122"/>
              </a:rPr>
              <a:t>软件测试不等于程序测试。</a:t>
            </a:r>
          </a:p>
          <a:p>
            <a:pPr>
              <a:buFont typeface="Wingdings" panose="05000000000000000000" pitchFamily="2" charset="2"/>
              <a:buNone/>
            </a:pPr>
            <a:r>
              <a:rPr lang="zh-CN" altLang="en-US" sz="2800">
                <a:latin typeface="宋体" panose="02010600030101010101" pitchFamily="2" charset="-122"/>
              </a:rPr>
              <a:t>  </a:t>
            </a:r>
            <a:r>
              <a:rPr lang="en-US" altLang="zh-CN" sz="2800">
                <a:latin typeface="Times New Roman" panose="02020603050405020304" pitchFamily="18" charset="0"/>
              </a:rPr>
              <a:t>——</a:t>
            </a:r>
            <a:r>
              <a:rPr lang="zh-CN" altLang="en-US" sz="2800">
                <a:latin typeface="宋体" panose="02010600030101010101" pitchFamily="2" charset="-122"/>
              </a:rPr>
              <a:t>软件测试贯串于软件定义和开发的整个过程。</a:t>
            </a:r>
          </a:p>
          <a:p>
            <a:pPr>
              <a:buFont typeface="Wingdings" panose="05000000000000000000" pitchFamily="2" charset="2"/>
              <a:buNone/>
            </a:pPr>
            <a:r>
              <a:rPr lang="zh-CN" altLang="en-US" sz="2800">
                <a:latin typeface="宋体" panose="02010600030101010101" pitchFamily="2" charset="-122"/>
              </a:rPr>
              <a:t>  </a:t>
            </a:r>
            <a:r>
              <a:rPr lang="en-US" altLang="zh-CN" sz="2800">
                <a:latin typeface="Times New Roman" panose="02020603050405020304" pitchFamily="18" charset="0"/>
              </a:rPr>
              <a:t>——</a:t>
            </a:r>
            <a:r>
              <a:rPr lang="zh-CN" altLang="en-US" sz="2800">
                <a:latin typeface="宋体" panose="02010600030101010101" pitchFamily="2" charset="-122"/>
              </a:rPr>
              <a:t>软件开发过程中所产生的</a:t>
            </a:r>
            <a:r>
              <a:rPr lang="zh-CN" altLang="en-US" sz="2800">
                <a:solidFill>
                  <a:schemeClr val="hlink"/>
                </a:solidFill>
                <a:latin typeface="宋体" panose="02010600030101010101" pitchFamily="2" charset="-122"/>
              </a:rPr>
              <a:t>需求规格说明</a:t>
            </a:r>
            <a:r>
              <a:rPr lang="zh-CN" altLang="en-US" sz="2800">
                <a:latin typeface="宋体" panose="02010600030101010101" pitchFamily="2" charset="-122"/>
              </a:rPr>
              <a:t>、</a:t>
            </a:r>
            <a:r>
              <a:rPr lang="zh-CN" altLang="en-US" sz="2800">
                <a:solidFill>
                  <a:schemeClr val="hlink"/>
                </a:solidFill>
                <a:latin typeface="宋体" panose="02010600030101010101" pitchFamily="2" charset="-122"/>
              </a:rPr>
              <a:t>概要设计规格说明</a:t>
            </a:r>
            <a:r>
              <a:rPr lang="zh-CN" altLang="en-US" sz="2800">
                <a:latin typeface="宋体" panose="02010600030101010101" pitchFamily="2" charset="-122"/>
              </a:rPr>
              <a:t>、</a:t>
            </a:r>
            <a:r>
              <a:rPr lang="zh-CN" altLang="en-US" sz="2800">
                <a:solidFill>
                  <a:schemeClr val="hlink"/>
                </a:solidFill>
                <a:latin typeface="宋体" panose="02010600030101010101" pitchFamily="2" charset="-122"/>
              </a:rPr>
              <a:t>详细设计规格说明</a:t>
            </a:r>
            <a:r>
              <a:rPr lang="zh-CN" altLang="en-US" sz="2800">
                <a:latin typeface="宋体" panose="02010600030101010101" pitchFamily="2" charset="-122"/>
              </a:rPr>
              <a:t>以及</a:t>
            </a:r>
            <a:r>
              <a:rPr lang="zh-CN" altLang="en-US" sz="2800">
                <a:solidFill>
                  <a:schemeClr val="hlink"/>
                </a:solidFill>
                <a:latin typeface="宋体" panose="02010600030101010101" pitchFamily="2" charset="-122"/>
              </a:rPr>
              <a:t>源程序</a:t>
            </a:r>
            <a:r>
              <a:rPr lang="zh-CN" altLang="en-US" sz="2800">
                <a:latin typeface="宋体" panose="02010600030101010101" pitchFamily="2" charset="-122"/>
              </a:rPr>
              <a:t>都是软件测试的对象。</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barn(outVertical)">
                                      <p:cBhvr>
                                        <p:cTn id="7" dur="500"/>
                                        <p:tgtEl>
                                          <p:spTgt spid="131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1075">
                                            <p:txEl>
                                              <p:pRg st="0" end="0"/>
                                            </p:txEl>
                                          </p:spTgt>
                                        </p:tgtEl>
                                        <p:attrNameLst>
                                          <p:attrName>style.visibility</p:attrName>
                                        </p:attrNameLst>
                                      </p:cBhvr>
                                      <p:to>
                                        <p:strVal val="visible"/>
                                      </p:to>
                                    </p:set>
                                    <p:animEffect transition="in" filter="wipe(left)">
                                      <p:cBhvr>
                                        <p:cTn id="12" dur="500"/>
                                        <p:tgtEl>
                                          <p:spTgt spid="1310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075">
                                            <p:txEl>
                                              <p:pRg st="1" end="1"/>
                                            </p:txEl>
                                          </p:spTgt>
                                        </p:tgtEl>
                                        <p:attrNameLst>
                                          <p:attrName>style.visibility</p:attrName>
                                        </p:attrNameLst>
                                      </p:cBhvr>
                                      <p:to>
                                        <p:strVal val="visible"/>
                                      </p:to>
                                    </p:set>
                                    <p:animEffect transition="in" filter="wipe(left)">
                                      <p:cBhvr>
                                        <p:cTn id="17" dur="500"/>
                                        <p:tgtEl>
                                          <p:spTgt spid="13107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1075">
                                            <p:txEl>
                                              <p:pRg st="2" end="2"/>
                                            </p:txEl>
                                          </p:spTgt>
                                        </p:tgtEl>
                                        <p:attrNameLst>
                                          <p:attrName>style.visibility</p:attrName>
                                        </p:attrNameLst>
                                      </p:cBhvr>
                                      <p:to>
                                        <p:strVal val="visible"/>
                                      </p:to>
                                    </p:set>
                                    <p:animEffect transition="in" filter="wipe(left)">
                                      <p:cBhvr>
                                        <p:cTn id="22" dur="500"/>
                                        <p:tgtEl>
                                          <p:spTgt spid="131075">
                                            <p:txEl>
                                              <p:pRg st="2" end="2"/>
                                            </p:txEl>
                                          </p:spTgt>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31075">
                                            <p:txEl>
                                              <p:pRg st="3" end="3"/>
                                            </p:txEl>
                                          </p:spTgt>
                                        </p:tgtEl>
                                        <p:attrNameLst>
                                          <p:attrName>style.visibility</p:attrName>
                                        </p:attrNameLst>
                                      </p:cBhvr>
                                      <p:to>
                                        <p:strVal val="visible"/>
                                      </p:to>
                                    </p:set>
                                    <p:animEffect transition="in" filter="wipe(left)">
                                      <p:cBhvr>
                                        <p:cTn id="26" dur="500"/>
                                        <p:tgtEl>
                                          <p:spTgt spid="131075">
                                            <p:txEl>
                                              <p:pRg st="3" end="3"/>
                                            </p:txEl>
                                          </p:spTgt>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31075">
                                            <p:txEl>
                                              <p:pRg st="4" end="4"/>
                                            </p:txEl>
                                          </p:spTgt>
                                        </p:tgtEl>
                                        <p:attrNameLst>
                                          <p:attrName>style.visibility</p:attrName>
                                        </p:attrNameLst>
                                      </p:cBhvr>
                                      <p:to>
                                        <p:strVal val="visible"/>
                                      </p:to>
                                    </p:set>
                                    <p:animEffect transition="in" filter="wipe(left)">
                                      <p:cBhvr>
                                        <p:cTn id="30" dur="500"/>
                                        <p:tgtEl>
                                          <p:spTgt spid="131075">
                                            <p:txEl>
                                              <p:pRg st="4" end="4"/>
                                            </p:txEl>
                                          </p:spTgt>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31075">
                                            <p:txEl>
                                              <p:pRg st="5" end="5"/>
                                            </p:txEl>
                                          </p:spTgt>
                                        </p:tgtEl>
                                        <p:attrNameLst>
                                          <p:attrName>style.visibility</p:attrName>
                                        </p:attrNameLst>
                                      </p:cBhvr>
                                      <p:to>
                                        <p:strVal val="visible"/>
                                      </p:to>
                                    </p:set>
                                    <p:animEffect transition="in" filter="wipe(left)">
                                      <p:cBhvr>
                                        <p:cTn id="34" dur="500"/>
                                        <p:tgtEl>
                                          <p:spTgt spid="131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a:extLst>
              <a:ext uri="{FF2B5EF4-FFF2-40B4-BE49-F238E27FC236}">
                <a16:creationId xmlns:a16="http://schemas.microsoft.com/office/drawing/2014/main" id="{670524E1-BA83-47A5-8154-F22F5D7F18EF}"/>
              </a:ext>
            </a:extLst>
          </p:cNvPr>
          <p:cNvSpPr>
            <a:spLocks noChangeArrowheads="1"/>
          </p:cNvSpPr>
          <p:nvPr/>
        </p:nvSpPr>
        <p:spPr bwMode="auto">
          <a:xfrm>
            <a:off x="228600" y="304800"/>
            <a:ext cx="8686800" cy="685800"/>
          </a:xfrm>
          <a:prstGeom prst="rect">
            <a:avLst/>
          </a:prstGeom>
          <a:noFill/>
          <a:ln w="9525">
            <a:noFill/>
            <a:miter lim="800000"/>
            <a:headEnd/>
            <a:tailEnd/>
          </a:ln>
          <a:effectLst/>
        </p:spPr>
        <p:txBody>
          <a:bodyPr lIns="36000" rIns="36000" anchorCtr="1"/>
          <a:lstStyle/>
          <a:p>
            <a:pPr eaLnBrk="1" hangingPunct="1">
              <a:lnSpc>
                <a:spcPct val="85000"/>
              </a:lnSpc>
              <a:spcBef>
                <a:spcPct val="10000"/>
              </a:spcBef>
              <a:defRPr/>
            </a:pPr>
            <a:r>
              <a:rPr lang="en-US" altLang="zh-CN" sz="4000" b="1" dirty="0">
                <a:solidFill>
                  <a:schemeClr val="tx2"/>
                </a:solidFill>
                <a:effectLst>
                  <a:outerShdw blurRad="38100" dist="38100" dir="2700000" algn="tl">
                    <a:srgbClr val="000000"/>
                  </a:outerShdw>
                </a:effectLst>
                <a:latin typeface="Arial" charset="0"/>
              </a:rPr>
              <a:t>3 </a:t>
            </a:r>
            <a:r>
              <a:rPr lang="zh-CN" altLang="en-US" sz="4000" b="1" dirty="0">
                <a:solidFill>
                  <a:schemeClr val="tx2"/>
                </a:solidFill>
                <a:effectLst>
                  <a:outerShdw blurRad="38100" dist="38100" dir="2700000" algn="tl">
                    <a:srgbClr val="000000"/>
                  </a:outerShdw>
                </a:effectLst>
                <a:latin typeface="Arial" charset="0"/>
              </a:rPr>
              <a:t>软件测试的定义</a:t>
            </a:r>
            <a:r>
              <a:rPr lang="en-US" altLang="zh-CN" sz="4000" b="1" dirty="0">
                <a:solidFill>
                  <a:schemeClr val="tx2"/>
                </a:solidFill>
                <a:effectLst>
                  <a:outerShdw blurRad="38100" dist="38100" dir="2700000" algn="tl">
                    <a:srgbClr val="000000"/>
                  </a:outerShdw>
                </a:effectLst>
                <a:latin typeface="Arial" charset="0"/>
              </a:rPr>
              <a:t>7</a:t>
            </a:r>
            <a:r>
              <a:rPr lang="zh-CN" altLang="en-US" sz="3200" b="1" dirty="0">
                <a:solidFill>
                  <a:schemeClr val="tx2"/>
                </a:solidFill>
                <a:effectLst>
                  <a:outerShdw blurRad="38100" dist="38100" dir="2700000" algn="tl">
                    <a:srgbClr val="000000"/>
                  </a:outerShdw>
                </a:effectLst>
                <a:latin typeface="Arial" charset="0"/>
              </a:rPr>
              <a:t>（续）</a:t>
            </a:r>
          </a:p>
        </p:txBody>
      </p:sp>
      <p:sp>
        <p:nvSpPr>
          <p:cNvPr id="132101" name="Rectangle 5">
            <a:extLst>
              <a:ext uri="{FF2B5EF4-FFF2-40B4-BE49-F238E27FC236}">
                <a16:creationId xmlns:a16="http://schemas.microsoft.com/office/drawing/2014/main" id="{AD3A2669-8203-4837-B184-51D3A3AEBE4F}"/>
              </a:ext>
            </a:extLst>
          </p:cNvPr>
          <p:cNvSpPr>
            <a:spLocks noChangeArrowheads="1"/>
          </p:cNvSpPr>
          <p:nvPr/>
        </p:nvSpPr>
        <p:spPr bwMode="auto">
          <a:xfrm>
            <a:off x="539750" y="1341438"/>
            <a:ext cx="8375650" cy="4967287"/>
          </a:xfrm>
          <a:prstGeom prst="rect">
            <a:avLst/>
          </a:prstGeom>
          <a:noFill/>
          <a:ln w="9525">
            <a:noFill/>
            <a:miter lim="800000"/>
            <a:headEnd/>
            <a:tailEnd/>
          </a:ln>
          <a:effectLst/>
        </p:spPr>
        <p:txBody>
          <a:bodyPr/>
          <a:lstStyle/>
          <a:p>
            <a:pPr marL="342900" indent="-342900" eaLnBrk="1" hangingPunct="1">
              <a:spcBef>
                <a:spcPct val="20000"/>
              </a:spcBef>
              <a:spcAft>
                <a:spcPct val="10000"/>
              </a:spcAft>
              <a:buClr>
                <a:schemeClr val="tx2"/>
              </a:buClr>
              <a:buSzPct val="80000"/>
              <a:buFont typeface="Wingdings" pitchFamily="2" charset="2"/>
              <a:buNone/>
              <a:defRPr/>
            </a:pPr>
            <a:r>
              <a:rPr lang="en-US" altLang="zh-CN" sz="2800" dirty="0">
                <a:effectLst>
                  <a:outerShdw blurRad="38100" dist="38100" dir="2700000" algn="tl">
                    <a:srgbClr val="000000"/>
                  </a:outerShdw>
                </a:effectLst>
                <a:latin typeface="Arial" charset="0"/>
              </a:rPr>
              <a:t>2</a:t>
            </a:r>
            <a:r>
              <a:rPr lang="zh-CN" altLang="en-US" sz="2800" dirty="0">
                <a:effectLst>
                  <a:outerShdw blurRad="38100" dist="38100" dir="2700000" algn="tl">
                    <a:srgbClr val="000000"/>
                  </a:outerShdw>
                </a:effectLst>
                <a:latin typeface="Arial" charset="0"/>
              </a:rPr>
              <a:t>、软件测试的基本问题（续）</a:t>
            </a:r>
          </a:p>
          <a:p>
            <a:pPr marL="342900" indent="-342900" algn="just" eaLnBrk="1" hangingPunct="1">
              <a:spcBef>
                <a:spcPct val="20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软件测试在软件生命周期中横跨两个阶段：</a:t>
            </a:r>
            <a:endParaRPr lang="zh-CN" altLang="en-US" sz="2800" dirty="0">
              <a:effectLst>
                <a:outerShdw blurRad="38100" dist="38100" dir="2700000" algn="tl">
                  <a:srgbClr val="000000"/>
                </a:outerShdw>
              </a:effectLst>
              <a:latin typeface="Arial" charset="0"/>
            </a:endParaRPr>
          </a:p>
          <a:p>
            <a:pPr marL="342900" indent="-342900" algn="just" eaLnBrk="1" hangingPunct="1">
              <a:spcBef>
                <a:spcPct val="20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宋体" pitchFamily="2" charset="-122"/>
              </a:rPr>
              <a:t>  第一个阶段：单元测试阶段，即在每个模块编写出以后所做的必要测试。</a:t>
            </a:r>
            <a:endParaRPr lang="zh-CN" altLang="en-US" sz="2800" dirty="0">
              <a:effectLst>
                <a:outerShdw blurRad="38100" dist="38100" dir="2700000" algn="tl">
                  <a:srgbClr val="000000"/>
                </a:outerShdw>
              </a:effectLst>
              <a:latin typeface="Arial" charset="0"/>
            </a:endParaRPr>
          </a:p>
          <a:p>
            <a:pPr marL="342900" indent="-342900" algn="just" eaLnBrk="1" hangingPunct="1">
              <a:spcBef>
                <a:spcPct val="20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宋体" pitchFamily="2" charset="-122"/>
              </a:rPr>
              <a:t>  第二个阶段：综合测试阶段，即在完成单元测试后进行的测试，如集成测试、系统测试、验收测试。</a:t>
            </a:r>
          </a:p>
          <a:p>
            <a:pPr marL="342900" indent="-342900" algn="just" eaLnBrk="1" hangingPunct="1">
              <a:spcBef>
                <a:spcPct val="40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软件测试涉及的关键问题包括四个方面：</a:t>
            </a:r>
          </a:p>
          <a:p>
            <a:pPr marL="342900" indent="-342900" algn="just" eaLnBrk="1" hangingPunct="1">
              <a:spcBef>
                <a:spcPct val="20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宋体" pitchFamily="2" charset="-122"/>
              </a:rPr>
              <a:t> （</a:t>
            </a:r>
            <a:r>
              <a:rPr lang="en-US" altLang="zh-CN" sz="2800" dirty="0">
                <a:effectLst>
                  <a:outerShdw blurRad="38100" dist="38100" dir="2700000" algn="tl">
                    <a:srgbClr val="000000"/>
                  </a:outerShdw>
                </a:effectLst>
                <a:latin typeface="宋体" pitchFamily="2" charset="-122"/>
              </a:rPr>
              <a:t>1</a:t>
            </a:r>
            <a:r>
              <a:rPr lang="zh-CN" altLang="en-US" sz="2800" dirty="0">
                <a:effectLst>
                  <a:outerShdw blurRad="38100" dist="38100" dir="2700000" algn="tl">
                    <a:srgbClr val="000000"/>
                  </a:outerShdw>
                </a:effectLst>
                <a:latin typeface="宋体" pitchFamily="2" charset="-122"/>
              </a:rPr>
              <a:t>）测试由谁来执行。   （</a:t>
            </a:r>
            <a:r>
              <a:rPr lang="en-US" altLang="zh-CN" sz="2800" dirty="0">
                <a:effectLst>
                  <a:outerShdw blurRad="38100" dist="38100" dir="2700000" algn="tl">
                    <a:srgbClr val="000000"/>
                  </a:outerShdw>
                </a:effectLst>
                <a:latin typeface="宋体" pitchFamily="2" charset="-122"/>
              </a:rPr>
              <a:t>2</a:t>
            </a:r>
            <a:r>
              <a:rPr lang="zh-CN" altLang="en-US" sz="2800" dirty="0">
                <a:effectLst>
                  <a:outerShdw blurRad="38100" dist="38100" dir="2700000" algn="tl">
                    <a:srgbClr val="000000"/>
                  </a:outerShdw>
                </a:effectLst>
                <a:latin typeface="宋体" pitchFamily="2" charset="-122"/>
              </a:rPr>
              <a:t>）测试什么。</a:t>
            </a:r>
          </a:p>
          <a:p>
            <a:pPr marL="342900" indent="-342900" algn="just" eaLnBrk="1" hangingPunct="1">
              <a:spcBef>
                <a:spcPct val="20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宋体" pitchFamily="2" charset="-122"/>
              </a:rPr>
              <a:t> （</a:t>
            </a:r>
            <a:r>
              <a:rPr lang="en-US" altLang="zh-CN" sz="2800" dirty="0">
                <a:effectLst>
                  <a:outerShdw blurRad="38100" dist="38100" dir="2700000" algn="tl">
                    <a:srgbClr val="000000"/>
                  </a:outerShdw>
                </a:effectLst>
                <a:latin typeface="宋体" pitchFamily="2" charset="-122"/>
              </a:rPr>
              <a:t>3</a:t>
            </a:r>
            <a:r>
              <a:rPr lang="zh-CN" altLang="en-US" sz="2800" dirty="0">
                <a:effectLst>
                  <a:outerShdw blurRad="38100" dist="38100" dir="2700000" algn="tl">
                    <a:srgbClr val="000000"/>
                  </a:outerShdw>
                </a:effectLst>
                <a:latin typeface="宋体" pitchFamily="2" charset="-122"/>
              </a:rPr>
              <a:t>）什么时候进行测试。 （</a:t>
            </a:r>
            <a:r>
              <a:rPr lang="en-US" altLang="zh-CN" sz="2800" dirty="0">
                <a:effectLst>
                  <a:outerShdw blurRad="38100" dist="38100" dir="2700000" algn="tl">
                    <a:srgbClr val="000000"/>
                  </a:outerShdw>
                </a:effectLst>
                <a:latin typeface="宋体" pitchFamily="2" charset="-122"/>
              </a:rPr>
              <a:t>4</a:t>
            </a:r>
            <a:r>
              <a:rPr lang="zh-CN" altLang="en-US" sz="2800" dirty="0">
                <a:effectLst>
                  <a:outerShdw blurRad="38100" dist="38100" dir="2700000" algn="tl">
                    <a:srgbClr val="000000"/>
                  </a:outerShdw>
                </a:effectLst>
                <a:latin typeface="宋体" pitchFamily="2" charset="-122"/>
              </a:rPr>
              <a:t>）怎样进行测试。</a:t>
            </a:r>
            <a:endParaRPr lang="en-US" altLang="zh-CN" sz="2800" dirty="0">
              <a:effectLst>
                <a:outerShdw blurRad="38100" dist="38100" dir="2700000" algn="tl">
                  <a:srgbClr val="000000"/>
                </a:outerShdw>
              </a:effectLst>
              <a:latin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2100"/>
                                        </p:tgtEl>
                                        <p:attrNameLst>
                                          <p:attrName>style.visibility</p:attrName>
                                        </p:attrNameLst>
                                      </p:cBhvr>
                                      <p:to>
                                        <p:strVal val="visible"/>
                                      </p:to>
                                    </p:set>
                                    <p:animEffect transition="in" filter="barn(outVertical)">
                                      <p:cBhvr>
                                        <p:cTn id="7" dur="500"/>
                                        <p:tgtEl>
                                          <p:spTgt spid="132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1">
                                            <p:txEl>
                                              <p:pRg st="0" end="0"/>
                                            </p:txEl>
                                          </p:spTgt>
                                        </p:tgtEl>
                                        <p:attrNameLst>
                                          <p:attrName>style.visibility</p:attrName>
                                        </p:attrNameLst>
                                      </p:cBhvr>
                                      <p:to>
                                        <p:strVal val="visible"/>
                                      </p:to>
                                    </p:set>
                                    <p:animEffect transition="in" filter="wipe(left)">
                                      <p:cBhvr>
                                        <p:cTn id="12" dur="500"/>
                                        <p:tgtEl>
                                          <p:spTgt spid="13210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2101">
                                            <p:txEl>
                                              <p:pRg st="1" end="1"/>
                                            </p:txEl>
                                          </p:spTgt>
                                        </p:tgtEl>
                                        <p:attrNameLst>
                                          <p:attrName>style.visibility</p:attrName>
                                        </p:attrNameLst>
                                      </p:cBhvr>
                                      <p:to>
                                        <p:strVal val="visible"/>
                                      </p:to>
                                    </p:set>
                                    <p:animEffect transition="in" filter="wipe(left)">
                                      <p:cBhvr>
                                        <p:cTn id="17" dur="500"/>
                                        <p:tgtEl>
                                          <p:spTgt spid="132101">
                                            <p:txEl>
                                              <p:pRg st="1" end="1"/>
                                            </p:txEl>
                                          </p:spTgt>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32101">
                                            <p:txEl>
                                              <p:pRg st="2" end="2"/>
                                            </p:txEl>
                                          </p:spTgt>
                                        </p:tgtEl>
                                        <p:attrNameLst>
                                          <p:attrName>style.visibility</p:attrName>
                                        </p:attrNameLst>
                                      </p:cBhvr>
                                      <p:to>
                                        <p:strVal val="visible"/>
                                      </p:to>
                                    </p:set>
                                    <p:animEffect transition="in" filter="wipe(left)">
                                      <p:cBhvr>
                                        <p:cTn id="21" dur="500"/>
                                        <p:tgtEl>
                                          <p:spTgt spid="132101">
                                            <p:txEl>
                                              <p:pRg st="2" end="2"/>
                                            </p:txEl>
                                          </p:spTgt>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32101">
                                            <p:txEl>
                                              <p:pRg st="3" end="3"/>
                                            </p:txEl>
                                          </p:spTgt>
                                        </p:tgtEl>
                                        <p:attrNameLst>
                                          <p:attrName>style.visibility</p:attrName>
                                        </p:attrNameLst>
                                      </p:cBhvr>
                                      <p:to>
                                        <p:strVal val="visible"/>
                                      </p:to>
                                    </p:set>
                                    <p:animEffect transition="in" filter="wipe(left)">
                                      <p:cBhvr>
                                        <p:cTn id="25" dur="500"/>
                                        <p:tgtEl>
                                          <p:spTgt spid="132101">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2101">
                                            <p:txEl>
                                              <p:pRg st="4" end="4"/>
                                            </p:txEl>
                                          </p:spTgt>
                                        </p:tgtEl>
                                        <p:attrNameLst>
                                          <p:attrName>style.visibility</p:attrName>
                                        </p:attrNameLst>
                                      </p:cBhvr>
                                      <p:to>
                                        <p:strVal val="visible"/>
                                      </p:to>
                                    </p:set>
                                    <p:animEffect transition="in" filter="wipe(left)">
                                      <p:cBhvr>
                                        <p:cTn id="30" dur="500"/>
                                        <p:tgtEl>
                                          <p:spTgt spid="132101">
                                            <p:txEl>
                                              <p:pRg st="4" end="4"/>
                                            </p:txEl>
                                          </p:spTgt>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32101">
                                            <p:txEl>
                                              <p:pRg st="5" end="5"/>
                                            </p:txEl>
                                          </p:spTgt>
                                        </p:tgtEl>
                                        <p:attrNameLst>
                                          <p:attrName>style.visibility</p:attrName>
                                        </p:attrNameLst>
                                      </p:cBhvr>
                                      <p:to>
                                        <p:strVal val="visible"/>
                                      </p:to>
                                    </p:set>
                                    <p:animEffect transition="in" filter="wipe(left)">
                                      <p:cBhvr>
                                        <p:cTn id="34" dur="500"/>
                                        <p:tgtEl>
                                          <p:spTgt spid="132101">
                                            <p:txEl>
                                              <p:pRg st="5" end="5"/>
                                            </p:txEl>
                                          </p:spTgt>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2101">
                                            <p:txEl>
                                              <p:pRg st="6" end="6"/>
                                            </p:txEl>
                                          </p:spTgt>
                                        </p:tgtEl>
                                        <p:attrNameLst>
                                          <p:attrName>style.visibility</p:attrName>
                                        </p:attrNameLst>
                                      </p:cBhvr>
                                      <p:to>
                                        <p:strVal val="visible"/>
                                      </p:to>
                                    </p:set>
                                    <p:animEffect transition="in" filter="wipe(left)">
                                      <p:cBhvr>
                                        <p:cTn id="38" dur="500"/>
                                        <p:tgtEl>
                                          <p:spTgt spid="1321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P spid="13210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a:extLst>
              <a:ext uri="{FF2B5EF4-FFF2-40B4-BE49-F238E27FC236}">
                <a16:creationId xmlns:a16="http://schemas.microsoft.com/office/drawing/2014/main" id="{BFB9A1CA-EA7D-472C-B1C8-00734EDAC0C2}"/>
              </a:ext>
            </a:extLst>
          </p:cNvPr>
          <p:cNvGraphicFramePr>
            <a:graphicFrameLocks noChangeAspect="1"/>
          </p:cNvGraphicFramePr>
          <p:nvPr/>
        </p:nvGraphicFramePr>
        <p:xfrm>
          <a:off x="684213" y="1000125"/>
          <a:ext cx="7559675" cy="5097463"/>
        </p:xfrm>
        <a:graphic>
          <a:graphicData uri="http://schemas.openxmlformats.org/presentationml/2006/ole">
            <mc:AlternateContent xmlns:mc="http://schemas.openxmlformats.org/markup-compatibility/2006">
              <mc:Choice xmlns:v="urn:schemas-microsoft-com:vml" Requires="v">
                <p:oleObj spid="_x0000_s75780" r:id="rId3" imgW="5248656" imgH="3529584" progId="SmartDraw.2">
                  <p:embed/>
                </p:oleObj>
              </mc:Choice>
              <mc:Fallback>
                <p:oleObj r:id="rId3" imgW="5248656" imgH="3529584" progId="SmartDraw.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000125"/>
                        <a:ext cx="7559675"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a:extLst>
              <a:ext uri="{FF2B5EF4-FFF2-40B4-BE49-F238E27FC236}">
                <a16:creationId xmlns:a16="http://schemas.microsoft.com/office/drawing/2014/main" id="{BC95D7E0-5929-4265-9D89-7E7174D73528}"/>
              </a:ext>
            </a:extLst>
          </p:cNvPr>
          <p:cNvSpPr txBox="1">
            <a:spLocks noChangeArrowheads="1"/>
          </p:cNvSpPr>
          <p:nvPr/>
        </p:nvSpPr>
        <p:spPr>
          <a:xfrm>
            <a:off x="428625" y="214313"/>
            <a:ext cx="8229600" cy="654050"/>
          </a:xfrm>
          <a:prstGeom prst="rect">
            <a:avLst/>
          </a:prstGeom>
        </p:spPr>
        <p:txBody>
          <a:bodyPr/>
          <a:lstStyle/>
          <a:p>
            <a:pPr algn="ctr">
              <a:defRPr/>
            </a:pPr>
            <a:r>
              <a:rPr lang="en-US" altLang="zh-CN" sz="4000" kern="0" dirty="0">
                <a:solidFill>
                  <a:schemeClr val="tx2"/>
                </a:solidFill>
                <a:latin typeface="+mj-lt"/>
                <a:ea typeface="+mj-ea"/>
                <a:cs typeface="+mj-cs"/>
              </a:rPr>
              <a:t>3 </a:t>
            </a:r>
            <a:r>
              <a:rPr lang="zh-CN" altLang="en-US" sz="4000" kern="0" dirty="0">
                <a:solidFill>
                  <a:schemeClr val="tx2"/>
                </a:solidFill>
                <a:latin typeface="+mj-lt"/>
                <a:ea typeface="+mj-ea"/>
                <a:cs typeface="+mj-cs"/>
              </a:rPr>
              <a:t>软件测试的定义</a:t>
            </a:r>
            <a:r>
              <a:rPr lang="en-US" altLang="zh-CN" sz="4000" kern="0" dirty="0">
                <a:solidFill>
                  <a:schemeClr val="tx2"/>
                </a:solidFill>
                <a:latin typeface="+mj-lt"/>
                <a:ea typeface="+mj-ea"/>
                <a:cs typeface="+mj-cs"/>
              </a:rPr>
              <a:t>8</a:t>
            </a:r>
            <a:endParaRPr lang="zh-CN" altLang="en-US" sz="4000" kern="0"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9329AE3-572A-48D7-9A8D-B65039B4E3B9}"/>
              </a:ext>
            </a:extLst>
          </p:cNvPr>
          <p:cNvSpPr>
            <a:spLocks noGrp="1" noChangeArrowheads="1"/>
          </p:cNvSpPr>
          <p:nvPr>
            <p:ph type="title"/>
          </p:nvPr>
        </p:nvSpPr>
        <p:spPr/>
        <p:txBody>
          <a:bodyPr/>
          <a:lstStyle/>
          <a:p>
            <a:pPr eaLnBrk="1" hangingPunct="1"/>
            <a:r>
              <a:rPr lang="en-US" altLang="zh-CN"/>
              <a:t>3 Definition 1 [Myers79] </a:t>
            </a:r>
          </a:p>
        </p:txBody>
      </p:sp>
      <p:sp>
        <p:nvSpPr>
          <p:cNvPr id="76803" name="Rectangle 3">
            <a:extLst>
              <a:ext uri="{FF2B5EF4-FFF2-40B4-BE49-F238E27FC236}">
                <a16:creationId xmlns:a16="http://schemas.microsoft.com/office/drawing/2014/main" id="{4EB9CA18-1951-4593-A30E-E7DCE2F084B1}"/>
              </a:ext>
            </a:extLst>
          </p:cNvPr>
          <p:cNvSpPr>
            <a:spLocks noGrp="1" noChangeArrowheads="1"/>
          </p:cNvSpPr>
          <p:nvPr>
            <p:ph type="body" idx="1"/>
          </p:nvPr>
        </p:nvSpPr>
        <p:spPr/>
        <p:txBody>
          <a:bodyPr/>
          <a:lstStyle/>
          <a:p>
            <a:pPr eaLnBrk="1" hangingPunct="1"/>
            <a:r>
              <a:rPr lang="en-US" altLang="zh-CN"/>
              <a:t>Software Testing is the process of executing a program or system with the intent of finding errors.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F00C93-7704-4B54-BDE2-184C87A5571F}"/>
              </a:ext>
            </a:extLst>
          </p:cNvPr>
          <p:cNvSpPr>
            <a:spLocks noGrp="1" noChangeArrowheads="1"/>
          </p:cNvSpPr>
          <p:nvPr>
            <p:ph type="title"/>
          </p:nvPr>
        </p:nvSpPr>
        <p:spPr/>
        <p:txBody>
          <a:bodyPr/>
          <a:lstStyle/>
          <a:p>
            <a:pPr eaLnBrk="1" hangingPunct="1"/>
            <a:r>
              <a:rPr lang="en-US" altLang="zh-CN"/>
              <a:t>3 Definition 2 [Hetzel88]</a:t>
            </a:r>
          </a:p>
        </p:txBody>
      </p:sp>
      <p:sp>
        <p:nvSpPr>
          <p:cNvPr id="77827" name="Rectangle 3">
            <a:extLst>
              <a:ext uri="{FF2B5EF4-FFF2-40B4-BE49-F238E27FC236}">
                <a16:creationId xmlns:a16="http://schemas.microsoft.com/office/drawing/2014/main" id="{BE3E8141-1D8C-4D88-8B65-3D0FB96237DD}"/>
              </a:ext>
            </a:extLst>
          </p:cNvPr>
          <p:cNvSpPr>
            <a:spLocks noGrp="1" noChangeArrowheads="1"/>
          </p:cNvSpPr>
          <p:nvPr>
            <p:ph type="body" idx="1"/>
          </p:nvPr>
        </p:nvSpPr>
        <p:spPr/>
        <p:txBody>
          <a:bodyPr/>
          <a:lstStyle/>
          <a:p>
            <a:pPr eaLnBrk="1" hangingPunct="1"/>
            <a:r>
              <a:rPr lang="en-US" altLang="zh-CN"/>
              <a:t>it involves any activity aimed at evaluating an attribute or capability of a program or system and determining that it meets its required results.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D8DC272-6DC7-48FE-A558-3A08BBDAD8C7}"/>
              </a:ext>
            </a:extLst>
          </p:cNvPr>
          <p:cNvSpPr>
            <a:spLocks noGrp="1" noChangeArrowheads="1"/>
          </p:cNvSpPr>
          <p:nvPr>
            <p:ph type="title"/>
          </p:nvPr>
        </p:nvSpPr>
        <p:spPr/>
        <p:txBody>
          <a:bodyPr/>
          <a:lstStyle/>
          <a:p>
            <a:pPr eaLnBrk="1" hangingPunct="1"/>
            <a:r>
              <a:rPr lang="en-US" altLang="zh-CN"/>
              <a:t>3 Definition 3 [</a:t>
            </a:r>
            <a:r>
              <a:rPr lang="zh-CN" altLang="zh-CN"/>
              <a:t>Wikipedia</a:t>
            </a:r>
            <a:r>
              <a:rPr lang="en-US" altLang="zh-CN"/>
              <a:t>] </a:t>
            </a:r>
          </a:p>
        </p:txBody>
      </p:sp>
      <p:sp>
        <p:nvSpPr>
          <p:cNvPr id="79875" name="Rectangle 3">
            <a:extLst>
              <a:ext uri="{FF2B5EF4-FFF2-40B4-BE49-F238E27FC236}">
                <a16:creationId xmlns:a16="http://schemas.microsoft.com/office/drawing/2014/main" id="{388BD610-5F24-4BCA-96D5-B5CE9104F5F2}"/>
              </a:ext>
            </a:extLst>
          </p:cNvPr>
          <p:cNvSpPr>
            <a:spLocks noGrp="1" noChangeArrowheads="1"/>
          </p:cNvSpPr>
          <p:nvPr>
            <p:ph type="body" idx="1"/>
          </p:nvPr>
        </p:nvSpPr>
        <p:spPr/>
        <p:txBody>
          <a:bodyPr/>
          <a:lstStyle/>
          <a:p>
            <a:pPr eaLnBrk="1" hangingPunct="1">
              <a:lnSpc>
                <a:spcPct val="90000"/>
              </a:lnSpc>
            </a:pPr>
            <a:r>
              <a:rPr lang="zh-CN" altLang="zh-CN" sz="2800" b="1"/>
              <a:t>Software testing</a:t>
            </a:r>
            <a:r>
              <a:rPr lang="zh-CN" altLang="zh-CN" sz="2800"/>
              <a:t> is an investigation conducted to provide stakeholders with information about the quality of the product or service under test. </a:t>
            </a:r>
          </a:p>
          <a:p>
            <a:pPr eaLnBrk="1" hangingPunct="1">
              <a:lnSpc>
                <a:spcPct val="90000"/>
              </a:lnSpc>
            </a:pPr>
            <a:r>
              <a:rPr lang="zh-CN" altLang="zh-CN" sz="2800"/>
              <a:t>Software testing also provides an objective, independent view of the software to allow the business to appreciate and understand the risks at implementation of the software. </a:t>
            </a:r>
          </a:p>
          <a:p>
            <a:pPr eaLnBrk="1" hangingPunct="1">
              <a:lnSpc>
                <a:spcPct val="90000"/>
              </a:lnSpc>
            </a:pPr>
            <a:r>
              <a:rPr lang="zh-CN" altLang="zh-CN" sz="2800"/>
              <a:t>Test techniques include, but are not limited to, the process of executing a program or application with the intent of finding software bugs.</a:t>
            </a:r>
            <a:endParaRPr lang="en-US" altLang="zh-CN"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FCC3CBFA-03C5-46BC-94BE-1D462D7AADB1}"/>
              </a:ext>
            </a:extLst>
          </p:cNvPr>
          <p:cNvSpPr>
            <a:spLocks noGrp="1" noChangeArrowheads="1"/>
          </p:cNvSpPr>
          <p:nvPr>
            <p:ph type="title"/>
          </p:nvPr>
        </p:nvSpPr>
        <p:spPr/>
        <p:txBody>
          <a:bodyPr/>
          <a:lstStyle/>
          <a:p>
            <a:pPr eaLnBrk="1" hangingPunct="1"/>
            <a:r>
              <a:rPr lang="en-US" altLang="zh-CN"/>
              <a:t>3 Definition 4 [</a:t>
            </a:r>
            <a:r>
              <a:rPr lang="zh-CN" altLang="zh-CN"/>
              <a:t>worldIQ.com</a:t>
            </a:r>
            <a:r>
              <a:rPr lang="en-US" altLang="zh-CN"/>
              <a:t>]</a:t>
            </a:r>
          </a:p>
        </p:txBody>
      </p:sp>
      <p:sp>
        <p:nvSpPr>
          <p:cNvPr id="81923" name="Rectangle 3">
            <a:extLst>
              <a:ext uri="{FF2B5EF4-FFF2-40B4-BE49-F238E27FC236}">
                <a16:creationId xmlns:a16="http://schemas.microsoft.com/office/drawing/2014/main" id="{F900393E-310D-402A-B072-E04035DAD119}"/>
              </a:ext>
            </a:extLst>
          </p:cNvPr>
          <p:cNvSpPr>
            <a:spLocks noGrp="1" noChangeArrowheads="1"/>
          </p:cNvSpPr>
          <p:nvPr>
            <p:ph type="body" idx="1"/>
          </p:nvPr>
        </p:nvSpPr>
        <p:spPr/>
        <p:txBody>
          <a:bodyPr/>
          <a:lstStyle/>
          <a:p>
            <a:pPr eaLnBrk="1" hangingPunct="1">
              <a:lnSpc>
                <a:spcPct val="80000"/>
              </a:lnSpc>
            </a:pPr>
            <a:r>
              <a:rPr lang="en-US" altLang="zh-CN" sz="2800" b="1"/>
              <a:t>Software testing</a:t>
            </a:r>
            <a:r>
              <a:rPr lang="en-US" altLang="zh-CN" sz="2800"/>
              <a:t> is a process used to identify the correctness, completeness and quality of developed computer software. </a:t>
            </a:r>
          </a:p>
          <a:p>
            <a:pPr eaLnBrk="1" hangingPunct="1">
              <a:lnSpc>
                <a:spcPct val="80000"/>
              </a:lnSpc>
            </a:pPr>
            <a:r>
              <a:rPr lang="en-US" altLang="zh-CN" sz="2800"/>
              <a:t>Actually, testing can never establish the correctness of computer software, as this can only be done by formal verification. It can only find defects, not prove that there are none. </a:t>
            </a:r>
          </a:p>
          <a:p>
            <a:pPr eaLnBrk="1" hangingPunct="1">
              <a:lnSpc>
                <a:spcPct val="80000"/>
              </a:lnSpc>
            </a:pPr>
            <a:r>
              <a:rPr lang="en-US" altLang="zh-CN" sz="2800"/>
              <a:t>There are a number of different testing approaches that are used to do this ranging from the most informal </a:t>
            </a:r>
            <a:r>
              <a:rPr lang="en-US" altLang="zh-CN" sz="2800" i="1"/>
              <a:t>ad hoc</a:t>
            </a:r>
            <a:r>
              <a:rPr lang="en-US" altLang="zh-CN" sz="2800"/>
              <a:t> testing, to formally specified and controlled methods such as automated testing.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E1FB4A5F-4383-4988-80EA-D2B12B70CA5E}"/>
              </a:ext>
            </a:extLst>
          </p:cNvPr>
          <p:cNvSpPr>
            <a:spLocks noGrp="1" noChangeArrowheads="1"/>
          </p:cNvSpPr>
          <p:nvPr>
            <p:ph type="title"/>
          </p:nvPr>
        </p:nvSpPr>
        <p:spPr/>
        <p:txBody>
          <a:bodyPr/>
          <a:lstStyle/>
          <a:p>
            <a:r>
              <a:rPr lang="en-US" altLang="zh-CN"/>
              <a:t>3 Definition 5(SWEBOK2014)</a:t>
            </a:r>
            <a:endParaRPr lang="zh-CN" altLang="en-US"/>
          </a:p>
        </p:txBody>
      </p:sp>
      <p:sp>
        <p:nvSpPr>
          <p:cNvPr id="82947" name="内容占位符 2">
            <a:extLst>
              <a:ext uri="{FF2B5EF4-FFF2-40B4-BE49-F238E27FC236}">
                <a16:creationId xmlns:a16="http://schemas.microsoft.com/office/drawing/2014/main" id="{045E27E9-2FF4-441E-ACAB-F212D575E460}"/>
              </a:ext>
            </a:extLst>
          </p:cNvPr>
          <p:cNvSpPr>
            <a:spLocks noGrp="1" noChangeArrowheads="1"/>
          </p:cNvSpPr>
          <p:nvPr>
            <p:ph idx="1"/>
          </p:nvPr>
        </p:nvSpPr>
        <p:spPr/>
        <p:txBody>
          <a:bodyPr/>
          <a:lstStyle/>
          <a:p>
            <a:r>
              <a:rPr lang="en-US" altLang="zh-CN"/>
              <a:t>Software testing consists of the </a:t>
            </a:r>
            <a:r>
              <a:rPr lang="en-US" altLang="zh-CN" i="1"/>
              <a:t>dynamic verification </a:t>
            </a:r>
            <a:r>
              <a:rPr lang="en-US" altLang="zh-CN"/>
              <a:t>that a program provides </a:t>
            </a:r>
            <a:r>
              <a:rPr lang="en-US" altLang="zh-CN" i="1"/>
              <a:t>expected behaviors </a:t>
            </a:r>
            <a:r>
              <a:rPr lang="en-US" altLang="zh-CN"/>
              <a:t>on a </a:t>
            </a:r>
            <a:r>
              <a:rPr lang="en-US" altLang="zh-CN" i="1"/>
              <a:t>finite set of test cases, suitably selected from </a:t>
            </a:r>
            <a:r>
              <a:rPr lang="en-US" altLang="zh-CN"/>
              <a:t>the usually infinite execution domain.</a:t>
            </a:r>
            <a:endParaRPr lang="zh-CN" altLang="en-US"/>
          </a:p>
        </p:txBody>
      </p:sp>
      <p:sp>
        <p:nvSpPr>
          <p:cNvPr id="4" name="矩形 3">
            <a:hlinkClick r:id="rId3" action="ppaction://hlinksldjump"/>
            <a:extLst>
              <a:ext uri="{FF2B5EF4-FFF2-40B4-BE49-F238E27FC236}">
                <a16:creationId xmlns:a16="http://schemas.microsoft.com/office/drawing/2014/main" id="{D5BE9319-703D-49A5-9A06-C732FD54FA0C}"/>
              </a:ext>
            </a:extLst>
          </p:cNvPr>
          <p:cNvSpPr/>
          <p:nvPr/>
        </p:nvSpPr>
        <p:spPr>
          <a:xfrm>
            <a:off x="6929438" y="5929313"/>
            <a:ext cx="1714500" cy="642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BACK</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44A2760C-B32E-46A4-A76B-8D5C04B51C54}"/>
              </a:ext>
            </a:extLst>
          </p:cNvPr>
          <p:cNvSpPr>
            <a:spLocks noGrp="1" noChangeArrowheads="1"/>
          </p:cNvSpPr>
          <p:nvPr>
            <p:ph type="title"/>
          </p:nvPr>
        </p:nvSpPr>
        <p:spPr/>
        <p:txBody>
          <a:bodyPr/>
          <a:lstStyle/>
          <a:p>
            <a:pPr eaLnBrk="1" hangingPunct="1"/>
            <a:r>
              <a:rPr lang="en-US" altLang="zh-CN"/>
              <a:t>4 Testing exists everywhere</a:t>
            </a:r>
          </a:p>
        </p:txBody>
      </p:sp>
      <p:sp>
        <p:nvSpPr>
          <p:cNvPr id="84995" name="Rectangle 3">
            <a:extLst>
              <a:ext uri="{FF2B5EF4-FFF2-40B4-BE49-F238E27FC236}">
                <a16:creationId xmlns:a16="http://schemas.microsoft.com/office/drawing/2014/main" id="{7EFC545D-93CF-4976-8AC0-3B6B508E1DAE}"/>
              </a:ext>
            </a:extLst>
          </p:cNvPr>
          <p:cNvSpPr>
            <a:spLocks noGrp="1" noChangeArrowheads="1"/>
          </p:cNvSpPr>
          <p:nvPr>
            <p:ph type="body" idx="1"/>
          </p:nvPr>
        </p:nvSpPr>
        <p:spPr/>
        <p:txBody>
          <a:bodyPr/>
          <a:lstStyle/>
          <a:p>
            <a:pPr eaLnBrk="1" hangingPunct="1"/>
            <a:r>
              <a:rPr lang="en-US" altLang="zh-CN"/>
              <a:t>Shopping</a:t>
            </a:r>
          </a:p>
          <a:p>
            <a:pPr eaLnBrk="1" hangingPunct="1"/>
            <a:r>
              <a:rPr lang="en-US" altLang="zh-CN"/>
              <a:t>Education</a:t>
            </a:r>
          </a:p>
          <a:p>
            <a:pPr eaLnBrk="1" hangingPunct="1"/>
            <a:r>
              <a:rPr lang="en-US" altLang="zh-CN"/>
              <a:t>Produce</a:t>
            </a:r>
          </a:p>
          <a:p>
            <a:pPr eaLnBrk="1" hangingPunct="1"/>
            <a:r>
              <a:rPr lang="en-US" altLang="zh-CN"/>
              <a:t>Social communication</a:t>
            </a:r>
          </a:p>
          <a:p>
            <a:pPr eaLnBrk="1" hangingPunct="1"/>
            <a:r>
              <a:rPr lang="en-US" altLang="zh-CN"/>
              <a:t>Academic</a:t>
            </a:r>
          </a:p>
          <a:p>
            <a:pPr eaLnBrk="1" hangingPunct="1"/>
            <a:r>
              <a:rPr lang="en-US" altLang="zh-CN"/>
              <a:t>Industrial</a:t>
            </a:r>
          </a:p>
          <a:p>
            <a:pPr eaLnBrk="1" hangingPunct="1"/>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4815459C-ADB1-4DCC-A250-8A41EFD0F407}"/>
              </a:ext>
            </a:extLst>
          </p:cNvPr>
          <p:cNvSpPr>
            <a:spLocks noGrp="1" noChangeArrowheads="1"/>
          </p:cNvSpPr>
          <p:nvPr>
            <p:ph type="title"/>
          </p:nvPr>
        </p:nvSpPr>
        <p:spPr>
          <a:xfrm>
            <a:off x="457200" y="44450"/>
            <a:ext cx="8229600" cy="1143000"/>
          </a:xfrm>
        </p:spPr>
        <p:txBody>
          <a:bodyPr/>
          <a:lstStyle/>
          <a:p>
            <a:r>
              <a:rPr lang="zh-CN" altLang="en-US"/>
              <a:t>考核方式</a:t>
            </a:r>
          </a:p>
        </p:txBody>
      </p:sp>
      <p:sp>
        <p:nvSpPr>
          <p:cNvPr id="24579" name="内容占位符 2">
            <a:extLst>
              <a:ext uri="{FF2B5EF4-FFF2-40B4-BE49-F238E27FC236}">
                <a16:creationId xmlns:a16="http://schemas.microsoft.com/office/drawing/2014/main" id="{81252BEB-A40B-4B14-A442-A1261EBEB3E1}"/>
              </a:ext>
            </a:extLst>
          </p:cNvPr>
          <p:cNvSpPr>
            <a:spLocks noGrp="1" noChangeArrowheads="1"/>
          </p:cNvSpPr>
          <p:nvPr>
            <p:ph idx="1"/>
          </p:nvPr>
        </p:nvSpPr>
        <p:spPr>
          <a:xfrm>
            <a:off x="457200" y="1600200"/>
            <a:ext cx="8229600" cy="4997450"/>
          </a:xfrm>
        </p:spPr>
        <p:txBody>
          <a:bodyPr/>
          <a:lstStyle/>
          <a:p>
            <a:r>
              <a:rPr lang="zh-CN" altLang="en-US"/>
              <a:t>平时成绩</a:t>
            </a:r>
            <a:r>
              <a:rPr lang="en-US" altLang="zh-CN"/>
              <a:t>20</a:t>
            </a:r>
            <a:r>
              <a:rPr lang="zh-CN" altLang="en-US"/>
              <a:t>分</a:t>
            </a:r>
            <a:endParaRPr lang="en-US" altLang="zh-CN"/>
          </a:p>
          <a:p>
            <a:pPr lvl="1"/>
            <a:r>
              <a:rPr lang="zh-CN" altLang="en-US"/>
              <a:t>出勤率少</a:t>
            </a:r>
            <a:r>
              <a:rPr lang="en-US" altLang="zh-CN"/>
              <a:t>1</a:t>
            </a:r>
            <a:r>
              <a:rPr lang="zh-CN" altLang="en-US"/>
              <a:t>次扣</a:t>
            </a:r>
            <a:r>
              <a:rPr lang="en-US" altLang="zh-CN"/>
              <a:t>1</a:t>
            </a:r>
            <a:r>
              <a:rPr lang="zh-CN" altLang="en-US"/>
              <a:t>分，全勤</a:t>
            </a:r>
            <a:r>
              <a:rPr lang="en-US" altLang="zh-CN"/>
              <a:t>17</a:t>
            </a:r>
            <a:r>
              <a:rPr lang="zh-CN" altLang="en-US"/>
              <a:t>次计</a:t>
            </a:r>
            <a:r>
              <a:rPr lang="en-US" altLang="zh-CN"/>
              <a:t>10</a:t>
            </a:r>
            <a:r>
              <a:rPr lang="zh-CN" altLang="en-US"/>
              <a:t>分，现场交作业点名</a:t>
            </a:r>
            <a:endParaRPr lang="en-US" altLang="zh-CN"/>
          </a:p>
          <a:p>
            <a:pPr lvl="1"/>
            <a:r>
              <a:rPr lang="zh-CN" altLang="en-US"/>
              <a:t>演讲报告</a:t>
            </a:r>
            <a:r>
              <a:rPr lang="en-US" altLang="zh-CN"/>
              <a:t>5</a:t>
            </a:r>
            <a:r>
              <a:rPr lang="zh-CN" altLang="en-US"/>
              <a:t>分，</a:t>
            </a:r>
            <a:r>
              <a:rPr lang="zh-CN" altLang="en-US">
                <a:solidFill>
                  <a:srgbClr val="FF0000"/>
                </a:solidFill>
              </a:rPr>
              <a:t>现场点评现场打分</a:t>
            </a:r>
            <a:endParaRPr lang="en-US" altLang="zh-CN">
              <a:solidFill>
                <a:srgbClr val="FF0000"/>
              </a:solidFill>
            </a:endParaRPr>
          </a:p>
          <a:p>
            <a:pPr lvl="1"/>
            <a:r>
              <a:rPr lang="zh-CN" altLang="en-US"/>
              <a:t>研究论文</a:t>
            </a:r>
            <a:r>
              <a:rPr lang="en-US" altLang="zh-CN"/>
              <a:t>5</a:t>
            </a:r>
            <a:r>
              <a:rPr lang="zh-CN" altLang="en-US"/>
              <a:t>分，我们会认真阅读</a:t>
            </a:r>
            <a:endParaRPr lang="en-US" altLang="zh-CN"/>
          </a:p>
          <a:p>
            <a:r>
              <a:rPr lang="zh-CN" altLang="en-US">
                <a:solidFill>
                  <a:srgbClr val="FF0000"/>
                </a:solidFill>
              </a:rPr>
              <a:t>期中考试</a:t>
            </a:r>
            <a:r>
              <a:rPr lang="en-US" altLang="zh-CN">
                <a:solidFill>
                  <a:srgbClr val="FF0000"/>
                </a:solidFill>
              </a:rPr>
              <a:t>30</a:t>
            </a:r>
            <a:r>
              <a:rPr lang="zh-CN" altLang="en-US">
                <a:solidFill>
                  <a:srgbClr val="FF0000"/>
                </a:solidFill>
              </a:rPr>
              <a:t>分，安排在第</a:t>
            </a:r>
            <a:r>
              <a:rPr lang="en-US" altLang="zh-CN">
                <a:solidFill>
                  <a:srgbClr val="FF0000"/>
                </a:solidFill>
              </a:rPr>
              <a:t>9</a:t>
            </a:r>
            <a:r>
              <a:rPr lang="zh-CN" altLang="en-US">
                <a:solidFill>
                  <a:srgbClr val="FF0000"/>
                </a:solidFill>
              </a:rPr>
              <a:t>周，</a:t>
            </a:r>
            <a:r>
              <a:rPr lang="en-US" altLang="zh-CN">
                <a:solidFill>
                  <a:srgbClr val="FF0000"/>
                </a:solidFill>
              </a:rPr>
              <a:t>10</a:t>
            </a:r>
            <a:r>
              <a:rPr lang="zh-CN" altLang="en-US">
                <a:solidFill>
                  <a:srgbClr val="FF0000"/>
                </a:solidFill>
              </a:rPr>
              <a:t>月</a:t>
            </a:r>
            <a:r>
              <a:rPr lang="en-US" altLang="zh-CN">
                <a:solidFill>
                  <a:srgbClr val="FF0000"/>
                </a:solidFill>
              </a:rPr>
              <a:t>28</a:t>
            </a:r>
            <a:r>
              <a:rPr lang="zh-CN" altLang="en-US">
                <a:solidFill>
                  <a:srgbClr val="FF0000"/>
                </a:solidFill>
              </a:rPr>
              <a:t>日</a:t>
            </a:r>
            <a:endParaRPr lang="en-US" altLang="zh-CN">
              <a:solidFill>
                <a:srgbClr val="FF0000"/>
              </a:solidFill>
            </a:endParaRPr>
          </a:p>
          <a:p>
            <a:r>
              <a:rPr lang="zh-CN" altLang="en-US"/>
              <a:t>期末考试</a:t>
            </a:r>
            <a:r>
              <a:rPr lang="en-US" altLang="zh-CN"/>
              <a:t>50</a:t>
            </a:r>
            <a:r>
              <a:rPr lang="zh-CN" altLang="en-US"/>
              <a:t>分，严格把关</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F8118D4-F1B8-443C-9AAD-83CC3834D944}"/>
              </a:ext>
            </a:extLst>
          </p:cNvPr>
          <p:cNvSpPr>
            <a:spLocks noGrp="1" noChangeArrowheads="1"/>
          </p:cNvSpPr>
          <p:nvPr>
            <p:ph type="title"/>
          </p:nvPr>
        </p:nvSpPr>
        <p:spPr/>
        <p:txBody>
          <a:bodyPr/>
          <a:lstStyle/>
          <a:p>
            <a:pPr eaLnBrk="1" hangingPunct="1"/>
            <a:r>
              <a:rPr lang="en-US" altLang="zh-CN"/>
              <a:t>4 Everyone is a tester</a:t>
            </a:r>
          </a:p>
        </p:txBody>
      </p:sp>
      <p:sp>
        <p:nvSpPr>
          <p:cNvPr id="86019" name="Rectangle 3">
            <a:extLst>
              <a:ext uri="{FF2B5EF4-FFF2-40B4-BE49-F238E27FC236}">
                <a16:creationId xmlns:a16="http://schemas.microsoft.com/office/drawing/2014/main" id="{0C04C9FA-CCF9-4A01-B96B-6611913720BD}"/>
              </a:ext>
            </a:extLst>
          </p:cNvPr>
          <p:cNvSpPr>
            <a:spLocks noGrp="1" noChangeArrowheads="1"/>
          </p:cNvSpPr>
          <p:nvPr>
            <p:ph type="body" idx="1"/>
          </p:nvPr>
        </p:nvSpPr>
        <p:spPr/>
        <p:txBody>
          <a:bodyPr/>
          <a:lstStyle/>
          <a:p>
            <a:pPr eaLnBrk="1" hangingPunct="1"/>
            <a:r>
              <a:rPr lang="en-US" altLang="zh-CN"/>
              <a:t>Make friends</a:t>
            </a:r>
          </a:p>
          <a:p>
            <a:pPr eaLnBrk="1" hangingPunct="1"/>
            <a:r>
              <a:rPr lang="en-US" altLang="zh-CN"/>
              <a:t>Buy something</a:t>
            </a:r>
          </a:p>
          <a:p>
            <a:pPr eaLnBrk="1" hangingPunct="1"/>
            <a:r>
              <a:rPr lang="en-US" altLang="zh-CN"/>
              <a:t>Work</a:t>
            </a:r>
          </a:p>
          <a:p>
            <a:pPr eaLnBrk="1" hangingPunct="1"/>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87DF80B-74FD-423D-931E-0811711BF1BB}"/>
              </a:ext>
            </a:extLst>
          </p:cNvPr>
          <p:cNvSpPr>
            <a:spLocks noGrp="1" noChangeArrowheads="1"/>
          </p:cNvSpPr>
          <p:nvPr>
            <p:ph type="title"/>
          </p:nvPr>
        </p:nvSpPr>
        <p:spPr/>
        <p:txBody>
          <a:bodyPr/>
          <a:lstStyle/>
          <a:p>
            <a:pPr eaLnBrk="1" hangingPunct="1"/>
            <a:r>
              <a:rPr lang="en-US" altLang="zh-CN"/>
              <a:t>4 </a:t>
            </a:r>
            <a:r>
              <a:rPr lang="zh-CN" altLang="en-US"/>
              <a:t>他山之石</a:t>
            </a:r>
            <a:r>
              <a:rPr lang="en-US" altLang="zh-CN"/>
              <a:t>,</a:t>
            </a:r>
            <a:r>
              <a:rPr lang="zh-CN" altLang="en-US"/>
              <a:t>可以功玉（讨论）</a:t>
            </a:r>
          </a:p>
        </p:txBody>
      </p:sp>
      <p:sp>
        <p:nvSpPr>
          <p:cNvPr id="87043" name="Rectangle 3">
            <a:extLst>
              <a:ext uri="{FF2B5EF4-FFF2-40B4-BE49-F238E27FC236}">
                <a16:creationId xmlns:a16="http://schemas.microsoft.com/office/drawing/2014/main" id="{5DD066F5-CD4B-4BC3-9483-080DA912C9C6}"/>
              </a:ext>
            </a:extLst>
          </p:cNvPr>
          <p:cNvSpPr>
            <a:spLocks noGrp="1" noChangeArrowheads="1"/>
          </p:cNvSpPr>
          <p:nvPr>
            <p:ph type="body" idx="1"/>
          </p:nvPr>
        </p:nvSpPr>
        <p:spPr/>
        <p:txBody>
          <a:bodyPr/>
          <a:lstStyle/>
          <a:p>
            <a:pPr eaLnBrk="1" hangingPunct="1"/>
            <a:r>
              <a:rPr lang="zh-CN" altLang="en-US"/>
              <a:t>教育</a:t>
            </a:r>
          </a:p>
          <a:p>
            <a:pPr eaLnBrk="1" hangingPunct="1"/>
            <a:r>
              <a:rPr lang="zh-CN" altLang="en-US"/>
              <a:t>建筑</a:t>
            </a:r>
          </a:p>
          <a:p>
            <a:pPr eaLnBrk="1" hangingPunct="1"/>
            <a:r>
              <a:rPr lang="zh-CN" altLang="en-US"/>
              <a:t>制造业</a:t>
            </a:r>
          </a:p>
          <a:p>
            <a:pPr eaLnBrk="1" hangingPunct="1"/>
            <a:r>
              <a:rPr lang="zh-CN" altLang="en-US"/>
              <a:t>软件</a:t>
            </a:r>
          </a:p>
          <a:p>
            <a:pPr eaLnBrk="1" hangingPunct="1"/>
            <a:r>
              <a:rPr lang="zh-CN" altLang="en-US"/>
              <a:t>农业</a:t>
            </a:r>
          </a:p>
          <a:p>
            <a:pPr eaLnBrk="1" hangingPunct="1"/>
            <a:r>
              <a:rPr lang="zh-CN" altLang="en-US"/>
              <a:t>各行各业</a:t>
            </a:r>
          </a:p>
          <a:p>
            <a:pPr eaLnBrk="1" hangingPunct="1"/>
            <a:r>
              <a:rPr lang="en-US" altLang="zh-CN"/>
              <a:t>… ...</a:t>
            </a:r>
          </a:p>
        </p:txBody>
      </p:sp>
      <p:sp>
        <p:nvSpPr>
          <p:cNvPr id="4" name="矩形 3">
            <a:hlinkClick r:id="rId2" action="ppaction://hlinksldjump"/>
            <a:extLst>
              <a:ext uri="{FF2B5EF4-FFF2-40B4-BE49-F238E27FC236}">
                <a16:creationId xmlns:a16="http://schemas.microsoft.com/office/drawing/2014/main" id="{830BBCDC-C79B-42EE-AE55-CFFF2FAF73BC}"/>
              </a:ext>
            </a:extLst>
          </p:cNvPr>
          <p:cNvSpPr/>
          <p:nvPr/>
        </p:nvSpPr>
        <p:spPr>
          <a:xfrm>
            <a:off x="6929438" y="5929313"/>
            <a:ext cx="1714500" cy="642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BACK</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DC5E0805-9AA4-4222-9E8E-8AD85D84860A}"/>
              </a:ext>
            </a:extLst>
          </p:cNvPr>
          <p:cNvSpPr>
            <a:spLocks noGrp="1" noChangeArrowheads="1"/>
          </p:cNvSpPr>
          <p:nvPr>
            <p:ph type="title"/>
          </p:nvPr>
        </p:nvSpPr>
        <p:spPr>
          <a:xfrm>
            <a:off x="457200" y="274638"/>
            <a:ext cx="8507413" cy="1143000"/>
          </a:xfrm>
        </p:spPr>
        <p:txBody>
          <a:bodyPr/>
          <a:lstStyle/>
          <a:p>
            <a:r>
              <a:rPr lang="en-US" altLang="zh-CN"/>
              <a:t>5 </a:t>
            </a:r>
            <a:r>
              <a:rPr lang="zh-CN" altLang="en-US"/>
              <a:t>软件测试的关键问题</a:t>
            </a:r>
            <a:r>
              <a:rPr lang="en-US" altLang="zh-CN"/>
              <a:t>--</a:t>
            </a:r>
            <a:r>
              <a:rPr lang="zh-CN" altLang="en-US"/>
              <a:t>测试活动</a:t>
            </a:r>
          </a:p>
        </p:txBody>
      </p:sp>
      <p:sp>
        <p:nvSpPr>
          <p:cNvPr id="88067" name="Rectangle 3">
            <a:extLst>
              <a:ext uri="{FF2B5EF4-FFF2-40B4-BE49-F238E27FC236}">
                <a16:creationId xmlns:a16="http://schemas.microsoft.com/office/drawing/2014/main" id="{4990397E-EB07-4C54-A41E-767995ADDA3B}"/>
              </a:ext>
            </a:extLst>
          </p:cNvPr>
          <p:cNvSpPr>
            <a:spLocks noGrp="1" noChangeArrowheads="1"/>
          </p:cNvSpPr>
          <p:nvPr>
            <p:ph type="body" idx="1"/>
          </p:nvPr>
        </p:nvSpPr>
        <p:spPr/>
        <p:txBody>
          <a:bodyPr/>
          <a:lstStyle/>
          <a:p>
            <a:endParaRPr lang="zh-CN" altLang="en-US"/>
          </a:p>
        </p:txBody>
      </p:sp>
      <p:grpSp>
        <p:nvGrpSpPr>
          <p:cNvPr id="88068" name="Group 4">
            <a:extLst>
              <a:ext uri="{FF2B5EF4-FFF2-40B4-BE49-F238E27FC236}">
                <a16:creationId xmlns:a16="http://schemas.microsoft.com/office/drawing/2014/main" id="{A8C205B2-5FD9-4D8C-A7F8-EC6118812D42}"/>
              </a:ext>
            </a:extLst>
          </p:cNvPr>
          <p:cNvGrpSpPr>
            <a:grpSpLocks noChangeAspect="1"/>
          </p:cNvGrpSpPr>
          <p:nvPr/>
        </p:nvGrpSpPr>
        <p:grpSpPr bwMode="auto">
          <a:xfrm>
            <a:off x="468313" y="1357313"/>
            <a:ext cx="8207375" cy="5038725"/>
            <a:chOff x="1800" y="1655"/>
            <a:chExt cx="8352" cy="5207"/>
          </a:xfrm>
        </p:grpSpPr>
        <p:sp>
          <p:nvSpPr>
            <p:cNvPr id="88069" name="AutoShape 5">
              <a:extLst>
                <a:ext uri="{FF2B5EF4-FFF2-40B4-BE49-F238E27FC236}">
                  <a16:creationId xmlns:a16="http://schemas.microsoft.com/office/drawing/2014/main" id="{A293DF30-C6AD-4228-84FC-1D134999FD43}"/>
                </a:ext>
              </a:extLst>
            </p:cNvPr>
            <p:cNvSpPr>
              <a:spLocks noChangeAspect="1" noChangeArrowheads="1"/>
            </p:cNvSpPr>
            <p:nvPr/>
          </p:nvSpPr>
          <p:spPr bwMode="auto">
            <a:xfrm>
              <a:off x="1800" y="1655"/>
              <a:ext cx="8352" cy="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8070" name="Freeform 2">
              <a:extLst>
                <a:ext uri="{FF2B5EF4-FFF2-40B4-BE49-F238E27FC236}">
                  <a16:creationId xmlns:a16="http://schemas.microsoft.com/office/drawing/2014/main" id="{CD269CA6-8E71-4CB4-BB93-91D4EE7FFF1C}"/>
                </a:ext>
              </a:extLst>
            </p:cNvPr>
            <p:cNvSpPr>
              <a:spLocks/>
            </p:cNvSpPr>
            <p:nvPr/>
          </p:nvSpPr>
          <p:spPr bwMode="auto">
            <a:xfrm>
              <a:off x="1800" y="1655"/>
              <a:ext cx="2273" cy="535"/>
            </a:xfrm>
            <a:custGeom>
              <a:avLst/>
              <a:gdLst>
                <a:gd name="T0" fmla="*/ 0 w 1639"/>
                <a:gd name="T1" fmla="*/ 0 h 265"/>
                <a:gd name="T2" fmla="*/ 2147483646 w 1639"/>
                <a:gd name="T3" fmla="*/ 0 h 265"/>
                <a:gd name="T4" fmla="*/ 2147483646 w 1639"/>
                <a:gd name="T5" fmla="*/ 2147483646 h 265"/>
                <a:gd name="T6" fmla="*/ 0 w 1639"/>
                <a:gd name="T7" fmla="*/ 2147483646 h 265"/>
                <a:gd name="T8" fmla="*/ 0 w 1639"/>
                <a:gd name="T9" fmla="*/ 0 h 265"/>
                <a:gd name="T10" fmla="*/ 0 60000 65536"/>
                <a:gd name="T11" fmla="*/ 0 60000 65536"/>
                <a:gd name="T12" fmla="*/ 0 60000 65536"/>
                <a:gd name="T13" fmla="*/ 0 60000 65536"/>
                <a:gd name="T14" fmla="*/ 0 60000 65536"/>
                <a:gd name="T15" fmla="*/ 0 w 1639"/>
                <a:gd name="T16" fmla="*/ 0 h 265"/>
                <a:gd name="T17" fmla="*/ 1639 w 1639"/>
                <a:gd name="T18" fmla="*/ 265 h 265"/>
              </a:gdLst>
              <a:ahLst/>
              <a:cxnLst>
                <a:cxn ang="T10">
                  <a:pos x="T0" y="T1"/>
                </a:cxn>
                <a:cxn ang="T11">
                  <a:pos x="T2" y="T3"/>
                </a:cxn>
                <a:cxn ang="T12">
                  <a:pos x="T4" y="T5"/>
                </a:cxn>
                <a:cxn ang="T13">
                  <a:pos x="T6" y="T7"/>
                </a:cxn>
                <a:cxn ang="T14">
                  <a:pos x="T8" y="T9"/>
                </a:cxn>
              </a:cxnLst>
              <a:rect l="T15" t="T16" r="T17" b="T18"/>
              <a:pathLst>
                <a:path w="1639" h="265">
                  <a:moveTo>
                    <a:pt x="0" y="0"/>
                  </a:moveTo>
                  <a:lnTo>
                    <a:pt x="1638" y="0"/>
                  </a:lnTo>
                  <a:lnTo>
                    <a:pt x="1638" y="264"/>
                  </a:lnTo>
                  <a:lnTo>
                    <a:pt x="0" y="264"/>
                  </a:lnTo>
                  <a:lnTo>
                    <a:pt x="0" y="0"/>
                  </a:lnTo>
                </a:path>
              </a:pathLst>
            </a:custGeom>
            <a:solidFill>
              <a:srgbClr val="BFBF7F"/>
            </a:solidFill>
            <a:ln>
              <a:noFill/>
            </a:ln>
            <a:extLst>
              <a:ext uri="{91240B29-F687-4F45-9708-019B960494DF}">
                <a14:hiddenLine xmlns:a14="http://schemas.microsoft.com/office/drawing/2010/main" w="9525" cap="rnd">
                  <a:solidFill>
                    <a:srgbClr val="000000"/>
                  </a:solidFill>
                  <a:round/>
                  <a:headEnd/>
                  <a:tailEnd/>
                </a14:hiddenLine>
              </a:ext>
            </a:extLst>
          </p:spPr>
          <p:txBody>
            <a:bodyPr lIns="56693" tIns="28346" rIns="56693" bIns="28346"/>
            <a:lstStyle/>
            <a:p>
              <a:endParaRPr lang="zh-CN" altLang="en-US"/>
            </a:p>
          </p:txBody>
        </p:sp>
        <p:sp>
          <p:nvSpPr>
            <p:cNvPr id="88071" name="Rectangle 3">
              <a:extLst>
                <a:ext uri="{FF2B5EF4-FFF2-40B4-BE49-F238E27FC236}">
                  <a16:creationId xmlns:a16="http://schemas.microsoft.com/office/drawing/2014/main" id="{F96BACB0-28BE-4F71-8971-87483C9D1D5E}"/>
                </a:ext>
              </a:extLst>
            </p:cNvPr>
            <p:cNvSpPr>
              <a:spLocks noChangeArrowheads="1"/>
            </p:cNvSpPr>
            <p:nvPr/>
          </p:nvSpPr>
          <p:spPr bwMode="auto">
            <a:xfrm>
              <a:off x="1934" y="1665"/>
              <a:ext cx="362" cy="3642"/>
            </a:xfrm>
            <a:prstGeom prst="rect">
              <a:avLst/>
            </a:prstGeom>
            <a:solidFill>
              <a:srgbClr val="FFFFFF"/>
            </a:solidFill>
            <a:ln w="9525" cap="rnd">
              <a:solidFill>
                <a:srgbClr val="000000"/>
              </a:solidFill>
              <a:miter lim="800000"/>
              <a:headEnd type="none" w="sm" len="sm"/>
              <a:tailEnd type="none" w="sm" len="sm"/>
            </a:ln>
            <a:effectLst>
              <a:outerShdw dist="107763" dir="2700000" algn="ctr" rotWithShape="0">
                <a:srgbClr val="808080">
                  <a:alpha val="50000"/>
                </a:srgbClr>
              </a:outerShdw>
            </a:effectLst>
          </p:spPr>
          <p:txBody>
            <a:bodyPr wrap="none" lIns="52592" tIns="26296" rIns="52592" bIns="2629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GB" sz="1000">
                <a:solidFill>
                  <a:srgbClr val="000000"/>
                </a:solidFill>
                <a:latin typeface="CorpoS"/>
              </a:endParaRPr>
            </a:p>
            <a:p>
              <a:pPr algn="just" eaLnBrk="1" hangingPunct="1">
                <a:spcBef>
                  <a:spcPct val="0"/>
                </a:spcBef>
                <a:buFontTx/>
                <a:buNone/>
              </a:pPr>
              <a:endParaRPr lang="zh-CN" altLang="en-GB" sz="1000">
                <a:solidFill>
                  <a:srgbClr val="000000"/>
                </a:solidFill>
                <a:latin typeface="CorpoS"/>
              </a:endParaRPr>
            </a:p>
            <a:p>
              <a:pPr algn="just" eaLnBrk="1" hangingPunct="1">
                <a:spcBef>
                  <a:spcPct val="0"/>
                </a:spcBef>
                <a:buFontTx/>
                <a:buNone/>
              </a:pPr>
              <a:endParaRPr lang="zh-CN" altLang="en-US" sz="1800"/>
            </a:p>
          </p:txBody>
        </p:sp>
        <p:sp>
          <p:nvSpPr>
            <p:cNvPr id="88072" name="Freeform 4">
              <a:extLst>
                <a:ext uri="{FF2B5EF4-FFF2-40B4-BE49-F238E27FC236}">
                  <a16:creationId xmlns:a16="http://schemas.microsoft.com/office/drawing/2014/main" id="{986683B6-579D-4DC2-8900-0EA444D70E79}"/>
                </a:ext>
              </a:extLst>
            </p:cNvPr>
            <p:cNvSpPr>
              <a:spLocks/>
            </p:cNvSpPr>
            <p:nvPr/>
          </p:nvSpPr>
          <p:spPr bwMode="auto">
            <a:xfrm>
              <a:off x="1939" y="1670"/>
              <a:ext cx="2137" cy="350"/>
            </a:xfrm>
            <a:custGeom>
              <a:avLst/>
              <a:gdLst>
                <a:gd name="T0" fmla="*/ 2147483646 w 1399"/>
                <a:gd name="T1" fmla="*/ 2147483646 h 83"/>
                <a:gd name="T2" fmla="*/ 2147483646 w 1399"/>
                <a:gd name="T3" fmla="*/ 0 h 83"/>
                <a:gd name="T4" fmla="*/ 0 w 1399"/>
                <a:gd name="T5" fmla="*/ 0 h 83"/>
                <a:gd name="T6" fmla="*/ 0 w 1399"/>
                <a:gd name="T7" fmla="*/ 2147483646 h 83"/>
                <a:gd name="T8" fmla="*/ 2147483646 w 1399"/>
                <a:gd name="T9" fmla="*/ 2147483646 h 83"/>
                <a:gd name="T10" fmla="*/ 0 60000 65536"/>
                <a:gd name="T11" fmla="*/ 0 60000 65536"/>
                <a:gd name="T12" fmla="*/ 0 60000 65536"/>
                <a:gd name="T13" fmla="*/ 0 60000 65536"/>
                <a:gd name="T14" fmla="*/ 0 60000 65536"/>
                <a:gd name="T15" fmla="*/ 0 w 1399"/>
                <a:gd name="T16" fmla="*/ 0 h 83"/>
                <a:gd name="T17" fmla="*/ 1399 w 1399"/>
                <a:gd name="T18" fmla="*/ 83 h 83"/>
              </a:gdLst>
              <a:ahLst/>
              <a:cxnLst>
                <a:cxn ang="T10">
                  <a:pos x="T0" y="T1"/>
                </a:cxn>
                <a:cxn ang="T11">
                  <a:pos x="T2" y="T3"/>
                </a:cxn>
                <a:cxn ang="T12">
                  <a:pos x="T4" y="T5"/>
                </a:cxn>
                <a:cxn ang="T13">
                  <a:pos x="T6" y="T7"/>
                </a:cxn>
                <a:cxn ang="T14">
                  <a:pos x="T8" y="T9"/>
                </a:cxn>
              </a:cxnLst>
              <a:rect l="T15" t="T16" r="T17" b="T18"/>
              <a:pathLst>
                <a:path w="1399" h="83">
                  <a:moveTo>
                    <a:pt x="1398" y="82"/>
                  </a:moveTo>
                  <a:lnTo>
                    <a:pt x="1398" y="0"/>
                  </a:lnTo>
                  <a:lnTo>
                    <a:pt x="0" y="0"/>
                  </a:lnTo>
                  <a:lnTo>
                    <a:pt x="0" y="82"/>
                  </a:lnTo>
                  <a:lnTo>
                    <a:pt x="1398" y="82"/>
                  </a:lnTo>
                </a:path>
              </a:pathLst>
            </a:custGeom>
            <a:solidFill>
              <a:srgbClr val="D8D8D8"/>
            </a:solidFill>
            <a:ln>
              <a:noFill/>
            </a:ln>
            <a:extLst>
              <a:ext uri="{91240B29-F687-4F45-9708-019B960494DF}">
                <a14:hiddenLine xmlns:a14="http://schemas.microsoft.com/office/drawing/2010/main" w="9525" cap="rnd">
                  <a:solidFill>
                    <a:srgbClr val="000000"/>
                  </a:solidFill>
                  <a:round/>
                  <a:headEnd/>
                  <a:tailEnd/>
                </a14:hiddenLine>
              </a:ext>
            </a:extLst>
          </p:spPr>
          <p:txBody>
            <a:bodyPr lIns="56693" tIns="28346" rIns="56693" bIns="28346"/>
            <a:lstStyle/>
            <a:p>
              <a:endParaRPr lang="zh-CN" altLang="en-US"/>
            </a:p>
          </p:txBody>
        </p:sp>
        <p:sp>
          <p:nvSpPr>
            <p:cNvPr id="88073" name="Line 16">
              <a:extLst>
                <a:ext uri="{FF2B5EF4-FFF2-40B4-BE49-F238E27FC236}">
                  <a16:creationId xmlns:a16="http://schemas.microsoft.com/office/drawing/2014/main" id="{94515EE1-8DE5-4123-A1C3-47095F91F7EE}"/>
                </a:ext>
              </a:extLst>
            </p:cNvPr>
            <p:cNvSpPr>
              <a:spLocks noChangeShapeType="1"/>
            </p:cNvSpPr>
            <p:nvPr/>
          </p:nvSpPr>
          <p:spPr bwMode="auto">
            <a:xfrm flipH="1">
              <a:off x="4568" y="3643"/>
              <a:ext cx="1387" cy="450"/>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074" name="Line 19">
              <a:extLst>
                <a:ext uri="{FF2B5EF4-FFF2-40B4-BE49-F238E27FC236}">
                  <a16:creationId xmlns:a16="http://schemas.microsoft.com/office/drawing/2014/main" id="{B6B65EA5-8ED4-4383-9CFE-E6AFAA1342D0}"/>
                </a:ext>
              </a:extLst>
            </p:cNvPr>
            <p:cNvSpPr>
              <a:spLocks noChangeShapeType="1"/>
            </p:cNvSpPr>
            <p:nvPr/>
          </p:nvSpPr>
          <p:spPr bwMode="auto">
            <a:xfrm>
              <a:off x="4612" y="3002"/>
              <a:ext cx="895" cy="397"/>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grpSp>
          <p:nvGrpSpPr>
            <p:cNvPr id="88075" name="Group 35">
              <a:extLst>
                <a:ext uri="{FF2B5EF4-FFF2-40B4-BE49-F238E27FC236}">
                  <a16:creationId xmlns:a16="http://schemas.microsoft.com/office/drawing/2014/main" id="{80886141-63DD-4D2A-B0E6-FB54B53690BC}"/>
                </a:ext>
              </a:extLst>
            </p:cNvPr>
            <p:cNvGrpSpPr>
              <a:grpSpLocks/>
            </p:cNvGrpSpPr>
            <p:nvPr/>
          </p:nvGrpSpPr>
          <p:grpSpPr bwMode="auto">
            <a:xfrm>
              <a:off x="2895" y="3295"/>
              <a:ext cx="561" cy="54"/>
              <a:chOff x="1346" y="2741"/>
              <a:chExt cx="441" cy="0"/>
            </a:xfrm>
          </p:grpSpPr>
          <p:sp>
            <p:nvSpPr>
              <p:cNvPr id="88124" name="Line 36">
                <a:extLst>
                  <a:ext uri="{FF2B5EF4-FFF2-40B4-BE49-F238E27FC236}">
                    <a16:creationId xmlns:a16="http://schemas.microsoft.com/office/drawing/2014/main" id="{6E617920-D9BA-433F-9C2E-D2412EFFA995}"/>
                  </a:ext>
                </a:extLst>
              </p:cNvPr>
              <p:cNvSpPr>
                <a:spLocks noChangeShapeType="1"/>
              </p:cNvSpPr>
              <p:nvPr/>
            </p:nvSpPr>
            <p:spPr bwMode="auto">
              <a:xfrm>
                <a:off x="1500" y="2741"/>
                <a:ext cx="155" cy="0"/>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25" name="Line 37">
                <a:extLst>
                  <a:ext uri="{FF2B5EF4-FFF2-40B4-BE49-F238E27FC236}">
                    <a16:creationId xmlns:a16="http://schemas.microsoft.com/office/drawing/2014/main" id="{2F45AB29-4588-455E-BA08-08434F5FC53A}"/>
                  </a:ext>
                </a:extLst>
              </p:cNvPr>
              <p:cNvSpPr>
                <a:spLocks noChangeShapeType="1"/>
              </p:cNvSpPr>
              <p:nvPr/>
            </p:nvSpPr>
            <p:spPr bwMode="auto">
              <a:xfrm rot="-5400000">
                <a:off x="1419" y="2668"/>
                <a:ext cx="0" cy="145"/>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26" name="Line 38">
                <a:extLst>
                  <a:ext uri="{FF2B5EF4-FFF2-40B4-BE49-F238E27FC236}">
                    <a16:creationId xmlns:a16="http://schemas.microsoft.com/office/drawing/2014/main" id="{8A054883-2BFD-4878-9595-476ECBCC79F3}"/>
                  </a:ext>
                </a:extLst>
              </p:cNvPr>
              <p:cNvSpPr>
                <a:spLocks noChangeShapeType="1"/>
              </p:cNvSpPr>
              <p:nvPr/>
            </p:nvSpPr>
            <p:spPr bwMode="auto">
              <a:xfrm rot="-5400000">
                <a:off x="1715" y="2668"/>
                <a:ext cx="0" cy="14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88076" name="Group 39">
              <a:extLst>
                <a:ext uri="{FF2B5EF4-FFF2-40B4-BE49-F238E27FC236}">
                  <a16:creationId xmlns:a16="http://schemas.microsoft.com/office/drawing/2014/main" id="{989BE6AE-8A9B-4E3D-B98C-B35FC471FD4D}"/>
                </a:ext>
              </a:extLst>
            </p:cNvPr>
            <p:cNvGrpSpPr>
              <a:grpSpLocks/>
            </p:cNvGrpSpPr>
            <p:nvPr/>
          </p:nvGrpSpPr>
          <p:grpSpPr bwMode="auto">
            <a:xfrm>
              <a:off x="2895" y="4586"/>
              <a:ext cx="561" cy="0"/>
              <a:chOff x="1346" y="2741"/>
              <a:chExt cx="441" cy="0"/>
            </a:xfrm>
          </p:grpSpPr>
          <p:sp>
            <p:nvSpPr>
              <p:cNvPr id="88121" name="Line 40">
                <a:extLst>
                  <a:ext uri="{FF2B5EF4-FFF2-40B4-BE49-F238E27FC236}">
                    <a16:creationId xmlns:a16="http://schemas.microsoft.com/office/drawing/2014/main" id="{3936D86D-176D-4840-8E24-EE54DEA95A07}"/>
                  </a:ext>
                </a:extLst>
              </p:cNvPr>
              <p:cNvSpPr>
                <a:spLocks noChangeShapeType="1"/>
              </p:cNvSpPr>
              <p:nvPr/>
            </p:nvSpPr>
            <p:spPr bwMode="auto">
              <a:xfrm>
                <a:off x="1500" y="2741"/>
                <a:ext cx="155" cy="0"/>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22" name="Line 41">
                <a:extLst>
                  <a:ext uri="{FF2B5EF4-FFF2-40B4-BE49-F238E27FC236}">
                    <a16:creationId xmlns:a16="http://schemas.microsoft.com/office/drawing/2014/main" id="{5FD13868-0A70-4BFF-8BF3-C6EEC59A1A40}"/>
                  </a:ext>
                </a:extLst>
              </p:cNvPr>
              <p:cNvSpPr>
                <a:spLocks noChangeShapeType="1"/>
              </p:cNvSpPr>
              <p:nvPr/>
            </p:nvSpPr>
            <p:spPr bwMode="auto">
              <a:xfrm rot="-5400000">
                <a:off x="1419" y="2668"/>
                <a:ext cx="0" cy="145"/>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23" name="Line 42">
                <a:extLst>
                  <a:ext uri="{FF2B5EF4-FFF2-40B4-BE49-F238E27FC236}">
                    <a16:creationId xmlns:a16="http://schemas.microsoft.com/office/drawing/2014/main" id="{7DA5C171-5F66-4D82-B645-6218B9746B31}"/>
                  </a:ext>
                </a:extLst>
              </p:cNvPr>
              <p:cNvSpPr>
                <a:spLocks noChangeShapeType="1"/>
              </p:cNvSpPr>
              <p:nvPr/>
            </p:nvSpPr>
            <p:spPr bwMode="auto">
              <a:xfrm rot="-5400000">
                <a:off x="1715" y="2668"/>
                <a:ext cx="0" cy="14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88077" name="Group 19">
              <a:extLst>
                <a:ext uri="{FF2B5EF4-FFF2-40B4-BE49-F238E27FC236}">
                  <a16:creationId xmlns:a16="http://schemas.microsoft.com/office/drawing/2014/main" id="{4C43EB1B-DD7E-4FE1-A3E1-8B41FF443507}"/>
                </a:ext>
              </a:extLst>
            </p:cNvPr>
            <p:cNvGrpSpPr>
              <a:grpSpLocks/>
            </p:cNvGrpSpPr>
            <p:nvPr/>
          </p:nvGrpSpPr>
          <p:grpSpPr bwMode="auto">
            <a:xfrm>
              <a:off x="2340" y="1967"/>
              <a:ext cx="7297" cy="3276"/>
              <a:chOff x="2340" y="1967"/>
              <a:chExt cx="7297" cy="3276"/>
            </a:xfrm>
          </p:grpSpPr>
          <p:sp>
            <p:nvSpPr>
              <p:cNvPr id="88097" name="Line 18">
                <a:extLst>
                  <a:ext uri="{FF2B5EF4-FFF2-40B4-BE49-F238E27FC236}">
                    <a16:creationId xmlns:a16="http://schemas.microsoft.com/office/drawing/2014/main" id="{09A7886D-15D3-4B0B-A4FD-11475A11D47C}"/>
                  </a:ext>
                </a:extLst>
              </p:cNvPr>
              <p:cNvSpPr>
                <a:spLocks noChangeShapeType="1"/>
              </p:cNvSpPr>
              <p:nvPr/>
            </p:nvSpPr>
            <p:spPr bwMode="auto">
              <a:xfrm flipH="1">
                <a:off x="6437" y="3016"/>
                <a:ext cx="927" cy="375"/>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8" name="Line 23">
                <a:extLst>
                  <a:ext uri="{FF2B5EF4-FFF2-40B4-BE49-F238E27FC236}">
                    <a16:creationId xmlns:a16="http://schemas.microsoft.com/office/drawing/2014/main" id="{E1A74178-FA36-40FD-B55A-FEDBC0482B48}"/>
                  </a:ext>
                </a:extLst>
              </p:cNvPr>
              <p:cNvSpPr>
                <a:spLocks noChangeShapeType="1"/>
              </p:cNvSpPr>
              <p:nvPr/>
            </p:nvSpPr>
            <p:spPr bwMode="auto">
              <a:xfrm>
                <a:off x="5980" y="2463"/>
                <a:ext cx="0" cy="931"/>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grpSp>
            <p:nvGrpSpPr>
              <p:cNvPr id="88099" name="Group 24">
                <a:extLst>
                  <a:ext uri="{FF2B5EF4-FFF2-40B4-BE49-F238E27FC236}">
                    <a16:creationId xmlns:a16="http://schemas.microsoft.com/office/drawing/2014/main" id="{B5786E4F-E058-4DE8-9B26-A6FA73A7A5BF}"/>
                  </a:ext>
                </a:extLst>
              </p:cNvPr>
              <p:cNvGrpSpPr>
                <a:grpSpLocks/>
              </p:cNvGrpSpPr>
              <p:nvPr/>
            </p:nvGrpSpPr>
            <p:grpSpPr bwMode="auto">
              <a:xfrm>
                <a:off x="8519" y="4463"/>
                <a:ext cx="559" cy="1"/>
                <a:chOff x="1346" y="2741"/>
                <a:chExt cx="441" cy="0"/>
              </a:xfrm>
            </p:grpSpPr>
            <p:sp>
              <p:nvSpPr>
                <p:cNvPr id="88118" name="Line 25">
                  <a:extLst>
                    <a:ext uri="{FF2B5EF4-FFF2-40B4-BE49-F238E27FC236}">
                      <a16:creationId xmlns:a16="http://schemas.microsoft.com/office/drawing/2014/main" id="{3BFE4B51-799C-424B-A4CF-0D29933F01D9}"/>
                    </a:ext>
                  </a:extLst>
                </p:cNvPr>
                <p:cNvSpPr>
                  <a:spLocks noChangeShapeType="1"/>
                </p:cNvSpPr>
                <p:nvPr/>
              </p:nvSpPr>
              <p:spPr bwMode="auto">
                <a:xfrm>
                  <a:off x="1500" y="2741"/>
                  <a:ext cx="155" cy="0"/>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19" name="Line 26">
                  <a:extLst>
                    <a:ext uri="{FF2B5EF4-FFF2-40B4-BE49-F238E27FC236}">
                      <a16:creationId xmlns:a16="http://schemas.microsoft.com/office/drawing/2014/main" id="{E6FCF50F-83EB-4398-9D01-B1862AE3E21A}"/>
                    </a:ext>
                  </a:extLst>
                </p:cNvPr>
                <p:cNvSpPr>
                  <a:spLocks noChangeShapeType="1"/>
                </p:cNvSpPr>
                <p:nvPr/>
              </p:nvSpPr>
              <p:spPr bwMode="auto">
                <a:xfrm rot="-5400000">
                  <a:off x="1419" y="2668"/>
                  <a:ext cx="0" cy="145"/>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20" name="Line 27">
                  <a:extLst>
                    <a:ext uri="{FF2B5EF4-FFF2-40B4-BE49-F238E27FC236}">
                      <a16:creationId xmlns:a16="http://schemas.microsoft.com/office/drawing/2014/main" id="{C1C98AF3-355A-4FA2-8CA7-6C1879071AC1}"/>
                    </a:ext>
                  </a:extLst>
                </p:cNvPr>
                <p:cNvSpPr>
                  <a:spLocks noChangeShapeType="1"/>
                </p:cNvSpPr>
                <p:nvPr/>
              </p:nvSpPr>
              <p:spPr bwMode="auto">
                <a:xfrm rot="-5400000">
                  <a:off x="1715" y="2668"/>
                  <a:ext cx="0" cy="14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88100" name="Group 28">
                <a:extLst>
                  <a:ext uri="{FF2B5EF4-FFF2-40B4-BE49-F238E27FC236}">
                    <a16:creationId xmlns:a16="http://schemas.microsoft.com/office/drawing/2014/main" id="{A7EC0547-9B70-4D66-9A4D-56CAC7E40860}"/>
                  </a:ext>
                </a:extLst>
              </p:cNvPr>
              <p:cNvGrpSpPr>
                <a:grpSpLocks/>
              </p:cNvGrpSpPr>
              <p:nvPr/>
            </p:nvGrpSpPr>
            <p:grpSpPr bwMode="auto">
              <a:xfrm>
                <a:off x="8519" y="3321"/>
                <a:ext cx="559" cy="0"/>
                <a:chOff x="1346" y="2741"/>
                <a:chExt cx="441" cy="0"/>
              </a:xfrm>
            </p:grpSpPr>
            <p:sp>
              <p:nvSpPr>
                <p:cNvPr id="88115" name="Line 29">
                  <a:extLst>
                    <a:ext uri="{FF2B5EF4-FFF2-40B4-BE49-F238E27FC236}">
                      <a16:creationId xmlns:a16="http://schemas.microsoft.com/office/drawing/2014/main" id="{AFCA0A34-C958-4912-B459-D48A8A779C58}"/>
                    </a:ext>
                  </a:extLst>
                </p:cNvPr>
                <p:cNvSpPr>
                  <a:spLocks noChangeShapeType="1"/>
                </p:cNvSpPr>
                <p:nvPr/>
              </p:nvSpPr>
              <p:spPr bwMode="auto">
                <a:xfrm>
                  <a:off x="1500" y="2741"/>
                  <a:ext cx="155" cy="0"/>
                </a:xfrm>
                <a:prstGeom prst="line">
                  <a:avLst/>
                </a:prstGeom>
                <a:noFill/>
                <a:ln w="12700">
                  <a:solidFill>
                    <a:srgbClr val="00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16" name="Line 30">
                  <a:extLst>
                    <a:ext uri="{FF2B5EF4-FFF2-40B4-BE49-F238E27FC236}">
                      <a16:creationId xmlns:a16="http://schemas.microsoft.com/office/drawing/2014/main" id="{DC019045-783A-441E-8A21-4E59ACDF41EF}"/>
                    </a:ext>
                  </a:extLst>
                </p:cNvPr>
                <p:cNvSpPr>
                  <a:spLocks noChangeShapeType="1"/>
                </p:cNvSpPr>
                <p:nvPr/>
              </p:nvSpPr>
              <p:spPr bwMode="auto">
                <a:xfrm rot="-5400000">
                  <a:off x="1419" y="2668"/>
                  <a:ext cx="0" cy="145"/>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117" name="Line 31">
                  <a:extLst>
                    <a:ext uri="{FF2B5EF4-FFF2-40B4-BE49-F238E27FC236}">
                      <a16:creationId xmlns:a16="http://schemas.microsoft.com/office/drawing/2014/main" id="{9C226C20-3D4B-405D-A45F-F8E0301F344A}"/>
                    </a:ext>
                  </a:extLst>
                </p:cNvPr>
                <p:cNvSpPr>
                  <a:spLocks noChangeShapeType="1"/>
                </p:cNvSpPr>
                <p:nvPr/>
              </p:nvSpPr>
              <p:spPr bwMode="auto">
                <a:xfrm rot="-5400000">
                  <a:off x="1715" y="2668"/>
                  <a:ext cx="0" cy="14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88101" name="Line 46">
                <a:extLst>
                  <a:ext uri="{FF2B5EF4-FFF2-40B4-BE49-F238E27FC236}">
                    <a16:creationId xmlns:a16="http://schemas.microsoft.com/office/drawing/2014/main" id="{2989BF00-2EBA-4D5A-AAA9-BF4AD6418E14}"/>
                  </a:ext>
                </a:extLst>
              </p:cNvPr>
              <p:cNvSpPr>
                <a:spLocks noChangeShapeType="1"/>
              </p:cNvSpPr>
              <p:nvPr/>
            </p:nvSpPr>
            <p:spPr bwMode="auto">
              <a:xfrm rot="5400000">
                <a:off x="7116" y="3284"/>
                <a:ext cx="0" cy="498"/>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2" name="AutoShape 10">
                <a:extLst>
                  <a:ext uri="{FF2B5EF4-FFF2-40B4-BE49-F238E27FC236}">
                    <a16:creationId xmlns:a16="http://schemas.microsoft.com/office/drawing/2014/main" id="{5DC88D71-FBFB-4670-A5FE-95F3E91F9E61}"/>
                  </a:ext>
                </a:extLst>
              </p:cNvPr>
              <p:cNvSpPr>
                <a:spLocks noChangeArrowheads="1"/>
              </p:cNvSpPr>
              <p:nvPr/>
            </p:nvSpPr>
            <p:spPr bwMode="auto">
              <a:xfrm>
                <a:off x="5030" y="4772"/>
                <a:ext cx="1869" cy="471"/>
              </a:xfrm>
              <a:prstGeom prst="cube">
                <a:avLst>
                  <a:gd name="adj" fmla="val 25000"/>
                </a:avLst>
              </a:prstGeom>
              <a:solidFill>
                <a:srgbClr val="C6D6FE"/>
              </a:solidFill>
              <a:ln w="12700">
                <a:solidFill>
                  <a:srgbClr val="000000"/>
                </a:solidFill>
                <a:miter lim="800000"/>
                <a:headEnd/>
                <a:tailEnd/>
              </a:ln>
            </p:spPr>
            <p:txBody>
              <a:bodyPr lIns="46961" tIns="23480" rIns="46961" bIns="2348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测试评估</a:t>
                </a:r>
                <a:endParaRPr lang="zh-CN" altLang="en-US" sz="1600"/>
              </a:p>
            </p:txBody>
          </p:sp>
          <p:sp>
            <p:nvSpPr>
              <p:cNvPr id="88103" name="Line 11">
                <a:extLst>
                  <a:ext uri="{FF2B5EF4-FFF2-40B4-BE49-F238E27FC236}">
                    <a16:creationId xmlns:a16="http://schemas.microsoft.com/office/drawing/2014/main" id="{0666D430-1856-4B93-8DCB-2E4956EEDCC1}"/>
                  </a:ext>
                </a:extLst>
              </p:cNvPr>
              <p:cNvSpPr>
                <a:spLocks noChangeShapeType="1"/>
              </p:cNvSpPr>
              <p:nvPr/>
            </p:nvSpPr>
            <p:spPr bwMode="auto">
              <a:xfrm>
                <a:off x="4568" y="4349"/>
                <a:ext cx="1375" cy="465"/>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4" name="AutoShape 12">
                <a:extLst>
                  <a:ext uri="{FF2B5EF4-FFF2-40B4-BE49-F238E27FC236}">
                    <a16:creationId xmlns:a16="http://schemas.microsoft.com/office/drawing/2014/main" id="{45D6346C-4822-4427-B254-6C8EF20FFE90}"/>
                  </a:ext>
                </a:extLst>
              </p:cNvPr>
              <p:cNvSpPr>
                <a:spLocks noChangeArrowheads="1"/>
              </p:cNvSpPr>
              <p:nvPr/>
            </p:nvSpPr>
            <p:spPr bwMode="auto">
              <a:xfrm>
                <a:off x="3659" y="4049"/>
                <a:ext cx="1869" cy="414"/>
              </a:xfrm>
              <a:prstGeom prst="cube">
                <a:avLst>
                  <a:gd name="adj" fmla="val 25000"/>
                </a:avLst>
              </a:prstGeom>
              <a:solidFill>
                <a:srgbClr val="C6D6FE"/>
              </a:solidFill>
              <a:ln w="12700">
                <a:solidFill>
                  <a:srgbClr val="000000"/>
                </a:solidFill>
                <a:miter lim="800000"/>
                <a:headEnd/>
                <a:tailEnd/>
              </a:ln>
            </p:spPr>
            <p:txBody>
              <a:bodyPr lIns="46961" tIns="23480" rIns="46961" bIns="2348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400">
                    <a:solidFill>
                      <a:srgbClr val="000000"/>
                    </a:solidFill>
                    <a:latin typeface="CorpoS"/>
                  </a:rPr>
                  <a:t>测试执行</a:t>
                </a:r>
                <a:endParaRPr lang="zh-CN" altLang="en-US" sz="1400"/>
              </a:p>
            </p:txBody>
          </p:sp>
          <p:sp>
            <p:nvSpPr>
              <p:cNvPr id="88105" name="Line 13">
                <a:extLst>
                  <a:ext uri="{FF2B5EF4-FFF2-40B4-BE49-F238E27FC236}">
                    <a16:creationId xmlns:a16="http://schemas.microsoft.com/office/drawing/2014/main" id="{D34F2567-3881-45A3-8B49-E52BD2972DED}"/>
                  </a:ext>
                </a:extLst>
              </p:cNvPr>
              <p:cNvSpPr>
                <a:spLocks noChangeShapeType="1"/>
              </p:cNvSpPr>
              <p:nvPr/>
            </p:nvSpPr>
            <p:spPr bwMode="auto">
              <a:xfrm rot="5400000">
                <a:off x="5953" y="3844"/>
                <a:ext cx="0" cy="937"/>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6" name="Line 14">
                <a:extLst>
                  <a:ext uri="{FF2B5EF4-FFF2-40B4-BE49-F238E27FC236}">
                    <a16:creationId xmlns:a16="http://schemas.microsoft.com/office/drawing/2014/main" id="{B4207451-2492-4F8C-B234-B124BC00A2A6}"/>
                  </a:ext>
                </a:extLst>
              </p:cNvPr>
              <p:cNvSpPr>
                <a:spLocks noChangeShapeType="1"/>
              </p:cNvSpPr>
              <p:nvPr/>
            </p:nvSpPr>
            <p:spPr bwMode="auto">
              <a:xfrm rot="-5400000">
                <a:off x="5971" y="3705"/>
                <a:ext cx="0" cy="970"/>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7" name="Line 15">
                <a:extLst>
                  <a:ext uri="{FF2B5EF4-FFF2-40B4-BE49-F238E27FC236}">
                    <a16:creationId xmlns:a16="http://schemas.microsoft.com/office/drawing/2014/main" id="{94125A11-20D2-4685-B71D-78F6FB12459F}"/>
                  </a:ext>
                </a:extLst>
              </p:cNvPr>
              <p:cNvSpPr>
                <a:spLocks noChangeShapeType="1"/>
              </p:cNvSpPr>
              <p:nvPr/>
            </p:nvSpPr>
            <p:spPr bwMode="auto">
              <a:xfrm flipH="1">
                <a:off x="5984" y="4349"/>
                <a:ext cx="1374" cy="465"/>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8" name="AutoShape 17">
                <a:extLst>
                  <a:ext uri="{FF2B5EF4-FFF2-40B4-BE49-F238E27FC236}">
                    <a16:creationId xmlns:a16="http://schemas.microsoft.com/office/drawing/2014/main" id="{643E4571-1429-47A4-896F-A86C494119AE}"/>
                  </a:ext>
                </a:extLst>
              </p:cNvPr>
              <p:cNvSpPr>
                <a:spLocks noChangeArrowheads="1"/>
              </p:cNvSpPr>
              <p:nvPr/>
            </p:nvSpPr>
            <p:spPr bwMode="auto">
              <a:xfrm>
                <a:off x="5030" y="3371"/>
                <a:ext cx="1869" cy="468"/>
              </a:xfrm>
              <a:prstGeom prst="cube">
                <a:avLst>
                  <a:gd name="adj" fmla="val 25000"/>
                </a:avLst>
              </a:prstGeom>
              <a:solidFill>
                <a:srgbClr val="009999"/>
              </a:solidFill>
              <a:ln w="12700">
                <a:solidFill>
                  <a:srgbClr val="000000"/>
                </a:solidFill>
                <a:miter lim="800000"/>
                <a:headEnd/>
                <a:tailEnd/>
              </a:ln>
            </p:spPr>
            <p:txBody>
              <a:bodyPr lIns="46961" tIns="23480" rIns="46961" bIns="2348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测试用例设计</a:t>
                </a:r>
                <a:endParaRPr lang="zh-CN" altLang="en-US" sz="1600"/>
              </a:p>
            </p:txBody>
          </p:sp>
          <p:sp>
            <p:nvSpPr>
              <p:cNvPr id="88109" name="Oval 21">
                <a:extLst>
                  <a:ext uri="{FF2B5EF4-FFF2-40B4-BE49-F238E27FC236}">
                    <a16:creationId xmlns:a16="http://schemas.microsoft.com/office/drawing/2014/main" id="{3FB99BF3-E7ED-4A97-A4E8-E79A07343D98}"/>
                  </a:ext>
                </a:extLst>
              </p:cNvPr>
              <p:cNvSpPr>
                <a:spLocks noChangeArrowheads="1"/>
              </p:cNvSpPr>
              <p:nvPr/>
            </p:nvSpPr>
            <p:spPr bwMode="auto">
              <a:xfrm>
                <a:off x="3664" y="2591"/>
                <a:ext cx="1856" cy="463"/>
              </a:xfrm>
              <a:prstGeom prst="ellipse">
                <a:avLst/>
              </a:prstGeom>
              <a:solidFill>
                <a:srgbClr val="FFFFFF"/>
              </a:solidFill>
              <a:ln w="12700">
                <a:solidFill>
                  <a:srgbClr val="000000"/>
                </a:solidFill>
                <a:round/>
                <a:headEnd/>
                <a:tailEnd/>
              </a:ln>
            </p:spPr>
            <p:txBody>
              <a:bodyPr lIns="41932" tIns="20966" rIns="41932" bIns="2096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规格说明</a:t>
                </a:r>
                <a:endParaRPr lang="zh-CN" altLang="en-US" sz="1600"/>
              </a:p>
            </p:txBody>
          </p:sp>
          <p:sp>
            <p:nvSpPr>
              <p:cNvPr id="88110" name="Oval 22">
                <a:extLst>
                  <a:ext uri="{FF2B5EF4-FFF2-40B4-BE49-F238E27FC236}">
                    <a16:creationId xmlns:a16="http://schemas.microsoft.com/office/drawing/2014/main" id="{216FC41E-B65A-4364-B9C6-42464876A075}"/>
                  </a:ext>
                </a:extLst>
              </p:cNvPr>
              <p:cNvSpPr>
                <a:spLocks noChangeArrowheads="1"/>
              </p:cNvSpPr>
              <p:nvPr/>
            </p:nvSpPr>
            <p:spPr bwMode="auto">
              <a:xfrm>
                <a:off x="6425" y="2592"/>
                <a:ext cx="1856" cy="463"/>
              </a:xfrm>
              <a:prstGeom prst="ellipse">
                <a:avLst/>
              </a:prstGeom>
              <a:solidFill>
                <a:srgbClr val="FFFFFF"/>
              </a:solidFill>
              <a:ln w="12700">
                <a:solidFill>
                  <a:srgbClr val="000000"/>
                </a:solidFill>
                <a:round/>
                <a:headEnd/>
                <a:tailEnd/>
              </a:ln>
            </p:spPr>
            <p:txBody>
              <a:bodyPr lIns="41932" tIns="20966" rIns="41932" bIns="2096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程序</a:t>
                </a:r>
                <a:endParaRPr lang="zh-CN" altLang="en-US" sz="1600"/>
              </a:p>
            </p:txBody>
          </p:sp>
          <p:sp>
            <p:nvSpPr>
              <p:cNvPr id="88111" name="AutoShape 33">
                <a:extLst>
                  <a:ext uri="{FF2B5EF4-FFF2-40B4-BE49-F238E27FC236}">
                    <a16:creationId xmlns:a16="http://schemas.microsoft.com/office/drawing/2014/main" id="{2BA07E77-CF5E-4FD7-8C1A-939AE0B7BB2C}"/>
                  </a:ext>
                </a:extLst>
              </p:cNvPr>
              <p:cNvSpPr>
                <a:spLocks noChangeArrowheads="1"/>
              </p:cNvSpPr>
              <p:nvPr/>
            </p:nvSpPr>
            <p:spPr bwMode="auto">
              <a:xfrm>
                <a:off x="2340" y="2591"/>
                <a:ext cx="720" cy="2496"/>
              </a:xfrm>
              <a:prstGeom prst="cube">
                <a:avLst>
                  <a:gd name="adj" fmla="val 25000"/>
                </a:avLst>
              </a:prstGeom>
              <a:solidFill>
                <a:srgbClr val="C6D6FE"/>
              </a:solidFill>
              <a:ln w="12700">
                <a:solidFill>
                  <a:srgbClr val="000000"/>
                </a:solidFill>
                <a:miter lim="800000"/>
                <a:headEnd/>
                <a:tailEnd/>
              </a:ln>
            </p:spPr>
            <p:txBody>
              <a:bodyPr vert="eaVert" lIns="41932" tIns="20966" rIns="41932" bIns="2096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测试组织</a:t>
                </a:r>
                <a:endParaRPr lang="zh-CN" altLang="en-US" sz="1600"/>
              </a:p>
            </p:txBody>
          </p:sp>
          <p:sp>
            <p:nvSpPr>
              <p:cNvPr id="88112" name="AutoShape 34">
                <a:extLst>
                  <a:ext uri="{FF2B5EF4-FFF2-40B4-BE49-F238E27FC236}">
                    <a16:creationId xmlns:a16="http://schemas.microsoft.com/office/drawing/2014/main" id="{269F41D1-7668-4B98-85DF-B9696BCA1A78}"/>
                  </a:ext>
                </a:extLst>
              </p:cNvPr>
              <p:cNvSpPr>
                <a:spLocks noChangeArrowheads="1"/>
              </p:cNvSpPr>
              <p:nvPr/>
            </p:nvSpPr>
            <p:spPr bwMode="auto">
              <a:xfrm>
                <a:off x="9000" y="2591"/>
                <a:ext cx="637" cy="2467"/>
              </a:xfrm>
              <a:prstGeom prst="cube">
                <a:avLst>
                  <a:gd name="adj" fmla="val 25000"/>
                </a:avLst>
              </a:prstGeom>
              <a:solidFill>
                <a:srgbClr val="C6D6FE"/>
              </a:solidFill>
              <a:ln w="12700">
                <a:solidFill>
                  <a:srgbClr val="000000"/>
                </a:solidFill>
                <a:miter lim="800000"/>
                <a:headEnd/>
                <a:tailEnd/>
              </a:ln>
            </p:spPr>
            <p:txBody>
              <a:bodyPr vert="eaVert" lIns="41932" tIns="20966" rIns="41932" bIns="2096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测试文档</a:t>
                </a:r>
                <a:endParaRPr lang="zh-CN" altLang="en-US" sz="1600"/>
              </a:p>
            </p:txBody>
          </p:sp>
          <p:sp>
            <p:nvSpPr>
              <p:cNvPr id="88113" name="AutoShape 45">
                <a:extLst>
                  <a:ext uri="{FF2B5EF4-FFF2-40B4-BE49-F238E27FC236}">
                    <a16:creationId xmlns:a16="http://schemas.microsoft.com/office/drawing/2014/main" id="{6CC8A311-04C0-467D-BF3D-372B1C987432}"/>
                  </a:ext>
                </a:extLst>
              </p:cNvPr>
              <p:cNvSpPr>
                <a:spLocks noChangeArrowheads="1"/>
              </p:cNvSpPr>
              <p:nvPr/>
            </p:nvSpPr>
            <p:spPr bwMode="auto">
              <a:xfrm>
                <a:off x="2520" y="1967"/>
                <a:ext cx="6940" cy="523"/>
              </a:xfrm>
              <a:prstGeom prst="cube">
                <a:avLst>
                  <a:gd name="adj" fmla="val 25000"/>
                </a:avLst>
              </a:prstGeom>
              <a:solidFill>
                <a:srgbClr val="C6D6FE"/>
              </a:solidFill>
              <a:ln w="12700">
                <a:solidFill>
                  <a:srgbClr val="000000"/>
                </a:solidFill>
                <a:miter lim="800000"/>
                <a:headEnd/>
                <a:tailEnd/>
              </a:ln>
            </p:spPr>
            <p:txBody>
              <a:bodyPr lIns="46961" tIns="23480" rIns="46961" bIns="2348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测试计划</a:t>
                </a:r>
                <a:endParaRPr lang="zh-CN" altLang="en-US" sz="1600"/>
              </a:p>
            </p:txBody>
          </p:sp>
          <p:sp>
            <p:nvSpPr>
              <p:cNvPr id="88114" name="AutoShape 47">
                <a:extLst>
                  <a:ext uri="{FF2B5EF4-FFF2-40B4-BE49-F238E27FC236}">
                    <a16:creationId xmlns:a16="http://schemas.microsoft.com/office/drawing/2014/main" id="{40888399-9103-4198-8618-CBDEFCF322A0}"/>
                  </a:ext>
                </a:extLst>
              </p:cNvPr>
              <p:cNvSpPr>
                <a:spLocks noChangeArrowheads="1"/>
              </p:cNvSpPr>
              <p:nvPr/>
            </p:nvSpPr>
            <p:spPr bwMode="auto">
              <a:xfrm>
                <a:off x="6418" y="4049"/>
                <a:ext cx="1871" cy="414"/>
              </a:xfrm>
              <a:prstGeom prst="cube">
                <a:avLst>
                  <a:gd name="adj" fmla="val 25000"/>
                </a:avLst>
              </a:prstGeom>
              <a:solidFill>
                <a:srgbClr val="C6D6FE"/>
              </a:solidFill>
              <a:ln w="12700">
                <a:solidFill>
                  <a:srgbClr val="000000"/>
                </a:solidFill>
                <a:miter lim="800000"/>
                <a:headEnd/>
                <a:tailEnd/>
              </a:ln>
            </p:spPr>
            <p:txBody>
              <a:bodyPr lIns="46961" tIns="23480" rIns="46961" bIns="2348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de-DE" sz="1600">
                    <a:solidFill>
                      <a:srgbClr val="000000"/>
                    </a:solidFill>
                    <a:latin typeface="CorpoS"/>
                  </a:rPr>
                  <a:t>测试监控</a:t>
                </a:r>
                <a:endParaRPr lang="zh-CN" altLang="en-US" sz="1600"/>
              </a:p>
            </p:txBody>
          </p:sp>
        </p:grpSp>
        <p:sp>
          <p:nvSpPr>
            <p:cNvPr id="88078" name="Line 48">
              <a:extLst>
                <a:ext uri="{FF2B5EF4-FFF2-40B4-BE49-F238E27FC236}">
                  <a16:creationId xmlns:a16="http://schemas.microsoft.com/office/drawing/2014/main" id="{154C5707-2ED6-498F-94E6-FE5CDCC7E6B4}"/>
                </a:ext>
              </a:extLst>
            </p:cNvPr>
            <p:cNvSpPr>
              <a:spLocks noChangeShapeType="1"/>
            </p:cNvSpPr>
            <p:nvPr/>
          </p:nvSpPr>
          <p:spPr bwMode="auto">
            <a:xfrm>
              <a:off x="7372" y="3533"/>
              <a:ext cx="0" cy="5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079" name="Rectangle 50">
              <a:extLst>
                <a:ext uri="{FF2B5EF4-FFF2-40B4-BE49-F238E27FC236}">
                  <a16:creationId xmlns:a16="http://schemas.microsoft.com/office/drawing/2014/main" id="{D039BD69-B940-42D3-89B1-762F28F79C9E}"/>
                </a:ext>
              </a:extLst>
            </p:cNvPr>
            <p:cNvSpPr>
              <a:spLocks noChangeArrowheads="1"/>
            </p:cNvSpPr>
            <p:nvPr/>
          </p:nvSpPr>
          <p:spPr bwMode="auto">
            <a:xfrm>
              <a:off x="1800" y="5399"/>
              <a:ext cx="8173" cy="1463"/>
            </a:xfrm>
            <a:prstGeom prst="rect">
              <a:avLst/>
            </a:prstGeom>
            <a:solidFill>
              <a:srgbClr val="FFFFFF"/>
            </a:solidFill>
            <a:ln w="9525" cap="rnd">
              <a:solidFill>
                <a:srgbClr val="000000"/>
              </a:solidFill>
              <a:miter lim="800000"/>
              <a:headEnd type="none" w="sm" len="sm"/>
              <a:tailEnd type="none" w="sm" len="sm"/>
            </a:ln>
            <a:effectLst>
              <a:outerShdw dist="107763" dir="2700000" algn="ctr" rotWithShape="0">
                <a:srgbClr val="808080">
                  <a:alpha val="50000"/>
                </a:srgbClr>
              </a:outerShdw>
            </a:effectLst>
          </p:spPr>
          <p:txBody>
            <a:bodyPr lIns="52592" tIns="26296" rIns="52592" bIns="2629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GB" sz="1000">
                <a:solidFill>
                  <a:srgbClr val="000000"/>
                </a:solidFill>
                <a:latin typeface="CorpoS"/>
              </a:endParaRPr>
            </a:p>
            <a:p>
              <a:pPr algn="just" eaLnBrk="1" hangingPunct="1">
                <a:spcBef>
                  <a:spcPct val="0"/>
                </a:spcBef>
                <a:buFontTx/>
                <a:buNone/>
              </a:pPr>
              <a:endParaRPr lang="zh-CN" altLang="en-GB" sz="1000">
                <a:solidFill>
                  <a:srgbClr val="000000"/>
                </a:solidFill>
                <a:latin typeface="CorpoS"/>
              </a:endParaRPr>
            </a:p>
            <a:p>
              <a:pPr algn="ctr" eaLnBrk="1" hangingPunct="1">
                <a:spcBef>
                  <a:spcPct val="0"/>
                </a:spcBef>
                <a:buFontTx/>
                <a:buNone/>
              </a:pPr>
              <a:endParaRPr lang="zh-CN" altLang="en-US" sz="1800"/>
            </a:p>
          </p:txBody>
        </p:sp>
        <p:grpSp>
          <p:nvGrpSpPr>
            <p:cNvPr id="88080" name="Group 51">
              <a:extLst>
                <a:ext uri="{FF2B5EF4-FFF2-40B4-BE49-F238E27FC236}">
                  <a16:creationId xmlns:a16="http://schemas.microsoft.com/office/drawing/2014/main" id="{29E70A62-F358-4685-A576-6E1C1A81BB42}"/>
                </a:ext>
              </a:extLst>
            </p:cNvPr>
            <p:cNvGrpSpPr>
              <a:grpSpLocks/>
            </p:cNvGrpSpPr>
            <p:nvPr/>
          </p:nvGrpSpPr>
          <p:grpSpPr bwMode="auto">
            <a:xfrm>
              <a:off x="7904" y="5438"/>
              <a:ext cx="1799" cy="1400"/>
              <a:chOff x="5408" y="2263"/>
              <a:chExt cx="1576" cy="1151"/>
            </a:xfrm>
          </p:grpSpPr>
          <p:grpSp>
            <p:nvGrpSpPr>
              <p:cNvPr id="88093" name="Group 52">
                <a:extLst>
                  <a:ext uri="{FF2B5EF4-FFF2-40B4-BE49-F238E27FC236}">
                    <a16:creationId xmlns:a16="http://schemas.microsoft.com/office/drawing/2014/main" id="{F5A592A7-538E-4595-A835-E893D360B382}"/>
                  </a:ext>
                </a:extLst>
              </p:cNvPr>
              <p:cNvGrpSpPr>
                <a:grpSpLocks/>
              </p:cNvGrpSpPr>
              <p:nvPr/>
            </p:nvGrpSpPr>
            <p:grpSpPr bwMode="auto">
              <a:xfrm>
                <a:off x="5793" y="2263"/>
                <a:ext cx="1191" cy="1151"/>
                <a:chOff x="5110" y="456"/>
                <a:chExt cx="1763" cy="1704"/>
              </a:xfrm>
            </p:grpSpPr>
            <p:pic>
              <p:nvPicPr>
                <p:cNvPr id="88095" name="Picture 53">
                  <a:extLst>
                    <a:ext uri="{FF2B5EF4-FFF2-40B4-BE49-F238E27FC236}">
                      <a16:creationId xmlns:a16="http://schemas.microsoft.com/office/drawing/2014/main" id="{875BC784-7FBD-488F-A441-6AAD900C7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 y="456"/>
                  <a:ext cx="1390"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6" name="Picture 54">
                  <a:extLst>
                    <a:ext uri="{FF2B5EF4-FFF2-40B4-BE49-F238E27FC236}">
                      <a16:creationId xmlns:a16="http://schemas.microsoft.com/office/drawing/2014/main" id="{9E6EC131-F05A-4B59-BF17-E1BC5322C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 y="566"/>
                  <a:ext cx="882"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094" name="WordArt 55">
                <a:extLst>
                  <a:ext uri="{FF2B5EF4-FFF2-40B4-BE49-F238E27FC236}">
                    <a16:creationId xmlns:a16="http://schemas.microsoft.com/office/drawing/2014/main" id="{D60D478A-A585-4B2A-BF7F-1CDA63A97228}"/>
                  </a:ext>
                </a:extLst>
              </p:cNvPr>
              <p:cNvSpPr>
                <a:spLocks noChangeArrowheads="1" noChangeShapeType="1" noTextEdit="1"/>
              </p:cNvSpPr>
              <p:nvPr/>
            </p:nvSpPr>
            <p:spPr bwMode="auto">
              <a:xfrm rot="493641">
                <a:off x="5408" y="2818"/>
                <a:ext cx="840" cy="43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20644"/>
                    <a:gd name="adj2" fmla="val 0"/>
                  </a:avLst>
                </a:prstTxWarp>
              </a:bodyPr>
              <a:lstStyle/>
              <a:p>
                <a:pPr algn="ctr"/>
                <a:r>
                  <a:rPr lang="en-US" altLang="zh-CN" kern="10">
                    <a:gradFill rotWithShape="1">
                      <a:gsLst>
                        <a:gs pos="0">
                          <a:srgbClr val="9999FF"/>
                        </a:gs>
                        <a:gs pos="100000">
                          <a:srgbClr val="009999"/>
                        </a:gs>
                      </a:gsLst>
                      <a:lin ang="4860000" scaled="1"/>
                    </a:gradFill>
                    <a:effectLst>
                      <a:outerShdw dist="53882" dir="2700000" algn="ctr" rotWithShape="0">
                        <a:srgbClr val="C0C0C0"/>
                      </a:outerShdw>
                    </a:effectLst>
                    <a:latin typeface="CorpoS"/>
                  </a:rPr>
                  <a:t>Sample</a:t>
                </a:r>
                <a:endParaRPr lang="zh-CN" altLang="en-US" kern="10">
                  <a:gradFill rotWithShape="1">
                    <a:gsLst>
                      <a:gs pos="0">
                        <a:srgbClr val="9999FF"/>
                      </a:gs>
                      <a:gs pos="100000">
                        <a:srgbClr val="009999"/>
                      </a:gs>
                    </a:gsLst>
                    <a:lin ang="4860000" scaled="1"/>
                  </a:gradFill>
                  <a:effectLst>
                    <a:outerShdw dist="53882" dir="2700000" algn="ctr" rotWithShape="0">
                      <a:srgbClr val="C0C0C0"/>
                    </a:outerShdw>
                  </a:effectLst>
                  <a:latin typeface="CorpoS"/>
                </a:endParaRPr>
              </a:p>
            </p:txBody>
          </p:sp>
        </p:grpSp>
        <p:sp>
          <p:nvSpPr>
            <p:cNvPr id="88081" name="Rectangle 56">
              <a:extLst>
                <a:ext uri="{FF2B5EF4-FFF2-40B4-BE49-F238E27FC236}">
                  <a16:creationId xmlns:a16="http://schemas.microsoft.com/office/drawing/2014/main" id="{314B74C1-91BF-42BB-8FD6-7EEAD5DCD42A}"/>
                </a:ext>
              </a:extLst>
            </p:cNvPr>
            <p:cNvSpPr>
              <a:spLocks noChangeArrowheads="1"/>
            </p:cNvSpPr>
            <p:nvPr/>
          </p:nvSpPr>
          <p:spPr bwMode="auto">
            <a:xfrm>
              <a:off x="2203" y="5416"/>
              <a:ext cx="46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6961" tIns="23480" rIns="46961" bIns="23480"/>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spcBef>
                  <a:spcPct val="0"/>
                </a:spcBef>
                <a:buFontTx/>
                <a:buNone/>
              </a:pPr>
              <a:r>
                <a:rPr lang="zh-CN" altLang="en-US" sz="1600">
                  <a:solidFill>
                    <a:srgbClr val="000000"/>
                  </a:solidFill>
                  <a:latin typeface="CorpoS"/>
                </a:rPr>
                <a:t>穷尽测试通常是不可能的（</a:t>
              </a:r>
              <a:r>
                <a:rPr lang="en-US" altLang="zh-CN" sz="1600">
                  <a:solidFill>
                    <a:srgbClr val="000000"/>
                  </a:solidFill>
                  <a:latin typeface="CorpoS"/>
                </a:rPr>
                <a:t>Key issue</a:t>
              </a:r>
              <a:r>
                <a:rPr lang="zh-CN" altLang="en-US" sz="1600">
                  <a:solidFill>
                    <a:srgbClr val="000000"/>
                  </a:solidFill>
                  <a:latin typeface="CorpoS"/>
                </a:rPr>
                <a:t>）</a:t>
              </a:r>
              <a:endParaRPr lang="zh-CN" altLang="en-US" sz="1600"/>
            </a:p>
          </p:txBody>
        </p:sp>
        <p:grpSp>
          <p:nvGrpSpPr>
            <p:cNvPr id="88082" name="Group 57">
              <a:extLst>
                <a:ext uri="{FF2B5EF4-FFF2-40B4-BE49-F238E27FC236}">
                  <a16:creationId xmlns:a16="http://schemas.microsoft.com/office/drawing/2014/main" id="{F2E3EA21-C86A-411E-A024-86705E1BBEB9}"/>
                </a:ext>
              </a:extLst>
            </p:cNvPr>
            <p:cNvGrpSpPr>
              <a:grpSpLocks/>
            </p:cNvGrpSpPr>
            <p:nvPr/>
          </p:nvGrpSpPr>
          <p:grpSpPr bwMode="auto">
            <a:xfrm>
              <a:off x="2337" y="5603"/>
              <a:ext cx="5799" cy="942"/>
              <a:chOff x="605" y="3279"/>
              <a:chExt cx="4114" cy="627"/>
            </a:xfrm>
          </p:grpSpPr>
          <p:sp>
            <p:nvSpPr>
              <p:cNvPr id="88091" name="Rectangle 58">
                <a:extLst>
                  <a:ext uri="{FF2B5EF4-FFF2-40B4-BE49-F238E27FC236}">
                    <a16:creationId xmlns:a16="http://schemas.microsoft.com/office/drawing/2014/main" id="{D6E3CC6A-47F8-443C-8394-3CD75C1D743F}"/>
                  </a:ext>
                </a:extLst>
              </p:cNvPr>
              <p:cNvSpPr>
                <a:spLocks noChangeArrowheads="1"/>
              </p:cNvSpPr>
              <p:nvPr/>
            </p:nvSpPr>
            <p:spPr bwMode="auto">
              <a:xfrm>
                <a:off x="802" y="3518"/>
                <a:ext cx="391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6961" tIns="23480" rIns="46961" bIns="2348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a:solidFill>
                      <a:srgbClr val="000000"/>
                    </a:solidFill>
                    <a:latin typeface="CorpoS"/>
                  </a:rPr>
                  <a:t>测试数据必须根据某些测试标准进行选择（最小的可靠测试用例集合）</a:t>
                </a:r>
                <a:endParaRPr lang="zh-CN" altLang="en-US" sz="1600"/>
              </a:p>
            </p:txBody>
          </p:sp>
          <p:cxnSp>
            <p:nvCxnSpPr>
              <p:cNvPr id="88092" name="AutoShape 59">
                <a:extLst>
                  <a:ext uri="{FF2B5EF4-FFF2-40B4-BE49-F238E27FC236}">
                    <a16:creationId xmlns:a16="http://schemas.microsoft.com/office/drawing/2014/main" id="{226AB036-0FFD-4375-ADEF-5E265002CDD9}"/>
                  </a:ext>
                </a:extLst>
              </p:cNvPr>
              <p:cNvCxnSpPr>
                <a:cxnSpLocks noChangeShapeType="1"/>
              </p:cNvCxnSpPr>
              <p:nvPr/>
            </p:nvCxnSpPr>
            <p:spPr bwMode="auto">
              <a:xfrm rot="10800000" flipH="1" flipV="1">
                <a:off x="605" y="3279"/>
                <a:ext cx="197" cy="340"/>
              </a:xfrm>
              <a:prstGeom prst="curvedConnector3">
                <a:avLst>
                  <a:gd name="adj1" fmla="val -73097"/>
                </a:avLst>
              </a:prstGeom>
              <a:noFill/>
              <a:ln w="28575">
                <a:solidFill>
                  <a:srgbClr val="009999"/>
                </a:solidFill>
                <a:round/>
                <a:headEnd/>
                <a:tailEnd type="triangle" w="med" len="med"/>
              </a:ln>
              <a:extLst>
                <a:ext uri="{909E8E84-426E-40DD-AFC4-6F175D3DCCD1}">
                  <a14:hiddenFill xmlns:a14="http://schemas.microsoft.com/office/drawing/2010/main">
                    <a:noFill/>
                  </a14:hiddenFill>
                </a:ext>
              </a:extLst>
            </p:spPr>
          </p:cxnSp>
        </p:grpSp>
        <p:grpSp>
          <p:nvGrpSpPr>
            <p:cNvPr id="88083" name="Group 60">
              <a:extLst>
                <a:ext uri="{FF2B5EF4-FFF2-40B4-BE49-F238E27FC236}">
                  <a16:creationId xmlns:a16="http://schemas.microsoft.com/office/drawing/2014/main" id="{9F839224-E059-4CA0-B697-08A01CA3E261}"/>
                </a:ext>
              </a:extLst>
            </p:cNvPr>
            <p:cNvGrpSpPr>
              <a:grpSpLocks/>
            </p:cNvGrpSpPr>
            <p:nvPr/>
          </p:nvGrpSpPr>
          <p:grpSpPr bwMode="auto">
            <a:xfrm>
              <a:off x="2615" y="6158"/>
              <a:ext cx="5818" cy="625"/>
              <a:chOff x="802" y="3649"/>
              <a:chExt cx="4127" cy="415"/>
            </a:xfrm>
          </p:grpSpPr>
          <p:sp>
            <p:nvSpPr>
              <p:cNvPr id="88089" name="Rectangle 61">
                <a:extLst>
                  <a:ext uri="{FF2B5EF4-FFF2-40B4-BE49-F238E27FC236}">
                    <a16:creationId xmlns:a16="http://schemas.microsoft.com/office/drawing/2014/main" id="{B5722AAE-5A7D-49B1-A46E-8869BF74D15D}"/>
                  </a:ext>
                </a:extLst>
              </p:cNvPr>
              <p:cNvSpPr>
                <a:spLocks noChangeArrowheads="1"/>
              </p:cNvSpPr>
              <p:nvPr/>
            </p:nvSpPr>
            <p:spPr bwMode="auto">
              <a:xfrm>
                <a:off x="1012" y="3845"/>
                <a:ext cx="39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6961" tIns="23480" rIns="46961" bIns="2348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a:solidFill>
                      <a:srgbClr val="000000"/>
                    </a:solidFill>
                    <a:latin typeface="CorpoS"/>
                  </a:rPr>
                  <a:t>各种测试方法</a:t>
                </a:r>
                <a:endParaRPr lang="zh-CN" altLang="en-US" sz="1600"/>
              </a:p>
            </p:txBody>
          </p:sp>
          <p:cxnSp>
            <p:nvCxnSpPr>
              <p:cNvPr id="88090" name="AutoShape 62">
                <a:extLst>
                  <a:ext uri="{FF2B5EF4-FFF2-40B4-BE49-F238E27FC236}">
                    <a16:creationId xmlns:a16="http://schemas.microsoft.com/office/drawing/2014/main" id="{278816D8-B1F0-4E5E-B127-DE0B35BE52D5}"/>
                  </a:ext>
                </a:extLst>
              </p:cNvPr>
              <p:cNvCxnSpPr>
                <a:cxnSpLocks noChangeShapeType="1"/>
              </p:cNvCxnSpPr>
              <p:nvPr/>
            </p:nvCxnSpPr>
            <p:spPr bwMode="auto">
              <a:xfrm rot="10800000" flipH="1" flipV="1">
                <a:off x="802" y="3649"/>
                <a:ext cx="210" cy="327"/>
              </a:xfrm>
              <a:prstGeom prst="curvedConnector3">
                <a:avLst>
                  <a:gd name="adj1" fmla="val -68569"/>
                </a:avLst>
              </a:prstGeom>
              <a:noFill/>
              <a:ln w="28575">
                <a:solidFill>
                  <a:srgbClr val="009999"/>
                </a:solidFill>
                <a:round/>
                <a:headEnd/>
                <a:tailEnd type="triangle" w="med" len="med"/>
              </a:ln>
              <a:extLst>
                <a:ext uri="{909E8E84-426E-40DD-AFC4-6F175D3DCCD1}">
                  <a14:hiddenFill xmlns:a14="http://schemas.microsoft.com/office/drawing/2010/main">
                    <a:noFill/>
                  </a14:hiddenFill>
                </a:ext>
              </a:extLst>
            </p:spPr>
          </p:cxnSp>
        </p:grpSp>
        <p:grpSp>
          <p:nvGrpSpPr>
            <p:cNvPr id="88084" name="Group 5">
              <a:extLst>
                <a:ext uri="{FF2B5EF4-FFF2-40B4-BE49-F238E27FC236}">
                  <a16:creationId xmlns:a16="http://schemas.microsoft.com/office/drawing/2014/main" id="{9995A1D6-2412-40E2-B66D-E4AC576DAD42}"/>
                </a:ext>
              </a:extLst>
            </p:cNvPr>
            <p:cNvGrpSpPr>
              <a:grpSpLocks/>
            </p:cNvGrpSpPr>
            <p:nvPr/>
          </p:nvGrpSpPr>
          <p:grpSpPr bwMode="auto">
            <a:xfrm>
              <a:off x="1800" y="1681"/>
              <a:ext cx="2213" cy="442"/>
              <a:chOff x="396" y="578"/>
              <a:chExt cx="4315" cy="331"/>
            </a:xfrm>
          </p:grpSpPr>
          <p:sp>
            <p:nvSpPr>
              <p:cNvPr id="88087" name="Freeform 6">
                <a:extLst>
                  <a:ext uri="{FF2B5EF4-FFF2-40B4-BE49-F238E27FC236}">
                    <a16:creationId xmlns:a16="http://schemas.microsoft.com/office/drawing/2014/main" id="{5675E96A-262A-4FF1-A85D-8CD121875672}"/>
                  </a:ext>
                </a:extLst>
              </p:cNvPr>
              <p:cNvSpPr>
                <a:spLocks/>
              </p:cNvSpPr>
              <p:nvPr/>
            </p:nvSpPr>
            <p:spPr bwMode="auto">
              <a:xfrm>
                <a:off x="396" y="578"/>
                <a:ext cx="4315" cy="326"/>
              </a:xfrm>
              <a:custGeom>
                <a:avLst/>
                <a:gdLst>
                  <a:gd name="T0" fmla="*/ 0 w 2120"/>
                  <a:gd name="T1" fmla="*/ 0 h 389"/>
                  <a:gd name="T2" fmla="*/ 2147483646 w 2120"/>
                  <a:gd name="T3" fmla="*/ 0 h 389"/>
                  <a:gd name="T4" fmla="*/ 2147483646 w 2120"/>
                  <a:gd name="T5" fmla="*/ 3 h 389"/>
                  <a:gd name="T6" fmla="*/ 0 w 2120"/>
                  <a:gd name="T7" fmla="*/ 3 h 389"/>
                  <a:gd name="T8" fmla="*/ 0 w 2120"/>
                  <a:gd name="T9" fmla="*/ 0 h 389"/>
                  <a:gd name="T10" fmla="*/ 0 60000 65536"/>
                  <a:gd name="T11" fmla="*/ 0 60000 65536"/>
                  <a:gd name="T12" fmla="*/ 0 60000 65536"/>
                  <a:gd name="T13" fmla="*/ 0 60000 65536"/>
                  <a:gd name="T14" fmla="*/ 0 60000 65536"/>
                  <a:gd name="T15" fmla="*/ 0 w 2120"/>
                  <a:gd name="T16" fmla="*/ 0 h 389"/>
                  <a:gd name="T17" fmla="*/ 2120 w 2120"/>
                  <a:gd name="T18" fmla="*/ 389 h 389"/>
                </a:gdLst>
                <a:ahLst/>
                <a:cxnLst>
                  <a:cxn ang="T10">
                    <a:pos x="T0" y="T1"/>
                  </a:cxn>
                  <a:cxn ang="T11">
                    <a:pos x="T2" y="T3"/>
                  </a:cxn>
                  <a:cxn ang="T12">
                    <a:pos x="T4" y="T5"/>
                  </a:cxn>
                  <a:cxn ang="T13">
                    <a:pos x="T6" y="T7"/>
                  </a:cxn>
                  <a:cxn ang="T14">
                    <a:pos x="T8" y="T9"/>
                  </a:cxn>
                </a:cxnLst>
                <a:rect l="T15" t="T16" r="T17" b="T18"/>
                <a:pathLst>
                  <a:path w="2120" h="389">
                    <a:moveTo>
                      <a:pt x="0" y="0"/>
                    </a:moveTo>
                    <a:lnTo>
                      <a:pt x="2119" y="0"/>
                    </a:lnTo>
                    <a:lnTo>
                      <a:pt x="2119" y="388"/>
                    </a:lnTo>
                    <a:lnTo>
                      <a:pt x="0" y="388"/>
                    </a:lnTo>
                    <a:lnTo>
                      <a:pt x="0" y="0"/>
                    </a:lnTo>
                  </a:path>
                </a:pathLst>
              </a:custGeom>
              <a:solidFill>
                <a:srgbClr val="CCFF7F"/>
              </a:solidFill>
              <a:ln w="12700" cap="rnd">
                <a:solidFill>
                  <a:srgbClr val="000000"/>
                </a:solidFill>
                <a:round/>
                <a:headEnd type="none" w="sm" len="sm"/>
                <a:tailEnd type="none" w="sm" len="sm"/>
              </a:ln>
            </p:spPr>
            <p:txBody>
              <a:bodyPr lIns="56691" tIns="28345" rIns="56691" bIns="28345" anchor="ctr"/>
              <a:lstStyle/>
              <a:p>
                <a:endParaRPr lang="zh-CN" altLang="en-US"/>
              </a:p>
            </p:txBody>
          </p:sp>
          <p:sp>
            <p:nvSpPr>
              <p:cNvPr id="88088" name="Text Box 7">
                <a:extLst>
                  <a:ext uri="{FF2B5EF4-FFF2-40B4-BE49-F238E27FC236}">
                    <a16:creationId xmlns:a16="http://schemas.microsoft.com/office/drawing/2014/main" id="{4C94F243-A0DC-48A2-B4A2-8903D7ACC808}"/>
                  </a:ext>
                </a:extLst>
              </p:cNvPr>
              <p:cNvSpPr txBox="1">
                <a:spLocks noChangeArrowheads="1"/>
              </p:cNvSpPr>
              <p:nvPr/>
            </p:nvSpPr>
            <p:spPr bwMode="auto">
              <a:xfrm>
                <a:off x="463" y="587"/>
                <a:ext cx="4120"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type="none" w="sm" len="sm"/>
                    <a:tailEnd type="none" w="sm" len="sm"/>
                  </a14:hiddenLine>
                </a:ext>
              </a:extLst>
            </p:spPr>
            <p:txBody>
              <a:bodyPr lIns="52592" tIns="26296" rIns="52592" bIns="26296"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1">
                    <a:latin typeface="Times New Roman" panose="02020603050405020304" pitchFamily="18" charset="0"/>
                  </a:rPr>
                  <a:t>测 试 活 动</a:t>
                </a:r>
                <a:endParaRPr lang="zh-CN" altLang="en-US" sz="1600"/>
              </a:p>
            </p:txBody>
          </p:sp>
        </p:grpSp>
        <p:sp>
          <p:nvSpPr>
            <p:cNvPr id="88085" name="Line 44">
              <a:extLst>
                <a:ext uri="{FF2B5EF4-FFF2-40B4-BE49-F238E27FC236}">
                  <a16:creationId xmlns:a16="http://schemas.microsoft.com/office/drawing/2014/main" id="{54462F3E-3FF5-473D-821F-7ECA4ABB8B09}"/>
                </a:ext>
              </a:extLst>
            </p:cNvPr>
            <p:cNvSpPr>
              <a:spLocks noChangeShapeType="1"/>
            </p:cNvSpPr>
            <p:nvPr/>
          </p:nvSpPr>
          <p:spPr bwMode="auto">
            <a:xfrm>
              <a:off x="9256" y="2455"/>
              <a:ext cx="0" cy="257"/>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88086" name="Line 43">
              <a:extLst>
                <a:ext uri="{FF2B5EF4-FFF2-40B4-BE49-F238E27FC236}">
                  <a16:creationId xmlns:a16="http://schemas.microsoft.com/office/drawing/2014/main" id="{4D18018F-2286-4111-8E0B-25C2BBC7CDD1}"/>
                </a:ext>
              </a:extLst>
            </p:cNvPr>
            <p:cNvSpPr>
              <a:spLocks noChangeShapeType="1"/>
            </p:cNvSpPr>
            <p:nvPr/>
          </p:nvSpPr>
          <p:spPr bwMode="auto">
            <a:xfrm>
              <a:off x="2733" y="2455"/>
              <a:ext cx="0" cy="255"/>
            </a:xfrm>
            <a:prstGeom prst="line">
              <a:avLst/>
            </a:prstGeom>
            <a:noFill/>
            <a:ln w="19050">
              <a:solidFill>
                <a:srgbClr val="0000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310FF603-B927-42AF-A7BF-DB360A6052B1}"/>
              </a:ext>
            </a:extLst>
          </p:cNvPr>
          <p:cNvSpPr>
            <a:spLocks noGrp="1" noChangeArrowheads="1"/>
          </p:cNvSpPr>
          <p:nvPr>
            <p:ph type="title"/>
          </p:nvPr>
        </p:nvSpPr>
        <p:spPr/>
        <p:txBody>
          <a:bodyPr/>
          <a:lstStyle/>
          <a:p>
            <a:r>
              <a:rPr lang="en-US" altLang="zh-CN"/>
              <a:t>5 </a:t>
            </a:r>
            <a:r>
              <a:rPr lang="zh-CN" altLang="en-US"/>
              <a:t>寻找最小有效测试用例集</a:t>
            </a:r>
          </a:p>
        </p:txBody>
      </p:sp>
      <p:sp>
        <p:nvSpPr>
          <p:cNvPr id="4" name="椭圆 3">
            <a:extLst>
              <a:ext uri="{FF2B5EF4-FFF2-40B4-BE49-F238E27FC236}">
                <a16:creationId xmlns:a16="http://schemas.microsoft.com/office/drawing/2014/main" id="{0EBF17DF-A7E7-4709-95A9-4AB05C88EC57}"/>
              </a:ext>
            </a:extLst>
          </p:cNvPr>
          <p:cNvSpPr/>
          <p:nvPr/>
        </p:nvSpPr>
        <p:spPr>
          <a:xfrm>
            <a:off x="1344613" y="1857375"/>
            <a:ext cx="6227762" cy="4000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TextBox 4">
            <a:extLst>
              <a:ext uri="{FF2B5EF4-FFF2-40B4-BE49-F238E27FC236}">
                <a16:creationId xmlns:a16="http://schemas.microsoft.com/office/drawing/2014/main" id="{2D6326A6-669F-45E2-9E3B-C9C27BE35DF0}"/>
              </a:ext>
            </a:extLst>
          </p:cNvPr>
          <p:cNvSpPr txBox="1">
            <a:spLocks noChangeArrowheads="1"/>
          </p:cNvSpPr>
          <p:nvPr/>
        </p:nvSpPr>
        <p:spPr bwMode="auto">
          <a:xfrm>
            <a:off x="1714500" y="6072188"/>
            <a:ext cx="571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Tall, </a:t>
            </a:r>
            <a:r>
              <a:rPr lang="zh-CN" altLang="en-US" sz="1800"/>
              <a:t>软件所有可以使用的测试用例（输入或其他事件等）</a:t>
            </a:r>
          </a:p>
        </p:txBody>
      </p:sp>
      <p:sp>
        <p:nvSpPr>
          <p:cNvPr id="7" name="任意多边形 6">
            <a:extLst>
              <a:ext uri="{FF2B5EF4-FFF2-40B4-BE49-F238E27FC236}">
                <a16:creationId xmlns:a16="http://schemas.microsoft.com/office/drawing/2014/main" id="{EC52335A-5D33-467A-8239-FC3772920B42}"/>
              </a:ext>
            </a:extLst>
          </p:cNvPr>
          <p:cNvSpPr/>
          <p:nvPr/>
        </p:nvSpPr>
        <p:spPr>
          <a:xfrm>
            <a:off x="3714750" y="3429000"/>
            <a:ext cx="785813" cy="500063"/>
          </a:xfrm>
          <a:custGeom>
            <a:avLst/>
            <a:gdLst>
              <a:gd name="connsiteX0" fmla="*/ 33375 w 1164982"/>
              <a:gd name="connsiteY0" fmla="*/ 144338 h 918930"/>
              <a:gd name="connsiteX1" fmla="*/ 51663 w 1164982"/>
              <a:gd name="connsiteY1" fmla="*/ 583250 h 918930"/>
              <a:gd name="connsiteX2" fmla="*/ 69951 w 1164982"/>
              <a:gd name="connsiteY2" fmla="*/ 665546 h 918930"/>
              <a:gd name="connsiteX3" fmla="*/ 88239 w 1164982"/>
              <a:gd name="connsiteY3" fmla="*/ 747842 h 918930"/>
              <a:gd name="connsiteX4" fmla="*/ 106527 w 1164982"/>
              <a:gd name="connsiteY4" fmla="*/ 802706 h 918930"/>
              <a:gd name="connsiteX5" fmla="*/ 133959 w 1164982"/>
              <a:gd name="connsiteY5" fmla="*/ 830138 h 918930"/>
              <a:gd name="connsiteX6" fmla="*/ 170535 w 1164982"/>
              <a:gd name="connsiteY6" fmla="*/ 894146 h 918930"/>
              <a:gd name="connsiteX7" fmla="*/ 197967 w 1164982"/>
              <a:gd name="connsiteY7" fmla="*/ 903290 h 918930"/>
              <a:gd name="connsiteX8" fmla="*/ 472287 w 1164982"/>
              <a:gd name="connsiteY8" fmla="*/ 793562 h 918930"/>
              <a:gd name="connsiteX9" fmla="*/ 728319 w 1164982"/>
              <a:gd name="connsiteY9" fmla="*/ 702122 h 918930"/>
              <a:gd name="connsiteX10" fmla="*/ 865479 w 1164982"/>
              <a:gd name="connsiteY10" fmla="*/ 665546 h 918930"/>
              <a:gd name="connsiteX11" fmla="*/ 902055 w 1164982"/>
              <a:gd name="connsiteY11" fmla="*/ 647258 h 918930"/>
              <a:gd name="connsiteX12" fmla="*/ 966063 w 1164982"/>
              <a:gd name="connsiteY12" fmla="*/ 628970 h 918930"/>
              <a:gd name="connsiteX13" fmla="*/ 993495 w 1164982"/>
              <a:gd name="connsiteY13" fmla="*/ 619826 h 918930"/>
              <a:gd name="connsiteX14" fmla="*/ 1002639 w 1164982"/>
              <a:gd name="connsiteY14" fmla="*/ 592394 h 918930"/>
              <a:gd name="connsiteX15" fmla="*/ 1011783 w 1164982"/>
              <a:gd name="connsiteY15" fmla="*/ 546674 h 918930"/>
              <a:gd name="connsiteX16" fmla="*/ 1039215 w 1164982"/>
              <a:gd name="connsiteY16" fmla="*/ 464378 h 918930"/>
              <a:gd name="connsiteX17" fmla="*/ 1066647 w 1164982"/>
              <a:gd name="connsiteY17" fmla="*/ 436946 h 918930"/>
              <a:gd name="connsiteX18" fmla="*/ 1084935 w 1164982"/>
              <a:gd name="connsiteY18" fmla="*/ 409514 h 918930"/>
              <a:gd name="connsiteX19" fmla="*/ 1139799 w 1164982"/>
              <a:gd name="connsiteY19" fmla="*/ 372938 h 918930"/>
              <a:gd name="connsiteX20" fmla="*/ 1139799 w 1164982"/>
              <a:gd name="connsiteY20" fmla="*/ 263210 h 918930"/>
              <a:gd name="connsiteX21" fmla="*/ 975207 w 1164982"/>
              <a:gd name="connsiteY21" fmla="*/ 217490 h 918930"/>
              <a:gd name="connsiteX22" fmla="*/ 938631 w 1164982"/>
              <a:gd name="connsiteY22" fmla="*/ 199202 h 918930"/>
              <a:gd name="connsiteX23" fmla="*/ 682599 w 1164982"/>
              <a:gd name="connsiteY23" fmla="*/ 199202 h 918930"/>
              <a:gd name="connsiteX24" fmla="*/ 636879 w 1164982"/>
              <a:gd name="connsiteY24" fmla="*/ 226634 h 918930"/>
              <a:gd name="connsiteX25" fmla="*/ 582015 w 1164982"/>
              <a:gd name="connsiteY25" fmla="*/ 272354 h 918930"/>
              <a:gd name="connsiteX26" fmla="*/ 508863 w 1164982"/>
              <a:gd name="connsiteY26" fmla="*/ 308930 h 918930"/>
              <a:gd name="connsiteX27" fmla="*/ 453999 w 1164982"/>
              <a:gd name="connsiteY27" fmla="*/ 354650 h 918930"/>
              <a:gd name="connsiteX28" fmla="*/ 408279 w 1164982"/>
              <a:gd name="connsiteY28" fmla="*/ 290642 h 918930"/>
              <a:gd name="connsiteX29" fmla="*/ 380847 w 1164982"/>
              <a:gd name="connsiteY29" fmla="*/ 199202 h 918930"/>
              <a:gd name="connsiteX30" fmla="*/ 316839 w 1164982"/>
              <a:gd name="connsiteY30" fmla="*/ 34610 h 918930"/>
              <a:gd name="connsiteX31" fmla="*/ 289407 w 1164982"/>
              <a:gd name="connsiteY31" fmla="*/ 25466 h 918930"/>
              <a:gd name="connsiteX32" fmla="*/ 133959 w 1164982"/>
              <a:gd name="connsiteY32" fmla="*/ 34610 h 918930"/>
              <a:gd name="connsiteX33" fmla="*/ 115671 w 1164982"/>
              <a:gd name="connsiteY33" fmla="*/ 180914 h 918930"/>
              <a:gd name="connsiteX34" fmla="*/ 79095 w 1164982"/>
              <a:gd name="connsiteY34" fmla="*/ 162626 h 918930"/>
              <a:gd name="connsiteX35" fmla="*/ 33375 w 1164982"/>
              <a:gd name="connsiteY35" fmla="*/ 144338 h 91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4982" h="918930">
                <a:moveTo>
                  <a:pt x="33375" y="144338"/>
                </a:moveTo>
                <a:cubicBezTo>
                  <a:pt x="28803" y="214442"/>
                  <a:pt x="43540" y="437045"/>
                  <a:pt x="51663" y="583250"/>
                </a:cubicBezTo>
                <a:cubicBezTo>
                  <a:pt x="55258" y="647952"/>
                  <a:pt x="58653" y="620353"/>
                  <a:pt x="69951" y="665546"/>
                </a:cubicBezTo>
                <a:cubicBezTo>
                  <a:pt x="83003" y="717752"/>
                  <a:pt x="74159" y="700908"/>
                  <a:pt x="88239" y="747842"/>
                </a:cubicBezTo>
                <a:cubicBezTo>
                  <a:pt x="93778" y="766306"/>
                  <a:pt x="92896" y="789075"/>
                  <a:pt x="106527" y="802706"/>
                </a:cubicBezTo>
                <a:cubicBezTo>
                  <a:pt x="115671" y="811850"/>
                  <a:pt x="126443" y="819615"/>
                  <a:pt x="133959" y="830138"/>
                </a:cubicBezTo>
                <a:cubicBezTo>
                  <a:pt x="142959" y="842738"/>
                  <a:pt x="156137" y="882627"/>
                  <a:pt x="170535" y="894146"/>
                </a:cubicBezTo>
                <a:cubicBezTo>
                  <a:pt x="178061" y="900167"/>
                  <a:pt x="188823" y="900242"/>
                  <a:pt x="197967" y="903290"/>
                </a:cubicBezTo>
                <a:cubicBezTo>
                  <a:pt x="426036" y="865278"/>
                  <a:pt x="179763" y="918930"/>
                  <a:pt x="472287" y="793562"/>
                </a:cubicBezTo>
                <a:cubicBezTo>
                  <a:pt x="668187" y="709605"/>
                  <a:pt x="529765" y="762551"/>
                  <a:pt x="728319" y="702122"/>
                </a:cubicBezTo>
                <a:cubicBezTo>
                  <a:pt x="849232" y="665322"/>
                  <a:pt x="768610" y="681691"/>
                  <a:pt x="865479" y="665546"/>
                </a:cubicBezTo>
                <a:cubicBezTo>
                  <a:pt x="877671" y="659450"/>
                  <a:pt x="889526" y="652628"/>
                  <a:pt x="902055" y="647258"/>
                </a:cubicBezTo>
                <a:cubicBezTo>
                  <a:pt x="923979" y="637862"/>
                  <a:pt x="942862" y="635599"/>
                  <a:pt x="966063" y="628970"/>
                </a:cubicBezTo>
                <a:cubicBezTo>
                  <a:pt x="975331" y="626322"/>
                  <a:pt x="984351" y="622874"/>
                  <a:pt x="993495" y="619826"/>
                </a:cubicBezTo>
                <a:cubicBezTo>
                  <a:pt x="996543" y="610682"/>
                  <a:pt x="1000301" y="601745"/>
                  <a:pt x="1002639" y="592394"/>
                </a:cubicBezTo>
                <a:cubicBezTo>
                  <a:pt x="1006408" y="577316"/>
                  <a:pt x="1007513" y="561618"/>
                  <a:pt x="1011783" y="546674"/>
                </a:cubicBezTo>
                <a:cubicBezTo>
                  <a:pt x="1019727" y="518871"/>
                  <a:pt x="1018768" y="484825"/>
                  <a:pt x="1039215" y="464378"/>
                </a:cubicBezTo>
                <a:cubicBezTo>
                  <a:pt x="1048359" y="455234"/>
                  <a:pt x="1058368" y="446880"/>
                  <a:pt x="1066647" y="436946"/>
                </a:cubicBezTo>
                <a:cubicBezTo>
                  <a:pt x="1073682" y="428503"/>
                  <a:pt x="1076664" y="416751"/>
                  <a:pt x="1084935" y="409514"/>
                </a:cubicBezTo>
                <a:cubicBezTo>
                  <a:pt x="1101476" y="395040"/>
                  <a:pt x="1139799" y="372938"/>
                  <a:pt x="1139799" y="372938"/>
                </a:cubicBezTo>
                <a:cubicBezTo>
                  <a:pt x="1147498" y="342143"/>
                  <a:pt x="1164982" y="290911"/>
                  <a:pt x="1139799" y="263210"/>
                </a:cubicBezTo>
                <a:cubicBezTo>
                  <a:pt x="1126007" y="248039"/>
                  <a:pt x="993248" y="221499"/>
                  <a:pt x="975207" y="217490"/>
                </a:cubicBezTo>
                <a:cubicBezTo>
                  <a:pt x="963015" y="211394"/>
                  <a:pt x="952077" y="201443"/>
                  <a:pt x="938631" y="199202"/>
                </a:cubicBezTo>
                <a:cubicBezTo>
                  <a:pt x="836218" y="182133"/>
                  <a:pt x="785012" y="191887"/>
                  <a:pt x="682599" y="199202"/>
                </a:cubicBezTo>
                <a:cubicBezTo>
                  <a:pt x="667359" y="208346"/>
                  <a:pt x="650254" y="214931"/>
                  <a:pt x="636879" y="226634"/>
                </a:cubicBezTo>
                <a:cubicBezTo>
                  <a:pt x="575559" y="280289"/>
                  <a:pt x="641680" y="252466"/>
                  <a:pt x="582015" y="272354"/>
                </a:cubicBezTo>
                <a:cubicBezTo>
                  <a:pt x="500783" y="333278"/>
                  <a:pt x="588758" y="274689"/>
                  <a:pt x="508863" y="308930"/>
                </a:cubicBezTo>
                <a:cubicBezTo>
                  <a:pt x="486584" y="318478"/>
                  <a:pt x="470477" y="338172"/>
                  <a:pt x="453999" y="354650"/>
                </a:cubicBezTo>
                <a:cubicBezTo>
                  <a:pt x="438759" y="333314"/>
                  <a:pt x="420710" y="313728"/>
                  <a:pt x="408279" y="290642"/>
                </a:cubicBezTo>
                <a:cubicBezTo>
                  <a:pt x="397890" y="271348"/>
                  <a:pt x="386926" y="223518"/>
                  <a:pt x="380847" y="199202"/>
                </a:cubicBezTo>
                <a:cubicBezTo>
                  <a:pt x="371163" y="53938"/>
                  <a:pt x="412321" y="77047"/>
                  <a:pt x="316839" y="34610"/>
                </a:cubicBezTo>
                <a:cubicBezTo>
                  <a:pt x="308031" y="30695"/>
                  <a:pt x="298551" y="28514"/>
                  <a:pt x="289407" y="25466"/>
                </a:cubicBezTo>
                <a:cubicBezTo>
                  <a:pt x="237591" y="28514"/>
                  <a:pt x="172641" y="0"/>
                  <a:pt x="133959" y="34610"/>
                </a:cubicBezTo>
                <a:cubicBezTo>
                  <a:pt x="97332" y="67381"/>
                  <a:pt x="135031" y="135740"/>
                  <a:pt x="115671" y="180914"/>
                </a:cubicBezTo>
                <a:cubicBezTo>
                  <a:pt x="110301" y="193443"/>
                  <a:pt x="91624" y="167996"/>
                  <a:pt x="79095" y="162626"/>
                </a:cubicBezTo>
                <a:cubicBezTo>
                  <a:pt x="0" y="128728"/>
                  <a:pt x="37947" y="74234"/>
                  <a:pt x="33375" y="144338"/>
                </a:cubicBez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1BC4CA05-8391-46E6-833A-A8F157FA3056}"/>
              </a:ext>
            </a:extLst>
          </p:cNvPr>
          <p:cNvSpPr>
            <a:spLocks noGrp="1" noChangeArrowheads="1"/>
          </p:cNvSpPr>
          <p:nvPr>
            <p:ph type="title"/>
          </p:nvPr>
        </p:nvSpPr>
        <p:spPr/>
        <p:txBody>
          <a:bodyPr/>
          <a:lstStyle/>
          <a:p>
            <a:r>
              <a:rPr lang="en-US" altLang="zh-CN"/>
              <a:t>5 </a:t>
            </a:r>
            <a:r>
              <a:rPr lang="zh-CN" altLang="en-US"/>
              <a:t>真理面前，我们都是盲人</a:t>
            </a:r>
          </a:p>
        </p:txBody>
      </p:sp>
      <p:sp>
        <p:nvSpPr>
          <p:cNvPr id="91139" name="Rectangle 3">
            <a:extLst>
              <a:ext uri="{FF2B5EF4-FFF2-40B4-BE49-F238E27FC236}">
                <a16:creationId xmlns:a16="http://schemas.microsoft.com/office/drawing/2014/main" id="{97DA7CBB-C4F8-4710-A106-FA80E8D5E518}"/>
              </a:ext>
            </a:extLst>
          </p:cNvPr>
          <p:cNvSpPr>
            <a:spLocks noGrp="1" noChangeArrowheads="1"/>
          </p:cNvSpPr>
          <p:nvPr>
            <p:ph type="body" idx="1"/>
          </p:nvPr>
        </p:nvSpPr>
        <p:spPr/>
        <p:txBody>
          <a:bodyPr/>
          <a:lstStyle/>
          <a:p>
            <a:endParaRPr lang="zh-CN" altLang="en-US"/>
          </a:p>
        </p:txBody>
      </p:sp>
      <p:pic>
        <p:nvPicPr>
          <p:cNvPr id="91140" name="Picture 5" descr="bk_9d409ce30d1721be01348a3517346b6d_JF2n9a">
            <a:extLst>
              <a:ext uri="{FF2B5EF4-FFF2-40B4-BE49-F238E27FC236}">
                <a16:creationId xmlns:a16="http://schemas.microsoft.com/office/drawing/2014/main" id="{D50F0BB6-D1E4-4F61-8E8D-C6F1C49EE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28775"/>
            <a:ext cx="82073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bk_9d409ce30d1721be01348a3517346b6d_JF2n9a">
            <a:extLst>
              <a:ext uri="{FF2B5EF4-FFF2-40B4-BE49-F238E27FC236}">
                <a16:creationId xmlns:a16="http://schemas.microsoft.com/office/drawing/2014/main" id="{A21F7874-04E0-449E-8032-819DBC07215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90750" y="2376488"/>
            <a:ext cx="4762500" cy="2962275"/>
          </a:xfrm>
        </p:spPr>
      </p:pic>
      <p:sp>
        <p:nvSpPr>
          <p:cNvPr id="93187" name="标题 1">
            <a:extLst>
              <a:ext uri="{FF2B5EF4-FFF2-40B4-BE49-F238E27FC236}">
                <a16:creationId xmlns:a16="http://schemas.microsoft.com/office/drawing/2014/main" id="{889D1815-031E-456E-8D1A-7130954CC94B}"/>
              </a:ext>
            </a:extLst>
          </p:cNvPr>
          <p:cNvSpPr>
            <a:spLocks noGrp="1"/>
          </p:cNvSpPr>
          <p:nvPr>
            <p:ph type="title"/>
          </p:nvPr>
        </p:nvSpPr>
        <p:spPr/>
        <p:txBody>
          <a:bodyPr/>
          <a:lstStyle/>
          <a:p>
            <a:r>
              <a:rPr lang="zh-CN" altLang="en-US">
                <a:solidFill>
                  <a:srgbClr val="FF0000"/>
                </a:solidFill>
              </a:rPr>
              <a:t>软件</a:t>
            </a:r>
            <a:r>
              <a:rPr lang="zh-CN" altLang="en-US">
                <a:latin typeface="微软雅黑" panose="020B0503020204020204" pitchFamily="34" charset="-122"/>
                <a:ea typeface="微软雅黑" panose="020B0503020204020204" pitchFamily="34" charset="-122"/>
              </a:rPr>
              <a:t>测试方法体系</a:t>
            </a:r>
            <a:endParaRPr lang="zh-CN" altLang="en-US"/>
          </a:p>
        </p:txBody>
      </p:sp>
      <p:sp>
        <p:nvSpPr>
          <p:cNvPr id="5" name="线形标注 1 4">
            <a:extLst>
              <a:ext uri="{FF2B5EF4-FFF2-40B4-BE49-F238E27FC236}">
                <a16:creationId xmlns:a16="http://schemas.microsoft.com/office/drawing/2014/main" id="{B8030794-060D-43C6-A201-CA39C5410238}"/>
              </a:ext>
            </a:extLst>
          </p:cNvPr>
          <p:cNvSpPr/>
          <p:nvPr/>
        </p:nvSpPr>
        <p:spPr>
          <a:xfrm>
            <a:off x="7118350" y="3325813"/>
            <a:ext cx="1666875" cy="531812"/>
          </a:xfrm>
          <a:prstGeom prst="borderCallout1">
            <a:avLst>
              <a:gd name="adj1" fmla="val -1250"/>
              <a:gd name="adj2" fmla="val 178"/>
              <a:gd name="adj3" fmla="val 103611"/>
              <a:gd name="adj4" fmla="val -255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002060"/>
                </a:solidFill>
              </a:rPr>
              <a:t>基于专家经验</a:t>
            </a:r>
            <a:endParaRPr lang="en-US" altLang="zh-CN" sz="1200" dirty="0">
              <a:solidFill>
                <a:srgbClr val="002060"/>
              </a:solidFill>
            </a:endParaRPr>
          </a:p>
          <a:p>
            <a:pPr algn="ctr">
              <a:defRPr/>
            </a:pPr>
            <a:r>
              <a:rPr lang="en-US" altLang="zh-CN" sz="1200" dirty="0">
                <a:solidFill>
                  <a:srgbClr val="002060"/>
                </a:solidFill>
              </a:rPr>
              <a:t>Intuition&amp;Experience</a:t>
            </a:r>
            <a:endParaRPr lang="zh-CN" altLang="en-US" sz="1200" dirty="0">
              <a:solidFill>
                <a:prstClr val="white"/>
              </a:solidFill>
            </a:endParaRPr>
          </a:p>
        </p:txBody>
      </p:sp>
      <p:sp>
        <p:nvSpPr>
          <p:cNvPr id="93189" name="标题 1">
            <a:extLst>
              <a:ext uri="{FF2B5EF4-FFF2-40B4-BE49-F238E27FC236}">
                <a16:creationId xmlns:a16="http://schemas.microsoft.com/office/drawing/2014/main" id="{79E7B38E-AC9C-4930-9352-BC5417B599F1}"/>
              </a:ext>
            </a:extLst>
          </p:cNvPr>
          <p:cNvSpPr txBox="1">
            <a:spLocks/>
          </p:cNvSpPr>
          <p:nvPr/>
        </p:nvSpPr>
        <p:spPr bwMode="auto">
          <a:xfrm>
            <a:off x="4114800" y="2565400"/>
            <a:ext cx="19161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spcBef>
                <a:spcPct val="0"/>
              </a:spcBef>
              <a:buFontTx/>
              <a:buNone/>
            </a:pPr>
            <a:r>
              <a:rPr lang="zh-CN" altLang="en-US" sz="3300" b="1">
                <a:solidFill>
                  <a:srgbClr val="FF0000"/>
                </a:solidFill>
                <a:latin typeface="Arial" panose="020B0604020202020204" pitchFamily="34" charset="0"/>
              </a:rPr>
              <a:t>软件测试发现</a:t>
            </a:r>
            <a:r>
              <a:rPr lang="en-US" altLang="zh-CN" sz="3300" b="1">
                <a:solidFill>
                  <a:srgbClr val="FF0000"/>
                </a:solidFill>
                <a:latin typeface="Arial" panose="020B0604020202020204" pitchFamily="34" charset="0"/>
              </a:rPr>
              <a:t>bug</a:t>
            </a:r>
          </a:p>
          <a:p>
            <a:pPr algn="ctr" eaLnBrk="1" hangingPunct="1">
              <a:lnSpc>
                <a:spcPct val="90000"/>
              </a:lnSpc>
              <a:spcBef>
                <a:spcPct val="0"/>
              </a:spcBef>
              <a:buFontTx/>
              <a:buNone/>
            </a:pPr>
            <a:r>
              <a:rPr lang="zh-CN" altLang="en-US" sz="3300" b="1">
                <a:solidFill>
                  <a:srgbClr val="FF0000"/>
                </a:solidFill>
                <a:latin typeface="Arial" panose="020B0604020202020204" pitchFamily="34" charset="0"/>
              </a:rPr>
              <a:t>得角度</a:t>
            </a:r>
          </a:p>
        </p:txBody>
      </p:sp>
      <p:sp>
        <p:nvSpPr>
          <p:cNvPr id="8" name="线形标注 1 7">
            <a:extLst>
              <a:ext uri="{FF2B5EF4-FFF2-40B4-BE49-F238E27FC236}">
                <a16:creationId xmlns:a16="http://schemas.microsoft.com/office/drawing/2014/main" id="{D60FACCE-DF36-48C0-AA67-A1F2AB0791AA}"/>
              </a:ext>
            </a:extLst>
          </p:cNvPr>
          <p:cNvSpPr/>
          <p:nvPr/>
        </p:nvSpPr>
        <p:spPr>
          <a:xfrm>
            <a:off x="784225" y="2430463"/>
            <a:ext cx="1406525" cy="590550"/>
          </a:xfrm>
          <a:prstGeom prst="borderCallout1">
            <a:avLst>
              <a:gd name="adj1" fmla="val 258750"/>
              <a:gd name="adj2" fmla="val 119398"/>
              <a:gd name="adj3" fmla="val 500"/>
              <a:gd name="adj4" fmla="val 9864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002060"/>
                </a:solidFill>
              </a:rPr>
              <a:t>基于代码</a:t>
            </a:r>
            <a:endParaRPr lang="en-US" altLang="zh-CN" sz="1400" dirty="0">
              <a:solidFill>
                <a:srgbClr val="002060"/>
              </a:solidFill>
            </a:endParaRPr>
          </a:p>
          <a:p>
            <a:pPr algn="ctr">
              <a:defRPr/>
            </a:pPr>
            <a:r>
              <a:rPr lang="en-US" altLang="zh-CN" sz="1400" dirty="0">
                <a:solidFill>
                  <a:srgbClr val="002060"/>
                </a:solidFill>
              </a:rPr>
              <a:t>code</a:t>
            </a:r>
            <a:endParaRPr lang="zh-CN" altLang="en-US" sz="1400" dirty="0">
              <a:solidFill>
                <a:srgbClr val="002060"/>
              </a:solidFill>
            </a:endParaRPr>
          </a:p>
        </p:txBody>
      </p:sp>
      <p:sp>
        <p:nvSpPr>
          <p:cNvPr id="9" name="线形标注 1 8">
            <a:extLst>
              <a:ext uri="{FF2B5EF4-FFF2-40B4-BE49-F238E27FC236}">
                <a16:creationId xmlns:a16="http://schemas.microsoft.com/office/drawing/2014/main" id="{F19F8074-7CD8-4D97-8249-9A59C74EE25A}"/>
              </a:ext>
            </a:extLst>
          </p:cNvPr>
          <p:cNvSpPr/>
          <p:nvPr/>
        </p:nvSpPr>
        <p:spPr>
          <a:xfrm>
            <a:off x="784225" y="3287713"/>
            <a:ext cx="1406525" cy="590550"/>
          </a:xfrm>
          <a:prstGeom prst="borderCallout1">
            <a:avLst>
              <a:gd name="adj1" fmla="val 136750"/>
              <a:gd name="adj2" fmla="val 170658"/>
              <a:gd name="adj3" fmla="val 500"/>
              <a:gd name="adj4" fmla="val 9864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rgbClr val="002060"/>
                </a:solidFill>
              </a:rPr>
              <a:t>基于用户</a:t>
            </a:r>
            <a:endParaRPr lang="en-US" altLang="zh-CN" sz="1200" b="1" dirty="0">
              <a:solidFill>
                <a:srgbClr val="002060"/>
              </a:solidFill>
            </a:endParaRPr>
          </a:p>
          <a:p>
            <a:pPr algn="ctr">
              <a:defRPr/>
            </a:pPr>
            <a:r>
              <a:rPr lang="en-US" altLang="zh-CN" sz="1200" b="1" dirty="0">
                <a:solidFill>
                  <a:srgbClr val="002060"/>
                </a:solidFill>
              </a:rPr>
              <a:t>user</a:t>
            </a:r>
            <a:endParaRPr lang="zh-CN" altLang="en-US" sz="1200" b="1" dirty="0">
              <a:solidFill>
                <a:srgbClr val="002060"/>
              </a:solidFill>
            </a:endParaRPr>
          </a:p>
        </p:txBody>
      </p:sp>
      <p:sp>
        <p:nvSpPr>
          <p:cNvPr id="10" name="线形标注 1 9">
            <a:extLst>
              <a:ext uri="{FF2B5EF4-FFF2-40B4-BE49-F238E27FC236}">
                <a16:creationId xmlns:a16="http://schemas.microsoft.com/office/drawing/2014/main" id="{2B659EAE-89C6-4653-9C90-0F2BF96FE564}"/>
              </a:ext>
            </a:extLst>
          </p:cNvPr>
          <p:cNvSpPr/>
          <p:nvPr/>
        </p:nvSpPr>
        <p:spPr>
          <a:xfrm>
            <a:off x="7248525" y="4292600"/>
            <a:ext cx="1406525" cy="592138"/>
          </a:xfrm>
          <a:prstGeom prst="borderCallout1">
            <a:avLst>
              <a:gd name="adj1" fmla="val -77250"/>
              <a:gd name="adj2" fmla="val -128502"/>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基于模型</a:t>
            </a:r>
            <a:endParaRPr lang="en-US" altLang="zh-CN" sz="1400" dirty="0">
              <a:solidFill>
                <a:srgbClr val="FF0000"/>
              </a:solidFill>
            </a:endParaRPr>
          </a:p>
          <a:p>
            <a:pPr algn="ctr">
              <a:defRPr/>
            </a:pPr>
            <a:r>
              <a:rPr lang="en-US" altLang="zh-CN" sz="1400" dirty="0">
                <a:solidFill>
                  <a:srgbClr val="FF0000"/>
                </a:solidFill>
              </a:rPr>
              <a:t>model</a:t>
            </a:r>
            <a:endParaRPr lang="zh-CN" altLang="en-US" sz="1400" dirty="0">
              <a:solidFill>
                <a:srgbClr val="FF0000"/>
              </a:solidFill>
            </a:endParaRPr>
          </a:p>
        </p:txBody>
      </p:sp>
      <p:sp>
        <p:nvSpPr>
          <p:cNvPr id="12" name="线形标注 1 11">
            <a:extLst>
              <a:ext uri="{FF2B5EF4-FFF2-40B4-BE49-F238E27FC236}">
                <a16:creationId xmlns:a16="http://schemas.microsoft.com/office/drawing/2014/main" id="{1C6B3BF8-4362-477E-A63C-1DE05863448F}"/>
              </a:ext>
            </a:extLst>
          </p:cNvPr>
          <p:cNvSpPr/>
          <p:nvPr/>
        </p:nvSpPr>
        <p:spPr>
          <a:xfrm>
            <a:off x="784225" y="5176838"/>
            <a:ext cx="1406525" cy="590550"/>
          </a:xfrm>
          <a:prstGeom prst="borderCallout1">
            <a:avLst>
              <a:gd name="adj1" fmla="val -169250"/>
              <a:gd name="adj2" fmla="val 284944"/>
              <a:gd name="adj3" fmla="val 500"/>
              <a:gd name="adj4" fmla="val 9864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基于输入</a:t>
            </a:r>
            <a:endParaRPr lang="en-US" altLang="zh-CN" dirty="0">
              <a:solidFill>
                <a:srgbClr val="FF0000"/>
              </a:solidFill>
            </a:endParaRPr>
          </a:p>
          <a:p>
            <a:pPr algn="ctr">
              <a:defRPr/>
            </a:pPr>
            <a:r>
              <a:rPr lang="en-US" altLang="zh-CN" sz="1200" dirty="0">
                <a:solidFill>
                  <a:srgbClr val="FF0000"/>
                </a:solidFill>
              </a:rPr>
              <a:t>input</a:t>
            </a:r>
            <a:endParaRPr lang="zh-CN" altLang="en-US" sz="1200" dirty="0">
              <a:solidFill>
                <a:srgbClr val="FF0000"/>
              </a:solidFill>
            </a:endParaRPr>
          </a:p>
        </p:txBody>
      </p:sp>
      <p:sp>
        <p:nvSpPr>
          <p:cNvPr id="13" name="线形标注 1 12">
            <a:extLst>
              <a:ext uri="{FF2B5EF4-FFF2-40B4-BE49-F238E27FC236}">
                <a16:creationId xmlns:a16="http://schemas.microsoft.com/office/drawing/2014/main" id="{BD909CEC-1956-46F9-8FF8-21E59DDEB515}"/>
              </a:ext>
            </a:extLst>
          </p:cNvPr>
          <p:cNvSpPr/>
          <p:nvPr/>
        </p:nvSpPr>
        <p:spPr>
          <a:xfrm>
            <a:off x="779463" y="4257675"/>
            <a:ext cx="1408112" cy="592138"/>
          </a:xfrm>
          <a:prstGeom prst="borderCallout1">
            <a:avLst>
              <a:gd name="adj1" fmla="val -31250"/>
              <a:gd name="adj2" fmla="val 206793"/>
              <a:gd name="adj3" fmla="val 500"/>
              <a:gd name="adj4" fmla="val 9864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基于故障</a:t>
            </a:r>
            <a:endParaRPr lang="en-US" altLang="zh-CN" sz="1400" dirty="0">
              <a:solidFill>
                <a:srgbClr val="FF0000"/>
              </a:solidFill>
            </a:endParaRPr>
          </a:p>
          <a:p>
            <a:pPr algn="ctr">
              <a:defRPr/>
            </a:pPr>
            <a:r>
              <a:rPr lang="en-US" altLang="zh-CN" sz="1400" dirty="0">
                <a:solidFill>
                  <a:srgbClr val="FF0000"/>
                </a:solidFill>
              </a:rPr>
              <a:t>fault</a:t>
            </a:r>
            <a:endParaRPr lang="zh-CN" altLang="en-US" sz="1400" dirty="0">
              <a:solidFill>
                <a:srgbClr val="FF0000"/>
              </a:solidFill>
            </a:endParaRPr>
          </a:p>
        </p:txBody>
      </p:sp>
      <p:sp>
        <p:nvSpPr>
          <p:cNvPr id="14" name="线形标注 1 13">
            <a:extLst>
              <a:ext uri="{FF2B5EF4-FFF2-40B4-BE49-F238E27FC236}">
                <a16:creationId xmlns:a16="http://schemas.microsoft.com/office/drawing/2014/main" id="{16144E57-AFE7-4B09-9B07-D175B723EF81}"/>
              </a:ext>
            </a:extLst>
          </p:cNvPr>
          <p:cNvSpPr/>
          <p:nvPr/>
        </p:nvSpPr>
        <p:spPr>
          <a:xfrm>
            <a:off x="7118350" y="1543050"/>
            <a:ext cx="1406525" cy="833438"/>
          </a:xfrm>
          <a:prstGeom prst="borderCallout1">
            <a:avLst>
              <a:gd name="adj1" fmla="val 192750"/>
              <a:gd name="adj2" fmla="val -129342"/>
              <a:gd name="adj3" fmla="val 100500"/>
              <a:gd name="adj4" fmla="val 32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a:t>
            </a:r>
            <a:r>
              <a:rPr lang="en-US" altLang="zh-CN" dirty="0">
                <a:solidFill>
                  <a:srgbClr val="FF0000"/>
                </a:solidFill>
              </a:rPr>
              <a:t>Future</a:t>
            </a:r>
            <a:r>
              <a:rPr lang="zh-CN" altLang="en-US" dirty="0">
                <a:solidFill>
                  <a:srgbClr val="FF0000"/>
                </a:solidFill>
              </a:rPr>
              <a:t>？</a:t>
            </a:r>
          </a:p>
          <a:p>
            <a:pPr algn="ctr">
              <a:defRPr/>
            </a:pPr>
            <a:r>
              <a:rPr lang="zh-CN" altLang="en-US" sz="1200" dirty="0">
                <a:solidFill>
                  <a:srgbClr val="00B050"/>
                </a:solidFill>
              </a:rPr>
              <a:t>更多新方法探索</a:t>
            </a:r>
            <a:endParaRPr lang="en-US" altLang="zh-CN" sz="1200" dirty="0">
              <a:solidFill>
                <a:srgbClr val="00B050"/>
              </a:solidFill>
            </a:endParaRPr>
          </a:p>
          <a:p>
            <a:pPr algn="ctr">
              <a:defRPr/>
            </a:pPr>
            <a:r>
              <a:rPr lang="zh-CN" altLang="en-US" sz="1200" dirty="0">
                <a:solidFill>
                  <a:srgbClr val="00B050"/>
                </a:solidFill>
              </a:rPr>
              <a:t>更完整的理论</a:t>
            </a:r>
          </a:p>
        </p:txBody>
      </p:sp>
      <p:sp>
        <p:nvSpPr>
          <p:cNvPr id="15" name="线形标注 1 14">
            <a:extLst>
              <a:ext uri="{FF2B5EF4-FFF2-40B4-BE49-F238E27FC236}">
                <a16:creationId xmlns:a16="http://schemas.microsoft.com/office/drawing/2014/main" id="{4C3970CD-25FE-4BBE-BEE0-69BE627D0D84}"/>
              </a:ext>
            </a:extLst>
          </p:cNvPr>
          <p:cNvSpPr/>
          <p:nvPr/>
        </p:nvSpPr>
        <p:spPr>
          <a:xfrm>
            <a:off x="7235825" y="5084763"/>
            <a:ext cx="1406525" cy="808037"/>
          </a:xfrm>
          <a:prstGeom prst="borderCallout1">
            <a:avLst>
              <a:gd name="adj1" fmla="val -77250"/>
              <a:gd name="adj2" fmla="val -128502"/>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基于软件开发方法及特性</a:t>
            </a:r>
            <a:endParaRPr lang="en-US" altLang="zh-CN" sz="1400" dirty="0">
              <a:solidFill>
                <a:srgbClr val="FF0000"/>
              </a:solidFill>
            </a:endParaRPr>
          </a:p>
          <a:p>
            <a:pPr algn="ctr">
              <a:defRPr/>
            </a:pPr>
            <a:r>
              <a:rPr lang="en-US" altLang="zh-CN" sz="1400" dirty="0">
                <a:solidFill>
                  <a:srgbClr val="FF0000"/>
                </a:solidFill>
              </a:rPr>
              <a:t>Nature inspired</a:t>
            </a:r>
            <a:endParaRPr lang="zh-CN" altLang="en-US" sz="1400" dirty="0">
              <a:solidFill>
                <a:srgbClr val="FF0000"/>
              </a:solidFill>
            </a:endParaRPr>
          </a:p>
        </p:txBody>
      </p:sp>
      <p:sp>
        <p:nvSpPr>
          <p:cNvPr id="16" name="线形标注 1 15">
            <a:extLst>
              <a:ext uri="{FF2B5EF4-FFF2-40B4-BE49-F238E27FC236}">
                <a16:creationId xmlns:a16="http://schemas.microsoft.com/office/drawing/2014/main" id="{810A9A81-9902-4FF2-BED6-BD137439BDAE}"/>
              </a:ext>
            </a:extLst>
          </p:cNvPr>
          <p:cNvSpPr/>
          <p:nvPr/>
        </p:nvSpPr>
        <p:spPr>
          <a:xfrm>
            <a:off x="5546725" y="6072188"/>
            <a:ext cx="1406525" cy="592137"/>
          </a:xfrm>
          <a:prstGeom prst="borderCallout1">
            <a:avLst>
              <a:gd name="adj1" fmla="val -278407"/>
              <a:gd name="adj2" fmla="val -16443"/>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基于开发过程</a:t>
            </a:r>
            <a:endParaRPr lang="en-US" altLang="zh-CN" sz="1400" dirty="0">
              <a:solidFill>
                <a:srgbClr val="FF0000"/>
              </a:solidFill>
            </a:endParaRPr>
          </a:p>
          <a:p>
            <a:pPr algn="ctr">
              <a:defRPr/>
            </a:pPr>
            <a:r>
              <a:rPr lang="en-US" altLang="zh-CN" sz="1400" dirty="0">
                <a:solidFill>
                  <a:srgbClr val="FF0000"/>
                </a:solidFill>
              </a:rPr>
              <a:t>stage</a:t>
            </a:r>
            <a:endParaRPr lang="zh-CN" altLang="en-US" sz="1400" dirty="0">
              <a:solidFill>
                <a:srgbClr val="FF0000"/>
              </a:solidFill>
            </a:endParaRPr>
          </a:p>
        </p:txBody>
      </p:sp>
      <p:sp>
        <p:nvSpPr>
          <p:cNvPr id="17" name="线形标注 1 16">
            <a:extLst>
              <a:ext uri="{FF2B5EF4-FFF2-40B4-BE49-F238E27FC236}">
                <a16:creationId xmlns:a16="http://schemas.microsoft.com/office/drawing/2014/main" id="{2FC100D4-C398-4B63-BD27-3BD5EC9147E6}"/>
              </a:ext>
            </a:extLst>
          </p:cNvPr>
          <p:cNvSpPr/>
          <p:nvPr/>
        </p:nvSpPr>
        <p:spPr>
          <a:xfrm>
            <a:off x="2192338" y="6126163"/>
            <a:ext cx="1406525" cy="592137"/>
          </a:xfrm>
          <a:prstGeom prst="borderCallout1">
            <a:avLst>
              <a:gd name="adj1" fmla="val -495819"/>
              <a:gd name="adj2" fmla="val 84495"/>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基于属性</a:t>
            </a:r>
            <a:endParaRPr lang="en-US" altLang="zh-CN" sz="1400" dirty="0">
              <a:solidFill>
                <a:srgbClr val="FF0000"/>
              </a:solidFill>
            </a:endParaRPr>
          </a:p>
          <a:p>
            <a:pPr algn="ctr">
              <a:defRPr/>
            </a:pPr>
            <a:r>
              <a:rPr lang="en-US" altLang="zh-CN" sz="1400" dirty="0">
                <a:solidFill>
                  <a:srgbClr val="FF0000"/>
                </a:solidFill>
              </a:rPr>
              <a:t>attribute</a:t>
            </a:r>
            <a:endParaRPr lang="zh-CN" altLang="en-US" sz="1400" dirty="0">
              <a:solidFill>
                <a:srgbClr val="FF0000"/>
              </a:solidFill>
            </a:endParaRPr>
          </a:p>
        </p:txBody>
      </p:sp>
      <p:sp>
        <p:nvSpPr>
          <p:cNvPr id="18" name="线形标注 1 17">
            <a:extLst>
              <a:ext uri="{FF2B5EF4-FFF2-40B4-BE49-F238E27FC236}">
                <a16:creationId xmlns:a16="http://schemas.microsoft.com/office/drawing/2014/main" id="{9D068B1E-F238-4658-96EE-6C860B4CD4D0}"/>
              </a:ext>
            </a:extLst>
          </p:cNvPr>
          <p:cNvSpPr/>
          <p:nvPr/>
        </p:nvSpPr>
        <p:spPr>
          <a:xfrm>
            <a:off x="3844925" y="6107113"/>
            <a:ext cx="1406525" cy="592137"/>
          </a:xfrm>
          <a:prstGeom prst="borderCallout1">
            <a:avLst>
              <a:gd name="adj1" fmla="val -400320"/>
              <a:gd name="adj2" fmla="val 45147"/>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基于性质</a:t>
            </a:r>
            <a:endParaRPr lang="en-US" altLang="zh-CN" sz="1400" dirty="0">
              <a:solidFill>
                <a:srgbClr val="FF0000"/>
              </a:solidFill>
            </a:endParaRPr>
          </a:p>
          <a:p>
            <a:pPr algn="ctr">
              <a:defRPr/>
            </a:pPr>
            <a:r>
              <a:rPr lang="en-US" altLang="zh-CN" sz="1400" dirty="0">
                <a:solidFill>
                  <a:srgbClr val="FF0000"/>
                </a:solidFill>
              </a:rPr>
              <a:t>property</a:t>
            </a:r>
            <a:endParaRPr lang="zh-CN" altLang="en-US" sz="1400" dirty="0">
              <a:solidFill>
                <a:srgbClr val="FF0000"/>
              </a:solidFill>
            </a:endParaRPr>
          </a:p>
        </p:txBody>
      </p:sp>
      <p:sp>
        <p:nvSpPr>
          <p:cNvPr id="19" name="线形标注 1 18">
            <a:extLst>
              <a:ext uri="{FF2B5EF4-FFF2-40B4-BE49-F238E27FC236}">
                <a16:creationId xmlns:a16="http://schemas.microsoft.com/office/drawing/2014/main" id="{528A1FBF-EBE0-4A78-813A-E95B8E8FCB66}"/>
              </a:ext>
            </a:extLst>
          </p:cNvPr>
          <p:cNvSpPr/>
          <p:nvPr/>
        </p:nvSpPr>
        <p:spPr>
          <a:xfrm>
            <a:off x="7248525" y="6076950"/>
            <a:ext cx="1406525" cy="592138"/>
          </a:xfrm>
          <a:prstGeom prst="borderCallout1">
            <a:avLst>
              <a:gd name="adj1" fmla="val -327172"/>
              <a:gd name="adj2" fmla="val -133635"/>
              <a:gd name="adj3" fmla="val 4500"/>
              <a:gd name="adj4" fmla="val 116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rgbClr val="FF0000"/>
                </a:solidFill>
              </a:rPr>
              <a:t>基于规格</a:t>
            </a:r>
            <a:endParaRPr lang="en-US" altLang="zh-CN" sz="1400" dirty="0">
              <a:solidFill>
                <a:srgbClr val="FF0000"/>
              </a:solidFill>
            </a:endParaRPr>
          </a:p>
          <a:p>
            <a:pPr algn="ctr">
              <a:defRPr/>
            </a:pPr>
            <a:r>
              <a:rPr lang="en-US" altLang="zh-CN" sz="1400" dirty="0">
                <a:solidFill>
                  <a:srgbClr val="FF0000"/>
                </a:solidFill>
              </a:rPr>
              <a:t>specification</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1+#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1+#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1+#ppt_w/2"/>
                                          </p:val>
                                        </p:tav>
                                        <p:tav tm="100000">
                                          <p:val>
                                            <p:strVal val="#ppt_x"/>
                                          </p:val>
                                        </p:tav>
                                      </p:tavLst>
                                    </p:anim>
                                    <p:anim calcmode="lin" valueType="num">
                                      <p:cBhvr additive="base">
                                        <p:cTn id="5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1+#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A2B51675-41A8-476B-8F36-8AD52BD26AAA}"/>
              </a:ext>
            </a:extLst>
          </p:cNvPr>
          <p:cNvSpPr>
            <a:spLocks noGrp="1" noChangeArrowheads="1"/>
          </p:cNvSpPr>
          <p:nvPr>
            <p:ph type="title"/>
          </p:nvPr>
        </p:nvSpPr>
        <p:spPr/>
        <p:txBody>
          <a:bodyPr/>
          <a:lstStyle/>
          <a:p>
            <a:r>
              <a:rPr lang="en-US" altLang="zh-CN"/>
              <a:t>5 </a:t>
            </a:r>
            <a:r>
              <a:rPr lang="zh-CN" altLang="en-US"/>
              <a:t>软件测试方法</a:t>
            </a:r>
          </a:p>
        </p:txBody>
      </p:sp>
      <p:graphicFrame>
        <p:nvGraphicFramePr>
          <p:cNvPr id="95235" name="Object 3">
            <a:extLst>
              <a:ext uri="{FF2B5EF4-FFF2-40B4-BE49-F238E27FC236}">
                <a16:creationId xmlns:a16="http://schemas.microsoft.com/office/drawing/2014/main" id="{90DF3FC2-CECB-40B8-B20B-60F8D957B129}"/>
              </a:ext>
            </a:extLst>
          </p:cNvPr>
          <p:cNvGraphicFramePr>
            <a:graphicFrameLocks noGrp="1" noChangeAspect="1"/>
          </p:cNvGraphicFramePr>
          <p:nvPr>
            <p:ph idx="1"/>
          </p:nvPr>
        </p:nvGraphicFramePr>
        <p:xfrm>
          <a:off x="684213" y="1484313"/>
          <a:ext cx="7632700" cy="4968875"/>
        </p:xfrm>
        <a:graphic>
          <a:graphicData uri="http://schemas.openxmlformats.org/presentationml/2006/ole">
            <mc:AlternateContent xmlns:mc="http://schemas.openxmlformats.org/markup-compatibility/2006">
              <mc:Choice xmlns:v="urn:schemas-microsoft-com:vml" Requires="v">
                <p:oleObj spid="_x0000_s95236" r:id="rId3" imgW="4946904" imgH="2810256" progId="">
                  <p:embed/>
                </p:oleObj>
              </mc:Choice>
              <mc:Fallback>
                <p:oleObj r:id="rId3" imgW="4946904" imgH="2810256" progId="">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84313"/>
                        <a:ext cx="7632700" cy="496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6A77562-36AA-4158-B67A-05425DC1542D}"/>
              </a:ext>
            </a:extLst>
          </p:cNvPr>
          <p:cNvSpPr>
            <a:spLocks noGrp="1" noChangeArrowheads="1"/>
          </p:cNvSpPr>
          <p:nvPr>
            <p:ph type="title"/>
          </p:nvPr>
        </p:nvSpPr>
        <p:spPr/>
        <p:txBody>
          <a:bodyPr/>
          <a:lstStyle/>
          <a:p>
            <a:pPr>
              <a:defRPr/>
            </a:pPr>
            <a:r>
              <a:rPr lang="en-US" altLang="zh-CN" sz="3200" dirty="0">
                <a:effectLst>
                  <a:outerShdw blurRad="38100" dist="38100" dir="2700000" algn="tl">
                    <a:srgbClr val="000000"/>
                  </a:outerShdw>
                </a:effectLst>
              </a:rPr>
              <a:t>5 </a:t>
            </a:r>
            <a:r>
              <a:rPr lang="zh-CN" altLang="en-US" sz="3200" dirty="0">
                <a:effectLst>
                  <a:outerShdw blurRad="38100" dist="38100" dir="2700000" algn="tl">
                    <a:srgbClr val="000000"/>
                  </a:outerShdw>
                </a:effectLst>
              </a:rPr>
              <a:t>软件测试的分类</a:t>
            </a:r>
            <a:br>
              <a:rPr lang="zh-CN" altLang="en-US" sz="3200" dirty="0">
                <a:effectLst>
                  <a:outerShdw blurRad="38100" dist="38100" dir="2700000" algn="tl">
                    <a:srgbClr val="000000"/>
                  </a:outerShdw>
                </a:effectLst>
              </a:rPr>
            </a:br>
            <a:endParaRPr lang="zh-CN" altLang="en-US" sz="3200" dirty="0"/>
          </a:p>
        </p:txBody>
      </p:sp>
      <p:sp>
        <p:nvSpPr>
          <p:cNvPr id="134148" name="Rectangle 4">
            <a:extLst>
              <a:ext uri="{FF2B5EF4-FFF2-40B4-BE49-F238E27FC236}">
                <a16:creationId xmlns:a16="http://schemas.microsoft.com/office/drawing/2014/main" id="{684841C6-5E05-4960-ACE9-C2720324002F}"/>
              </a:ext>
            </a:extLst>
          </p:cNvPr>
          <p:cNvSpPr>
            <a:spLocks noChangeArrowheads="1"/>
          </p:cNvSpPr>
          <p:nvPr/>
        </p:nvSpPr>
        <p:spPr bwMode="auto">
          <a:xfrm>
            <a:off x="571500" y="1000125"/>
            <a:ext cx="8208963" cy="1571625"/>
          </a:xfrm>
          <a:prstGeom prst="rect">
            <a:avLst/>
          </a:prstGeom>
          <a:noFill/>
          <a:ln w="9525">
            <a:noFill/>
            <a:miter lim="800000"/>
            <a:headEnd/>
            <a:tailEnd/>
          </a:ln>
          <a:effectLst/>
        </p:spPr>
        <p:txBody>
          <a:bodyPr/>
          <a:lstStyle/>
          <a:p>
            <a:pPr marL="342900" indent="-342900" eaLnBrk="1" hangingPunct="1">
              <a:spcBef>
                <a:spcPct val="20000"/>
              </a:spcBef>
              <a:spcAft>
                <a:spcPct val="15000"/>
              </a:spcAft>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软件测试按照不同的划分方法，有不同的分类：</a:t>
            </a:r>
          </a:p>
          <a:p>
            <a:pPr marL="342900" indent="-342900" eaLnBrk="1" hangingPunct="1">
              <a:spcBef>
                <a:spcPct val="2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Arial" charset="0"/>
              </a:rPr>
              <a:t>按照软件测试用例的设计方法而论，软件测试可以分为白盒测试法</a:t>
            </a:r>
            <a:r>
              <a:rPr lang="en-US" altLang="zh-CN" sz="2800" dirty="0">
                <a:effectLst>
                  <a:outerShdw blurRad="38100" dist="38100" dir="2700000" algn="tl">
                    <a:srgbClr val="000000"/>
                  </a:outerShdw>
                </a:effectLst>
                <a:latin typeface="Arial" charset="0"/>
              </a:rPr>
              <a:t>(10)</a:t>
            </a:r>
            <a:r>
              <a:rPr lang="zh-CN" altLang="en-US" sz="2800" dirty="0">
                <a:effectLst>
                  <a:outerShdw blurRad="38100" dist="38100" dir="2700000" algn="tl">
                    <a:srgbClr val="000000"/>
                  </a:outerShdw>
                </a:effectLst>
                <a:latin typeface="Arial" charset="0"/>
              </a:rPr>
              <a:t>和黑盒测试法</a:t>
            </a:r>
            <a:r>
              <a:rPr lang="en-US" altLang="zh-CN" sz="2800" dirty="0">
                <a:effectLst>
                  <a:outerShdw blurRad="38100" dist="38100" dir="2700000" algn="tl">
                    <a:srgbClr val="000000"/>
                  </a:outerShdw>
                </a:effectLst>
                <a:latin typeface="Arial" charset="0"/>
              </a:rPr>
              <a:t>(6)</a:t>
            </a:r>
            <a:r>
              <a:rPr lang="zh-CN" altLang="en-US" sz="2800" dirty="0">
                <a:effectLst>
                  <a:outerShdw blurRad="38100" dist="38100" dir="2700000" algn="tl">
                    <a:srgbClr val="000000"/>
                  </a:outerShdw>
                </a:effectLst>
                <a:latin typeface="Arial" charset="0"/>
              </a:rPr>
              <a:t>。</a:t>
            </a:r>
          </a:p>
        </p:txBody>
      </p:sp>
      <p:grpSp>
        <p:nvGrpSpPr>
          <p:cNvPr id="96260" name="Group 39">
            <a:extLst>
              <a:ext uri="{FF2B5EF4-FFF2-40B4-BE49-F238E27FC236}">
                <a16:creationId xmlns:a16="http://schemas.microsoft.com/office/drawing/2014/main" id="{A2E64331-58DA-4139-8D9E-6294DAD2A8C9}"/>
              </a:ext>
            </a:extLst>
          </p:cNvPr>
          <p:cNvGrpSpPr>
            <a:grpSpLocks/>
          </p:cNvGrpSpPr>
          <p:nvPr/>
        </p:nvGrpSpPr>
        <p:grpSpPr bwMode="auto">
          <a:xfrm flipH="1">
            <a:off x="7812088" y="3416300"/>
            <a:ext cx="1331912" cy="1441450"/>
            <a:chOff x="4790" y="1382"/>
            <a:chExt cx="1659" cy="1691"/>
          </a:xfrm>
        </p:grpSpPr>
        <p:sp>
          <p:nvSpPr>
            <p:cNvPr id="96308" name="Freeform 40">
              <a:extLst>
                <a:ext uri="{FF2B5EF4-FFF2-40B4-BE49-F238E27FC236}">
                  <a16:creationId xmlns:a16="http://schemas.microsoft.com/office/drawing/2014/main" id="{806FC138-5278-47E8-8ACC-468F0679B5E2}"/>
                </a:ext>
              </a:extLst>
            </p:cNvPr>
            <p:cNvSpPr>
              <a:spLocks/>
            </p:cNvSpPr>
            <p:nvPr/>
          </p:nvSpPr>
          <p:spPr bwMode="auto">
            <a:xfrm>
              <a:off x="4841" y="1404"/>
              <a:ext cx="1575" cy="1664"/>
            </a:xfrm>
            <a:custGeom>
              <a:avLst/>
              <a:gdLst>
                <a:gd name="T0" fmla="*/ 0 w 15751"/>
                <a:gd name="T1" fmla="*/ 0 h 16637"/>
                <a:gd name="T2" fmla="*/ 0 w 15751"/>
                <a:gd name="T3" fmla="*/ 0 h 16637"/>
                <a:gd name="T4" fmla="*/ 0 w 15751"/>
                <a:gd name="T5" fmla="*/ 0 h 16637"/>
                <a:gd name="T6" fmla="*/ 0 w 15751"/>
                <a:gd name="T7" fmla="*/ 0 h 16637"/>
                <a:gd name="T8" fmla="*/ 0 w 15751"/>
                <a:gd name="T9" fmla="*/ 0 h 16637"/>
                <a:gd name="T10" fmla="*/ 0 w 15751"/>
                <a:gd name="T11" fmla="*/ 0 h 16637"/>
                <a:gd name="T12" fmla="*/ 0 w 15751"/>
                <a:gd name="T13" fmla="*/ 0 h 16637"/>
                <a:gd name="T14" fmla="*/ 0 w 15751"/>
                <a:gd name="T15" fmla="*/ 0 h 16637"/>
                <a:gd name="T16" fmla="*/ 0 w 15751"/>
                <a:gd name="T17" fmla="*/ 0 h 16637"/>
                <a:gd name="T18" fmla="*/ 0 w 15751"/>
                <a:gd name="T19" fmla="*/ 0 h 16637"/>
                <a:gd name="T20" fmla="*/ 0 w 15751"/>
                <a:gd name="T21" fmla="*/ 0 h 16637"/>
                <a:gd name="T22" fmla="*/ 0 w 15751"/>
                <a:gd name="T23" fmla="*/ 0 h 16637"/>
                <a:gd name="T24" fmla="*/ 0 w 15751"/>
                <a:gd name="T25" fmla="*/ 0 h 16637"/>
                <a:gd name="T26" fmla="*/ 0 w 15751"/>
                <a:gd name="T27" fmla="*/ 0 h 16637"/>
                <a:gd name="T28" fmla="*/ 0 w 15751"/>
                <a:gd name="T29" fmla="*/ 0 h 16637"/>
                <a:gd name="T30" fmla="*/ 0 w 15751"/>
                <a:gd name="T31" fmla="*/ 0 h 16637"/>
                <a:gd name="T32" fmla="*/ 0 w 15751"/>
                <a:gd name="T33" fmla="*/ 0 h 16637"/>
                <a:gd name="T34" fmla="*/ 0 w 15751"/>
                <a:gd name="T35" fmla="*/ 0 h 16637"/>
                <a:gd name="T36" fmla="*/ 0 w 15751"/>
                <a:gd name="T37" fmla="*/ 0 h 16637"/>
                <a:gd name="T38" fmla="*/ 0 w 15751"/>
                <a:gd name="T39" fmla="*/ 0 h 16637"/>
                <a:gd name="T40" fmla="*/ 0 w 15751"/>
                <a:gd name="T41" fmla="*/ 0 h 16637"/>
                <a:gd name="T42" fmla="*/ 0 w 15751"/>
                <a:gd name="T43" fmla="*/ 0 h 16637"/>
                <a:gd name="T44" fmla="*/ 0 w 15751"/>
                <a:gd name="T45" fmla="*/ 0 h 16637"/>
                <a:gd name="T46" fmla="*/ 0 w 15751"/>
                <a:gd name="T47" fmla="*/ 0 h 16637"/>
                <a:gd name="T48" fmla="*/ 0 w 15751"/>
                <a:gd name="T49" fmla="*/ 0 h 16637"/>
                <a:gd name="T50" fmla="*/ 0 w 15751"/>
                <a:gd name="T51" fmla="*/ 0 h 16637"/>
                <a:gd name="T52" fmla="*/ 0 w 15751"/>
                <a:gd name="T53" fmla="*/ 0 h 16637"/>
                <a:gd name="T54" fmla="*/ 0 w 15751"/>
                <a:gd name="T55" fmla="*/ 0 h 16637"/>
                <a:gd name="T56" fmla="*/ 0 w 15751"/>
                <a:gd name="T57" fmla="*/ 0 h 16637"/>
                <a:gd name="T58" fmla="*/ 0 w 15751"/>
                <a:gd name="T59" fmla="*/ 0 h 16637"/>
                <a:gd name="T60" fmla="*/ 0 w 15751"/>
                <a:gd name="T61" fmla="*/ 0 h 16637"/>
                <a:gd name="T62" fmla="*/ 0 w 15751"/>
                <a:gd name="T63" fmla="*/ 0 h 16637"/>
                <a:gd name="T64" fmla="*/ 0 w 15751"/>
                <a:gd name="T65" fmla="*/ 0 h 16637"/>
                <a:gd name="T66" fmla="*/ 0 w 15751"/>
                <a:gd name="T67" fmla="*/ 0 h 16637"/>
                <a:gd name="T68" fmla="*/ 0 w 15751"/>
                <a:gd name="T69" fmla="*/ 0 h 16637"/>
                <a:gd name="T70" fmla="*/ 0 w 15751"/>
                <a:gd name="T71" fmla="*/ 0 h 16637"/>
                <a:gd name="T72" fmla="*/ 0 w 15751"/>
                <a:gd name="T73" fmla="*/ 0 h 16637"/>
                <a:gd name="T74" fmla="*/ 0 w 15751"/>
                <a:gd name="T75" fmla="*/ 0 h 16637"/>
                <a:gd name="T76" fmla="*/ 0 w 15751"/>
                <a:gd name="T77" fmla="*/ 0 h 16637"/>
                <a:gd name="T78" fmla="*/ 0 w 15751"/>
                <a:gd name="T79" fmla="*/ 0 h 16637"/>
                <a:gd name="T80" fmla="*/ 0 w 15751"/>
                <a:gd name="T81" fmla="*/ 0 h 16637"/>
                <a:gd name="T82" fmla="*/ 0 w 15751"/>
                <a:gd name="T83" fmla="*/ 0 h 16637"/>
                <a:gd name="T84" fmla="*/ 0 w 15751"/>
                <a:gd name="T85" fmla="*/ 0 h 16637"/>
                <a:gd name="T86" fmla="*/ 0 w 15751"/>
                <a:gd name="T87" fmla="*/ 0 h 16637"/>
                <a:gd name="T88" fmla="*/ 0 w 15751"/>
                <a:gd name="T89" fmla="*/ 0 h 16637"/>
                <a:gd name="T90" fmla="*/ 0 w 15751"/>
                <a:gd name="T91" fmla="*/ 0 h 16637"/>
                <a:gd name="T92" fmla="*/ 0 w 15751"/>
                <a:gd name="T93" fmla="*/ 0 h 16637"/>
                <a:gd name="T94" fmla="*/ 0 w 15751"/>
                <a:gd name="T95" fmla="*/ 0 h 16637"/>
                <a:gd name="T96" fmla="*/ 0 w 15751"/>
                <a:gd name="T97" fmla="*/ 0 h 16637"/>
                <a:gd name="T98" fmla="*/ 0 w 15751"/>
                <a:gd name="T99" fmla="*/ 0 h 16637"/>
                <a:gd name="T100" fmla="*/ 0 w 15751"/>
                <a:gd name="T101" fmla="*/ 0 h 16637"/>
                <a:gd name="T102" fmla="*/ 0 w 15751"/>
                <a:gd name="T103" fmla="*/ 0 h 16637"/>
                <a:gd name="T104" fmla="*/ 0 w 15751"/>
                <a:gd name="T105" fmla="*/ 0 h 16637"/>
                <a:gd name="T106" fmla="*/ 0 w 15751"/>
                <a:gd name="T107" fmla="*/ 0 h 16637"/>
                <a:gd name="T108" fmla="*/ 0 w 15751"/>
                <a:gd name="T109" fmla="*/ 0 h 16637"/>
                <a:gd name="T110" fmla="*/ 0 w 15751"/>
                <a:gd name="T111" fmla="*/ 0 h 16637"/>
                <a:gd name="T112" fmla="*/ 0 w 15751"/>
                <a:gd name="T113" fmla="*/ 0 h 16637"/>
                <a:gd name="T114" fmla="*/ 0 w 15751"/>
                <a:gd name="T115" fmla="*/ 0 h 16637"/>
                <a:gd name="T116" fmla="*/ 0 w 15751"/>
                <a:gd name="T117" fmla="*/ 0 h 16637"/>
                <a:gd name="T118" fmla="*/ 0 w 15751"/>
                <a:gd name="T119" fmla="*/ 0 h 16637"/>
                <a:gd name="T120" fmla="*/ 0 w 15751"/>
                <a:gd name="T121" fmla="*/ 0 h 166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51"/>
                <a:gd name="T184" fmla="*/ 0 h 16637"/>
                <a:gd name="T185" fmla="*/ 15751 w 15751"/>
                <a:gd name="T186" fmla="*/ 16637 h 166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51" h="16637">
                  <a:moveTo>
                    <a:pt x="7566" y="982"/>
                  </a:moveTo>
                  <a:lnTo>
                    <a:pt x="7604" y="873"/>
                  </a:lnTo>
                  <a:lnTo>
                    <a:pt x="7658" y="764"/>
                  </a:lnTo>
                  <a:lnTo>
                    <a:pt x="7694" y="655"/>
                  </a:lnTo>
                  <a:lnTo>
                    <a:pt x="7768" y="562"/>
                  </a:lnTo>
                  <a:lnTo>
                    <a:pt x="7822" y="472"/>
                  </a:lnTo>
                  <a:lnTo>
                    <a:pt x="7893" y="382"/>
                  </a:lnTo>
                  <a:lnTo>
                    <a:pt x="7967" y="308"/>
                  </a:lnTo>
                  <a:lnTo>
                    <a:pt x="8057" y="253"/>
                  </a:lnTo>
                  <a:lnTo>
                    <a:pt x="8131" y="180"/>
                  </a:lnTo>
                  <a:lnTo>
                    <a:pt x="8221" y="145"/>
                  </a:lnTo>
                  <a:lnTo>
                    <a:pt x="8330" y="91"/>
                  </a:lnTo>
                  <a:lnTo>
                    <a:pt x="8423" y="55"/>
                  </a:lnTo>
                  <a:lnTo>
                    <a:pt x="8532" y="36"/>
                  </a:lnTo>
                  <a:lnTo>
                    <a:pt x="8657" y="17"/>
                  </a:lnTo>
                  <a:lnTo>
                    <a:pt x="8766" y="0"/>
                  </a:lnTo>
                  <a:lnTo>
                    <a:pt x="9058" y="55"/>
                  </a:lnTo>
                  <a:lnTo>
                    <a:pt x="9350" y="91"/>
                  </a:lnTo>
                  <a:lnTo>
                    <a:pt x="9640" y="125"/>
                  </a:lnTo>
                  <a:lnTo>
                    <a:pt x="9896" y="218"/>
                  </a:lnTo>
                  <a:lnTo>
                    <a:pt x="10095" y="382"/>
                  </a:lnTo>
                  <a:lnTo>
                    <a:pt x="10185" y="655"/>
                  </a:lnTo>
                  <a:lnTo>
                    <a:pt x="10278" y="745"/>
                  </a:lnTo>
                  <a:lnTo>
                    <a:pt x="10349" y="835"/>
                  </a:lnTo>
                  <a:lnTo>
                    <a:pt x="10403" y="944"/>
                  </a:lnTo>
                  <a:lnTo>
                    <a:pt x="10458" y="1072"/>
                  </a:lnTo>
                  <a:lnTo>
                    <a:pt x="10513" y="1200"/>
                  </a:lnTo>
                  <a:lnTo>
                    <a:pt x="10422" y="1271"/>
                  </a:lnTo>
                  <a:lnTo>
                    <a:pt x="10387" y="1364"/>
                  </a:lnTo>
                  <a:lnTo>
                    <a:pt x="10403" y="1418"/>
                  </a:lnTo>
                  <a:lnTo>
                    <a:pt x="10458" y="1489"/>
                  </a:lnTo>
                  <a:lnTo>
                    <a:pt x="10513" y="1563"/>
                  </a:lnTo>
                  <a:lnTo>
                    <a:pt x="10567" y="1653"/>
                  </a:lnTo>
                  <a:lnTo>
                    <a:pt x="10622" y="1746"/>
                  </a:lnTo>
                  <a:lnTo>
                    <a:pt x="10715" y="2491"/>
                  </a:lnTo>
                  <a:lnTo>
                    <a:pt x="10731" y="3254"/>
                  </a:lnTo>
                  <a:lnTo>
                    <a:pt x="10695" y="3999"/>
                  </a:lnTo>
                  <a:lnTo>
                    <a:pt x="10513" y="4691"/>
                  </a:lnTo>
                  <a:lnTo>
                    <a:pt x="10513" y="4891"/>
                  </a:lnTo>
                  <a:lnTo>
                    <a:pt x="10458" y="5054"/>
                  </a:lnTo>
                  <a:lnTo>
                    <a:pt x="10368" y="5198"/>
                  </a:lnTo>
                  <a:lnTo>
                    <a:pt x="10294" y="5346"/>
                  </a:lnTo>
                  <a:lnTo>
                    <a:pt x="10294" y="5490"/>
                  </a:lnTo>
                  <a:lnTo>
                    <a:pt x="10313" y="5635"/>
                  </a:lnTo>
                  <a:lnTo>
                    <a:pt x="10349" y="5782"/>
                  </a:lnTo>
                  <a:lnTo>
                    <a:pt x="10387" y="5927"/>
                  </a:lnTo>
                  <a:lnTo>
                    <a:pt x="10441" y="6071"/>
                  </a:lnTo>
                  <a:lnTo>
                    <a:pt x="10477" y="6218"/>
                  </a:lnTo>
                  <a:lnTo>
                    <a:pt x="10513" y="6363"/>
                  </a:lnTo>
                  <a:lnTo>
                    <a:pt x="10532" y="6527"/>
                  </a:lnTo>
                  <a:lnTo>
                    <a:pt x="10532" y="6691"/>
                  </a:lnTo>
                  <a:lnTo>
                    <a:pt x="10513" y="6874"/>
                  </a:lnTo>
                  <a:lnTo>
                    <a:pt x="10622" y="6982"/>
                  </a:lnTo>
                  <a:lnTo>
                    <a:pt x="11385" y="7017"/>
                  </a:lnTo>
                  <a:lnTo>
                    <a:pt x="12133" y="7127"/>
                  </a:lnTo>
                  <a:lnTo>
                    <a:pt x="12859" y="7291"/>
                  </a:lnTo>
                  <a:lnTo>
                    <a:pt x="13552" y="7528"/>
                  </a:lnTo>
                  <a:lnTo>
                    <a:pt x="14223" y="7855"/>
                  </a:lnTo>
                  <a:lnTo>
                    <a:pt x="14332" y="7909"/>
                  </a:lnTo>
                  <a:lnTo>
                    <a:pt x="14442" y="7964"/>
                  </a:lnTo>
                  <a:lnTo>
                    <a:pt x="14534" y="8019"/>
                  </a:lnTo>
                  <a:lnTo>
                    <a:pt x="14625" y="8073"/>
                  </a:lnTo>
                  <a:lnTo>
                    <a:pt x="14715" y="8128"/>
                  </a:lnTo>
                  <a:lnTo>
                    <a:pt x="14788" y="8182"/>
                  </a:lnTo>
                  <a:lnTo>
                    <a:pt x="14879" y="8237"/>
                  </a:lnTo>
                  <a:lnTo>
                    <a:pt x="14988" y="8273"/>
                  </a:lnTo>
                  <a:lnTo>
                    <a:pt x="15097" y="8292"/>
                  </a:lnTo>
                  <a:lnTo>
                    <a:pt x="15152" y="8382"/>
                  </a:lnTo>
                  <a:lnTo>
                    <a:pt x="15206" y="8455"/>
                  </a:lnTo>
                  <a:lnTo>
                    <a:pt x="15280" y="8546"/>
                  </a:lnTo>
                  <a:lnTo>
                    <a:pt x="15334" y="8619"/>
                  </a:lnTo>
                  <a:lnTo>
                    <a:pt x="15408" y="8708"/>
                  </a:lnTo>
                  <a:lnTo>
                    <a:pt x="15463" y="8782"/>
                  </a:lnTo>
                  <a:lnTo>
                    <a:pt x="15516" y="8872"/>
                  </a:lnTo>
                  <a:lnTo>
                    <a:pt x="15587" y="8946"/>
                  </a:lnTo>
                  <a:lnTo>
                    <a:pt x="15642" y="9017"/>
                  </a:lnTo>
                  <a:lnTo>
                    <a:pt x="15697" y="9091"/>
                  </a:lnTo>
                  <a:lnTo>
                    <a:pt x="15751" y="9164"/>
                  </a:lnTo>
                  <a:lnTo>
                    <a:pt x="15642" y="9219"/>
                  </a:lnTo>
                  <a:lnTo>
                    <a:pt x="15552" y="9181"/>
                  </a:lnTo>
                  <a:lnTo>
                    <a:pt x="15497" y="9126"/>
                  </a:lnTo>
                  <a:lnTo>
                    <a:pt x="15444" y="9036"/>
                  </a:lnTo>
                  <a:lnTo>
                    <a:pt x="15389" y="8982"/>
                  </a:lnTo>
                  <a:lnTo>
                    <a:pt x="15315" y="8946"/>
                  </a:lnTo>
                  <a:lnTo>
                    <a:pt x="15244" y="8891"/>
                  </a:lnTo>
                  <a:lnTo>
                    <a:pt x="15171" y="8818"/>
                  </a:lnTo>
                  <a:lnTo>
                    <a:pt x="15097" y="8763"/>
                  </a:lnTo>
                  <a:lnTo>
                    <a:pt x="15007" y="8689"/>
                  </a:lnTo>
                  <a:lnTo>
                    <a:pt x="14933" y="8635"/>
                  </a:lnTo>
                  <a:lnTo>
                    <a:pt x="14862" y="8580"/>
                  </a:lnTo>
                  <a:lnTo>
                    <a:pt x="14788" y="8527"/>
                  </a:lnTo>
                  <a:lnTo>
                    <a:pt x="14698" y="8472"/>
                  </a:lnTo>
                  <a:lnTo>
                    <a:pt x="14625" y="8417"/>
                  </a:lnTo>
                  <a:lnTo>
                    <a:pt x="14534" y="8363"/>
                  </a:lnTo>
                  <a:lnTo>
                    <a:pt x="14461" y="8308"/>
                  </a:lnTo>
                  <a:lnTo>
                    <a:pt x="14371" y="8253"/>
                  </a:lnTo>
                  <a:lnTo>
                    <a:pt x="14297" y="8218"/>
                  </a:lnTo>
                  <a:lnTo>
                    <a:pt x="14207" y="8163"/>
                  </a:lnTo>
                  <a:lnTo>
                    <a:pt x="14114" y="8128"/>
                  </a:lnTo>
                  <a:lnTo>
                    <a:pt x="14044" y="8073"/>
                  </a:lnTo>
                  <a:lnTo>
                    <a:pt x="13951" y="8035"/>
                  </a:lnTo>
                  <a:lnTo>
                    <a:pt x="13861" y="7999"/>
                  </a:lnTo>
                  <a:lnTo>
                    <a:pt x="13771" y="7964"/>
                  </a:lnTo>
                  <a:lnTo>
                    <a:pt x="13678" y="7926"/>
                  </a:lnTo>
                  <a:lnTo>
                    <a:pt x="13588" y="7890"/>
                  </a:lnTo>
                  <a:lnTo>
                    <a:pt x="13498" y="7871"/>
                  </a:lnTo>
                  <a:lnTo>
                    <a:pt x="13405" y="7836"/>
                  </a:lnTo>
                  <a:lnTo>
                    <a:pt x="13315" y="7817"/>
                  </a:lnTo>
                  <a:lnTo>
                    <a:pt x="13206" y="7801"/>
                  </a:lnTo>
                  <a:lnTo>
                    <a:pt x="13115" y="7781"/>
                  </a:lnTo>
                  <a:lnTo>
                    <a:pt x="13023" y="7762"/>
                  </a:lnTo>
                  <a:lnTo>
                    <a:pt x="12914" y="7746"/>
                  </a:lnTo>
                  <a:lnTo>
                    <a:pt x="12661" y="7673"/>
                  </a:lnTo>
                  <a:lnTo>
                    <a:pt x="12423" y="7599"/>
                  </a:lnTo>
                  <a:lnTo>
                    <a:pt x="12188" y="7528"/>
                  </a:lnTo>
                  <a:lnTo>
                    <a:pt x="11932" y="7473"/>
                  </a:lnTo>
                  <a:lnTo>
                    <a:pt x="11678" y="7435"/>
                  </a:lnTo>
                  <a:lnTo>
                    <a:pt x="11424" y="7400"/>
                  </a:lnTo>
                  <a:lnTo>
                    <a:pt x="11168" y="7364"/>
                  </a:lnTo>
                  <a:lnTo>
                    <a:pt x="10895" y="7326"/>
                  </a:lnTo>
                  <a:lnTo>
                    <a:pt x="10622" y="7310"/>
                  </a:lnTo>
                  <a:lnTo>
                    <a:pt x="10551" y="7326"/>
                  </a:lnTo>
                  <a:lnTo>
                    <a:pt x="10477" y="7364"/>
                  </a:lnTo>
                  <a:lnTo>
                    <a:pt x="10441" y="7419"/>
                  </a:lnTo>
                  <a:lnTo>
                    <a:pt x="10403" y="7473"/>
                  </a:lnTo>
                  <a:lnTo>
                    <a:pt x="10387" y="7528"/>
                  </a:lnTo>
                  <a:lnTo>
                    <a:pt x="10387" y="7599"/>
                  </a:lnTo>
                  <a:lnTo>
                    <a:pt x="10368" y="7673"/>
                  </a:lnTo>
                  <a:lnTo>
                    <a:pt x="10349" y="7746"/>
                  </a:lnTo>
                  <a:lnTo>
                    <a:pt x="10349" y="7817"/>
                  </a:lnTo>
                  <a:lnTo>
                    <a:pt x="10313" y="7890"/>
                  </a:lnTo>
                  <a:lnTo>
                    <a:pt x="10294" y="7945"/>
                  </a:lnTo>
                  <a:lnTo>
                    <a:pt x="10240" y="8019"/>
                  </a:lnTo>
                  <a:lnTo>
                    <a:pt x="10185" y="8073"/>
                  </a:lnTo>
                  <a:lnTo>
                    <a:pt x="10130" y="8163"/>
                  </a:lnTo>
                  <a:lnTo>
                    <a:pt x="10076" y="8253"/>
                  </a:lnTo>
                  <a:lnTo>
                    <a:pt x="10021" y="8346"/>
                  </a:lnTo>
                  <a:lnTo>
                    <a:pt x="9966" y="8417"/>
                  </a:lnTo>
                  <a:lnTo>
                    <a:pt x="9912" y="8491"/>
                  </a:lnTo>
                  <a:lnTo>
                    <a:pt x="9842" y="8580"/>
                  </a:lnTo>
                  <a:lnTo>
                    <a:pt x="9787" y="8654"/>
                  </a:lnTo>
                  <a:lnTo>
                    <a:pt x="9733" y="8708"/>
                  </a:lnTo>
                  <a:lnTo>
                    <a:pt x="9659" y="8782"/>
                  </a:lnTo>
                  <a:lnTo>
                    <a:pt x="9604" y="8853"/>
                  </a:lnTo>
                  <a:lnTo>
                    <a:pt x="9531" y="8908"/>
                  </a:lnTo>
                  <a:lnTo>
                    <a:pt x="9459" y="8982"/>
                  </a:lnTo>
                  <a:lnTo>
                    <a:pt x="9386" y="9036"/>
                  </a:lnTo>
                  <a:lnTo>
                    <a:pt x="9312" y="9091"/>
                  </a:lnTo>
                  <a:lnTo>
                    <a:pt x="9241" y="9164"/>
                  </a:lnTo>
                  <a:lnTo>
                    <a:pt x="9167" y="9219"/>
                  </a:lnTo>
                  <a:lnTo>
                    <a:pt x="9094" y="9274"/>
                  </a:lnTo>
                  <a:lnTo>
                    <a:pt x="9023" y="9328"/>
                  </a:lnTo>
                  <a:lnTo>
                    <a:pt x="8930" y="9383"/>
                  </a:lnTo>
                  <a:lnTo>
                    <a:pt x="8859" y="9437"/>
                  </a:lnTo>
                  <a:lnTo>
                    <a:pt x="8766" y="9492"/>
                  </a:lnTo>
                  <a:lnTo>
                    <a:pt x="8766" y="9600"/>
                  </a:lnTo>
                  <a:lnTo>
                    <a:pt x="8840" y="9655"/>
                  </a:lnTo>
                  <a:lnTo>
                    <a:pt x="8913" y="9690"/>
                  </a:lnTo>
                  <a:lnTo>
                    <a:pt x="8984" y="9710"/>
                  </a:lnTo>
                  <a:lnTo>
                    <a:pt x="9039" y="9764"/>
                  </a:lnTo>
                  <a:lnTo>
                    <a:pt x="9094" y="9819"/>
                  </a:lnTo>
                  <a:lnTo>
                    <a:pt x="9148" y="9873"/>
                  </a:lnTo>
                  <a:lnTo>
                    <a:pt x="9203" y="9928"/>
                  </a:lnTo>
                  <a:lnTo>
                    <a:pt x="9258" y="9983"/>
                  </a:lnTo>
                  <a:lnTo>
                    <a:pt x="9312" y="10054"/>
                  </a:lnTo>
                  <a:lnTo>
                    <a:pt x="9367" y="10108"/>
                  </a:lnTo>
                  <a:lnTo>
                    <a:pt x="9421" y="10163"/>
                  </a:lnTo>
                  <a:lnTo>
                    <a:pt x="9476" y="10218"/>
                  </a:lnTo>
                  <a:lnTo>
                    <a:pt x="9531" y="10271"/>
                  </a:lnTo>
                  <a:lnTo>
                    <a:pt x="9585" y="10345"/>
                  </a:lnTo>
                  <a:lnTo>
                    <a:pt x="9640" y="10399"/>
                  </a:lnTo>
                  <a:lnTo>
                    <a:pt x="9694" y="10454"/>
                  </a:lnTo>
                  <a:lnTo>
                    <a:pt x="9749" y="10528"/>
                  </a:lnTo>
                  <a:lnTo>
                    <a:pt x="9804" y="10582"/>
                  </a:lnTo>
                  <a:lnTo>
                    <a:pt x="9857" y="10637"/>
                  </a:lnTo>
                  <a:lnTo>
                    <a:pt x="9912" y="10708"/>
                  </a:lnTo>
                  <a:lnTo>
                    <a:pt x="9966" y="10763"/>
                  </a:lnTo>
                  <a:lnTo>
                    <a:pt x="10021" y="10836"/>
                  </a:lnTo>
                  <a:lnTo>
                    <a:pt x="10076" y="10891"/>
                  </a:lnTo>
                  <a:lnTo>
                    <a:pt x="10114" y="10965"/>
                  </a:lnTo>
                  <a:lnTo>
                    <a:pt x="10168" y="11019"/>
                  </a:lnTo>
                  <a:lnTo>
                    <a:pt x="10223" y="11090"/>
                  </a:lnTo>
                  <a:lnTo>
                    <a:pt x="10278" y="11144"/>
                  </a:lnTo>
                  <a:lnTo>
                    <a:pt x="10332" y="11218"/>
                  </a:lnTo>
                  <a:lnTo>
                    <a:pt x="10368" y="11272"/>
                  </a:lnTo>
                  <a:lnTo>
                    <a:pt x="10422" y="11346"/>
                  </a:lnTo>
                  <a:lnTo>
                    <a:pt x="10458" y="11417"/>
                  </a:lnTo>
                  <a:lnTo>
                    <a:pt x="10513" y="11472"/>
                  </a:lnTo>
                  <a:lnTo>
                    <a:pt x="10551" y="11545"/>
                  </a:lnTo>
                  <a:lnTo>
                    <a:pt x="10605" y="11600"/>
                  </a:lnTo>
                  <a:lnTo>
                    <a:pt x="10641" y="11674"/>
                  </a:lnTo>
                  <a:lnTo>
                    <a:pt x="10695" y="11745"/>
                  </a:lnTo>
                  <a:lnTo>
                    <a:pt x="10731" y="11799"/>
                  </a:lnTo>
                  <a:lnTo>
                    <a:pt x="10769" y="11873"/>
                  </a:lnTo>
                  <a:lnTo>
                    <a:pt x="10805" y="11928"/>
                  </a:lnTo>
                  <a:lnTo>
                    <a:pt x="10840" y="12001"/>
                  </a:lnTo>
                  <a:lnTo>
                    <a:pt x="10914" y="12071"/>
                  </a:lnTo>
                  <a:lnTo>
                    <a:pt x="10988" y="12164"/>
                  </a:lnTo>
                  <a:lnTo>
                    <a:pt x="11059" y="12254"/>
                  </a:lnTo>
                  <a:lnTo>
                    <a:pt x="11113" y="12328"/>
                  </a:lnTo>
                  <a:lnTo>
                    <a:pt x="11187" y="12418"/>
                  </a:lnTo>
                  <a:lnTo>
                    <a:pt x="11242" y="12508"/>
                  </a:lnTo>
                  <a:lnTo>
                    <a:pt x="11315" y="12601"/>
                  </a:lnTo>
                  <a:lnTo>
                    <a:pt x="11370" y="12710"/>
                  </a:lnTo>
                  <a:lnTo>
                    <a:pt x="11424" y="12800"/>
                  </a:lnTo>
                  <a:lnTo>
                    <a:pt x="11478" y="12890"/>
                  </a:lnTo>
                  <a:lnTo>
                    <a:pt x="11533" y="12982"/>
                  </a:lnTo>
                  <a:lnTo>
                    <a:pt x="11587" y="13092"/>
                  </a:lnTo>
                  <a:lnTo>
                    <a:pt x="11642" y="13182"/>
                  </a:lnTo>
                  <a:lnTo>
                    <a:pt x="11678" y="13291"/>
                  </a:lnTo>
                  <a:lnTo>
                    <a:pt x="11732" y="13381"/>
                  </a:lnTo>
                  <a:lnTo>
                    <a:pt x="11787" y="13474"/>
                  </a:lnTo>
                  <a:lnTo>
                    <a:pt x="11841" y="13583"/>
                  </a:lnTo>
                  <a:lnTo>
                    <a:pt x="11896" y="13673"/>
                  </a:lnTo>
                  <a:lnTo>
                    <a:pt x="11932" y="13781"/>
                  </a:lnTo>
                  <a:lnTo>
                    <a:pt x="11986" y="13872"/>
                  </a:lnTo>
                  <a:lnTo>
                    <a:pt x="12041" y="13964"/>
                  </a:lnTo>
                  <a:lnTo>
                    <a:pt x="12024" y="14035"/>
                  </a:lnTo>
                  <a:lnTo>
                    <a:pt x="12024" y="14109"/>
                  </a:lnTo>
                  <a:lnTo>
                    <a:pt x="12060" y="14164"/>
                  </a:lnTo>
                  <a:lnTo>
                    <a:pt x="12095" y="14237"/>
                  </a:lnTo>
                  <a:lnTo>
                    <a:pt x="12150" y="14309"/>
                  </a:lnTo>
                  <a:lnTo>
                    <a:pt x="12205" y="14382"/>
                  </a:lnTo>
                  <a:lnTo>
                    <a:pt x="12243" y="14456"/>
                  </a:lnTo>
                  <a:lnTo>
                    <a:pt x="12278" y="14545"/>
                  </a:lnTo>
                  <a:lnTo>
                    <a:pt x="12278" y="14635"/>
                  </a:lnTo>
                  <a:lnTo>
                    <a:pt x="12259" y="14728"/>
                  </a:lnTo>
                  <a:lnTo>
                    <a:pt x="12333" y="14783"/>
                  </a:lnTo>
                  <a:lnTo>
                    <a:pt x="12407" y="14799"/>
                  </a:lnTo>
                  <a:lnTo>
                    <a:pt x="12497" y="14818"/>
                  </a:lnTo>
                  <a:lnTo>
                    <a:pt x="12570" y="14818"/>
                  </a:lnTo>
                  <a:lnTo>
                    <a:pt x="12640" y="14837"/>
                  </a:lnTo>
                  <a:lnTo>
                    <a:pt x="12714" y="14873"/>
                  </a:lnTo>
                  <a:lnTo>
                    <a:pt x="12769" y="14946"/>
                  </a:lnTo>
                  <a:lnTo>
                    <a:pt x="12804" y="15056"/>
                  </a:lnTo>
                  <a:lnTo>
                    <a:pt x="12823" y="15181"/>
                  </a:lnTo>
                  <a:lnTo>
                    <a:pt x="12823" y="15310"/>
                  </a:lnTo>
                  <a:lnTo>
                    <a:pt x="12788" y="15418"/>
                  </a:lnTo>
                  <a:lnTo>
                    <a:pt x="12750" y="15508"/>
                  </a:lnTo>
                  <a:lnTo>
                    <a:pt x="12695" y="15601"/>
                  </a:lnTo>
                  <a:lnTo>
                    <a:pt x="12640" y="15710"/>
                  </a:lnTo>
                  <a:lnTo>
                    <a:pt x="12570" y="15800"/>
                  </a:lnTo>
                  <a:lnTo>
                    <a:pt x="12516" y="15909"/>
                  </a:lnTo>
                  <a:lnTo>
                    <a:pt x="12478" y="16038"/>
                  </a:lnTo>
                  <a:lnTo>
                    <a:pt x="12442" y="16092"/>
                  </a:lnTo>
                  <a:lnTo>
                    <a:pt x="12407" y="16163"/>
                  </a:lnTo>
                  <a:lnTo>
                    <a:pt x="12352" y="16201"/>
                  </a:lnTo>
                  <a:lnTo>
                    <a:pt x="12314" y="16256"/>
                  </a:lnTo>
                  <a:lnTo>
                    <a:pt x="12259" y="16291"/>
                  </a:lnTo>
                  <a:lnTo>
                    <a:pt x="12205" y="16326"/>
                  </a:lnTo>
                  <a:lnTo>
                    <a:pt x="12150" y="16345"/>
                  </a:lnTo>
                  <a:lnTo>
                    <a:pt x="12095" y="16381"/>
                  </a:lnTo>
                  <a:lnTo>
                    <a:pt x="12041" y="16400"/>
                  </a:lnTo>
                  <a:lnTo>
                    <a:pt x="11970" y="16419"/>
                  </a:lnTo>
                  <a:lnTo>
                    <a:pt x="11915" y="16435"/>
                  </a:lnTo>
                  <a:lnTo>
                    <a:pt x="11841" y="16435"/>
                  </a:lnTo>
                  <a:lnTo>
                    <a:pt x="11787" y="16454"/>
                  </a:lnTo>
                  <a:lnTo>
                    <a:pt x="11713" y="16454"/>
                  </a:lnTo>
                  <a:lnTo>
                    <a:pt x="11658" y="16454"/>
                  </a:lnTo>
                  <a:lnTo>
                    <a:pt x="11587" y="16454"/>
                  </a:lnTo>
                  <a:lnTo>
                    <a:pt x="11514" y="16454"/>
                  </a:lnTo>
                  <a:lnTo>
                    <a:pt x="11440" y="16454"/>
                  </a:lnTo>
                  <a:lnTo>
                    <a:pt x="11385" y="16454"/>
                  </a:lnTo>
                  <a:lnTo>
                    <a:pt x="11315" y="16454"/>
                  </a:lnTo>
                  <a:lnTo>
                    <a:pt x="11242" y="16454"/>
                  </a:lnTo>
                  <a:lnTo>
                    <a:pt x="11168" y="16454"/>
                  </a:lnTo>
                  <a:lnTo>
                    <a:pt x="11097" y="16454"/>
                  </a:lnTo>
                  <a:lnTo>
                    <a:pt x="11042" y="16454"/>
                  </a:lnTo>
                  <a:lnTo>
                    <a:pt x="10969" y="16474"/>
                  </a:lnTo>
                  <a:lnTo>
                    <a:pt x="10895" y="16474"/>
                  </a:lnTo>
                  <a:lnTo>
                    <a:pt x="10824" y="16490"/>
                  </a:lnTo>
                  <a:lnTo>
                    <a:pt x="10769" y="16490"/>
                  </a:lnTo>
                  <a:lnTo>
                    <a:pt x="10695" y="16509"/>
                  </a:lnTo>
                  <a:lnTo>
                    <a:pt x="10641" y="16528"/>
                  </a:lnTo>
                  <a:lnTo>
                    <a:pt x="10567" y="16545"/>
                  </a:lnTo>
                  <a:lnTo>
                    <a:pt x="10513" y="16583"/>
                  </a:lnTo>
                  <a:lnTo>
                    <a:pt x="10368" y="16545"/>
                  </a:lnTo>
                  <a:lnTo>
                    <a:pt x="10204" y="16528"/>
                  </a:lnTo>
                  <a:lnTo>
                    <a:pt x="10040" y="16545"/>
                  </a:lnTo>
                  <a:lnTo>
                    <a:pt x="9877" y="16545"/>
                  </a:lnTo>
                  <a:lnTo>
                    <a:pt x="9694" y="16528"/>
                  </a:lnTo>
                  <a:lnTo>
                    <a:pt x="9531" y="16474"/>
                  </a:lnTo>
                  <a:lnTo>
                    <a:pt x="9569" y="16435"/>
                  </a:lnTo>
                  <a:lnTo>
                    <a:pt x="9623" y="16419"/>
                  </a:lnTo>
                  <a:lnTo>
                    <a:pt x="9694" y="16419"/>
                  </a:lnTo>
                  <a:lnTo>
                    <a:pt x="9749" y="16419"/>
                  </a:lnTo>
                  <a:lnTo>
                    <a:pt x="9823" y="16419"/>
                  </a:lnTo>
                  <a:lnTo>
                    <a:pt x="9877" y="16435"/>
                  </a:lnTo>
                  <a:lnTo>
                    <a:pt x="9912" y="16435"/>
                  </a:lnTo>
                  <a:lnTo>
                    <a:pt x="9951" y="16400"/>
                  </a:lnTo>
                  <a:lnTo>
                    <a:pt x="9966" y="16364"/>
                  </a:lnTo>
                  <a:lnTo>
                    <a:pt x="9896" y="16326"/>
                  </a:lnTo>
                  <a:lnTo>
                    <a:pt x="9823" y="16310"/>
                  </a:lnTo>
                  <a:lnTo>
                    <a:pt x="9749" y="16291"/>
                  </a:lnTo>
                  <a:lnTo>
                    <a:pt x="9678" y="16291"/>
                  </a:lnTo>
                  <a:lnTo>
                    <a:pt x="9604" y="16272"/>
                  </a:lnTo>
                  <a:lnTo>
                    <a:pt x="9569" y="16236"/>
                  </a:lnTo>
                  <a:lnTo>
                    <a:pt x="9531" y="16147"/>
                  </a:lnTo>
                  <a:lnTo>
                    <a:pt x="9659" y="16147"/>
                  </a:lnTo>
                  <a:lnTo>
                    <a:pt x="9768" y="16128"/>
                  </a:lnTo>
                  <a:lnTo>
                    <a:pt x="9857" y="16038"/>
                  </a:lnTo>
                  <a:lnTo>
                    <a:pt x="9768" y="15855"/>
                  </a:lnTo>
                  <a:lnTo>
                    <a:pt x="9678" y="15672"/>
                  </a:lnTo>
                  <a:lnTo>
                    <a:pt x="9531" y="15492"/>
                  </a:lnTo>
                  <a:lnTo>
                    <a:pt x="8984" y="15492"/>
                  </a:lnTo>
                  <a:lnTo>
                    <a:pt x="8984" y="15383"/>
                  </a:lnTo>
                  <a:lnTo>
                    <a:pt x="9421" y="15383"/>
                  </a:lnTo>
                  <a:lnTo>
                    <a:pt x="9386" y="15181"/>
                  </a:lnTo>
                  <a:lnTo>
                    <a:pt x="9312" y="14982"/>
                  </a:lnTo>
                  <a:lnTo>
                    <a:pt x="9203" y="14818"/>
                  </a:lnTo>
                  <a:lnTo>
                    <a:pt x="9094" y="14654"/>
                  </a:lnTo>
                  <a:lnTo>
                    <a:pt x="8984" y="14510"/>
                  </a:lnTo>
                  <a:lnTo>
                    <a:pt x="8930" y="14418"/>
                  </a:lnTo>
                  <a:lnTo>
                    <a:pt x="8875" y="14328"/>
                  </a:lnTo>
                  <a:lnTo>
                    <a:pt x="8821" y="14237"/>
                  </a:lnTo>
                  <a:lnTo>
                    <a:pt x="8766" y="14145"/>
                  </a:lnTo>
                  <a:lnTo>
                    <a:pt x="8695" y="14074"/>
                  </a:lnTo>
                  <a:lnTo>
                    <a:pt x="8640" y="13981"/>
                  </a:lnTo>
                  <a:lnTo>
                    <a:pt x="8568" y="13910"/>
                  </a:lnTo>
                  <a:lnTo>
                    <a:pt x="8513" y="13836"/>
                  </a:lnTo>
                  <a:lnTo>
                    <a:pt x="8439" y="13762"/>
                  </a:lnTo>
                  <a:lnTo>
                    <a:pt x="8368" y="13692"/>
                  </a:lnTo>
                  <a:lnTo>
                    <a:pt x="8314" y="13619"/>
                  </a:lnTo>
                  <a:lnTo>
                    <a:pt x="8240" y="13545"/>
                  </a:lnTo>
                  <a:lnTo>
                    <a:pt x="8166" y="13474"/>
                  </a:lnTo>
                  <a:lnTo>
                    <a:pt x="8112" y="13419"/>
                  </a:lnTo>
                  <a:lnTo>
                    <a:pt x="8041" y="13326"/>
                  </a:lnTo>
                  <a:lnTo>
                    <a:pt x="7967" y="13236"/>
                  </a:lnTo>
                  <a:lnTo>
                    <a:pt x="7893" y="13163"/>
                  </a:lnTo>
                  <a:lnTo>
                    <a:pt x="7822" y="13092"/>
                  </a:lnTo>
                  <a:lnTo>
                    <a:pt x="7748" y="13037"/>
                  </a:lnTo>
                  <a:lnTo>
                    <a:pt x="7675" y="12982"/>
                  </a:lnTo>
                  <a:lnTo>
                    <a:pt x="7620" y="12944"/>
                  </a:lnTo>
                  <a:lnTo>
                    <a:pt x="7566" y="12890"/>
                  </a:lnTo>
                  <a:lnTo>
                    <a:pt x="7494" y="12835"/>
                  </a:lnTo>
                  <a:lnTo>
                    <a:pt x="7440" y="12781"/>
                  </a:lnTo>
                  <a:lnTo>
                    <a:pt x="7385" y="12727"/>
                  </a:lnTo>
                  <a:lnTo>
                    <a:pt x="7312" y="12672"/>
                  </a:lnTo>
                  <a:lnTo>
                    <a:pt x="7257" y="12618"/>
                  </a:lnTo>
                  <a:lnTo>
                    <a:pt x="7202" y="12546"/>
                  </a:lnTo>
                  <a:lnTo>
                    <a:pt x="7129" y="12492"/>
                  </a:lnTo>
                  <a:lnTo>
                    <a:pt x="7075" y="12437"/>
                  </a:lnTo>
                  <a:lnTo>
                    <a:pt x="7020" y="12383"/>
                  </a:lnTo>
                  <a:lnTo>
                    <a:pt x="6949" y="12328"/>
                  </a:lnTo>
                  <a:lnTo>
                    <a:pt x="6876" y="12273"/>
                  </a:lnTo>
                  <a:lnTo>
                    <a:pt x="6821" y="12219"/>
                  </a:lnTo>
                  <a:lnTo>
                    <a:pt x="6747" y="12164"/>
                  </a:lnTo>
                  <a:lnTo>
                    <a:pt x="6676" y="12126"/>
                  </a:lnTo>
                  <a:lnTo>
                    <a:pt x="6603" y="12090"/>
                  </a:lnTo>
                  <a:lnTo>
                    <a:pt x="6529" y="12055"/>
                  </a:lnTo>
                  <a:lnTo>
                    <a:pt x="6458" y="12017"/>
                  </a:lnTo>
                  <a:lnTo>
                    <a:pt x="6384" y="12001"/>
                  </a:lnTo>
                  <a:lnTo>
                    <a:pt x="6310" y="11982"/>
                  </a:lnTo>
                  <a:lnTo>
                    <a:pt x="6239" y="11982"/>
                  </a:lnTo>
                  <a:lnTo>
                    <a:pt x="6147" y="11982"/>
                  </a:lnTo>
                  <a:lnTo>
                    <a:pt x="6076" y="11982"/>
                  </a:lnTo>
                  <a:lnTo>
                    <a:pt x="5983" y="12001"/>
                  </a:lnTo>
                  <a:lnTo>
                    <a:pt x="5893" y="12017"/>
                  </a:lnTo>
                  <a:lnTo>
                    <a:pt x="5803" y="12055"/>
                  </a:lnTo>
                  <a:lnTo>
                    <a:pt x="5711" y="12110"/>
                  </a:lnTo>
                  <a:lnTo>
                    <a:pt x="5621" y="12145"/>
                  </a:lnTo>
                  <a:lnTo>
                    <a:pt x="5530" y="12200"/>
                  </a:lnTo>
                  <a:lnTo>
                    <a:pt x="5438" y="12254"/>
                  </a:lnTo>
                  <a:lnTo>
                    <a:pt x="5348" y="12290"/>
                  </a:lnTo>
                  <a:lnTo>
                    <a:pt x="5274" y="12344"/>
                  </a:lnTo>
                  <a:lnTo>
                    <a:pt x="5184" y="12399"/>
                  </a:lnTo>
                  <a:lnTo>
                    <a:pt x="5110" y="12454"/>
                  </a:lnTo>
                  <a:lnTo>
                    <a:pt x="5039" y="12508"/>
                  </a:lnTo>
                  <a:lnTo>
                    <a:pt x="4946" y="12563"/>
                  </a:lnTo>
                  <a:lnTo>
                    <a:pt x="4875" y="12637"/>
                  </a:lnTo>
                  <a:lnTo>
                    <a:pt x="4820" y="12691"/>
                  </a:lnTo>
                  <a:lnTo>
                    <a:pt x="4747" y="12746"/>
                  </a:lnTo>
                  <a:lnTo>
                    <a:pt x="4673" y="12819"/>
                  </a:lnTo>
                  <a:lnTo>
                    <a:pt x="4602" y="12890"/>
                  </a:lnTo>
                  <a:lnTo>
                    <a:pt x="4547" y="12944"/>
                  </a:lnTo>
                  <a:lnTo>
                    <a:pt x="4474" y="13018"/>
                  </a:lnTo>
                  <a:lnTo>
                    <a:pt x="4419" y="13092"/>
                  </a:lnTo>
                  <a:lnTo>
                    <a:pt x="4366" y="13163"/>
                  </a:lnTo>
                  <a:lnTo>
                    <a:pt x="4292" y="13236"/>
                  </a:lnTo>
                  <a:lnTo>
                    <a:pt x="4237" y="13310"/>
                  </a:lnTo>
                  <a:lnTo>
                    <a:pt x="4183" y="13381"/>
                  </a:lnTo>
                  <a:lnTo>
                    <a:pt x="4128" y="13455"/>
                  </a:lnTo>
                  <a:lnTo>
                    <a:pt x="4073" y="13528"/>
                  </a:lnTo>
                  <a:lnTo>
                    <a:pt x="4019" y="13600"/>
                  </a:lnTo>
                  <a:lnTo>
                    <a:pt x="3964" y="13673"/>
                  </a:lnTo>
                  <a:lnTo>
                    <a:pt x="3910" y="13762"/>
                  </a:lnTo>
                  <a:lnTo>
                    <a:pt x="3855" y="13836"/>
                  </a:lnTo>
                  <a:lnTo>
                    <a:pt x="3800" y="13910"/>
                  </a:lnTo>
                  <a:lnTo>
                    <a:pt x="3746" y="14000"/>
                  </a:lnTo>
                  <a:lnTo>
                    <a:pt x="3691" y="14074"/>
                  </a:lnTo>
                  <a:lnTo>
                    <a:pt x="3637" y="14164"/>
                  </a:lnTo>
                  <a:lnTo>
                    <a:pt x="3582" y="14237"/>
                  </a:lnTo>
                  <a:lnTo>
                    <a:pt x="3527" y="14328"/>
                  </a:lnTo>
                  <a:lnTo>
                    <a:pt x="3473" y="14418"/>
                  </a:lnTo>
                  <a:lnTo>
                    <a:pt x="3418" y="14491"/>
                  </a:lnTo>
                  <a:lnTo>
                    <a:pt x="3363" y="14581"/>
                  </a:lnTo>
                  <a:lnTo>
                    <a:pt x="3309" y="14673"/>
                  </a:lnTo>
                  <a:lnTo>
                    <a:pt x="3254" y="14744"/>
                  </a:lnTo>
                  <a:lnTo>
                    <a:pt x="3200" y="14837"/>
                  </a:lnTo>
                  <a:lnTo>
                    <a:pt x="3164" y="14908"/>
                  </a:lnTo>
                  <a:lnTo>
                    <a:pt x="3109" y="14982"/>
                  </a:lnTo>
                  <a:lnTo>
                    <a:pt x="3036" y="15017"/>
                  </a:lnTo>
                  <a:lnTo>
                    <a:pt x="2966" y="15056"/>
                  </a:lnTo>
                  <a:lnTo>
                    <a:pt x="2873" y="15091"/>
                  </a:lnTo>
                  <a:lnTo>
                    <a:pt x="2802" y="15127"/>
                  </a:lnTo>
                  <a:lnTo>
                    <a:pt x="2728" y="15165"/>
                  </a:lnTo>
                  <a:lnTo>
                    <a:pt x="2674" y="15219"/>
                  </a:lnTo>
                  <a:lnTo>
                    <a:pt x="2638" y="15291"/>
                  </a:lnTo>
                  <a:lnTo>
                    <a:pt x="2638" y="15383"/>
                  </a:lnTo>
                  <a:lnTo>
                    <a:pt x="2654" y="15492"/>
                  </a:lnTo>
                  <a:lnTo>
                    <a:pt x="3200" y="15492"/>
                  </a:lnTo>
                  <a:lnTo>
                    <a:pt x="3200" y="15601"/>
                  </a:lnTo>
                  <a:lnTo>
                    <a:pt x="3000" y="15563"/>
                  </a:lnTo>
                  <a:lnTo>
                    <a:pt x="2783" y="15546"/>
                  </a:lnTo>
                  <a:lnTo>
                    <a:pt x="2545" y="15601"/>
                  </a:lnTo>
                  <a:lnTo>
                    <a:pt x="2619" y="15765"/>
                  </a:lnTo>
                  <a:lnTo>
                    <a:pt x="2728" y="15909"/>
                  </a:lnTo>
                  <a:lnTo>
                    <a:pt x="2873" y="16038"/>
                  </a:lnTo>
                  <a:lnTo>
                    <a:pt x="2966" y="16019"/>
                  </a:lnTo>
                  <a:lnTo>
                    <a:pt x="3020" y="15909"/>
                  </a:lnTo>
                  <a:lnTo>
                    <a:pt x="3090" y="15819"/>
                  </a:lnTo>
                  <a:lnTo>
                    <a:pt x="3292" y="15836"/>
                  </a:lnTo>
                  <a:lnTo>
                    <a:pt x="3473" y="15836"/>
                  </a:lnTo>
                  <a:lnTo>
                    <a:pt x="3637" y="15928"/>
                  </a:lnTo>
                  <a:lnTo>
                    <a:pt x="3601" y="15964"/>
                  </a:lnTo>
                  <a:lnTo>
                    <a:pt x="3527" y="15983"/>
                  </a:lnTo>
                  <a:lnTo>
                    <a:pt x="3456" y="15983"/>
                  </a:lnTo>
                  <a:lnTo>
                    <a:pt x="3383" y="15964"/>
                  </a:lnTo>
                  <a:lnTo>
                    <a:pt x="3292" y="15964"/>
                  </a:lnTo>
                  <a:lnTo>
                    <a:pt x="3200" y="15964"/>
                  </a:lnTo>
                  <a:lnTo>
                    <a:pt x="3129" y="15983"/>
                  </a:lnTo>
                  <a:lnTo>
                    <a:pt x="3055" y="16000"/>
                  </a:lnTo>
                  <a:lnTo>
                    <a:pt x="3020" y="16054"/>
                  </a:lnTo>
                  <a:lnTo>
                    <a:pt x="2981" y="16147"/>
                  </a:lnTo>
                  <a:lnTo>
                    <a:pt x="3075" y="16182"/>
                  </a:lnTo>
                  <a:lnTo>
                    <a:pt x="3129" y="16217"/>
                  </a:lnTo>
                  <a:lnTo>
                    <a:pt x="3200" y="16256"/>
                  </a:lnTo>
                  <a:lnTo>
                    <a:pt x="3200" y="16364"/>
                  </a:lnTo>
                  <a:lnTo>
                    <a:pt x="3055" y="16326"/>
                  </a:lnTo>
                  <a:lnTo>
                    <a:pt x="2892" y="16310"/>
                  </a:lnTo>
                  <a:lnTo>
                    <a:pt x="2764" y="16364"/>
                  </a:lnTo>
                  <a:lnTo>
                    <a:pt x="2802" y="16400"/>
                  </a:lnTo>
                  <a:lnTo>
                    <a:pt x="2837" y="16435"/>
                  </a:lnTo>
                  <a:lnTo>
                    <a:pt x="2892" y="16454"/>
                  </a:lnTo>
                  <a:lnTo>
                    <a:pt x="2947" y="16454"/>
                  </a:lnTo>
                  <a:lnTo>
                    <a:pt x="3000" y="16435"/>
                  </a:lnTo>
                  <a:lnTo>
                    <a:pt x="3055" y="16435"/>
                  </a:lnTo>
                  <a:lnTo>
                    <a:pt x="3109" y="16419"/>
                  </a:lnTo>
                  <a:lnTo>
                    <a:pt x="3145" y="16419"/>
                  </a:lnTo>
                  <a:lnTo>
                    <a:pt x="3200" y="16419"/>
                  </a:lnTo>
                  <a:lnTo>
                    <a:pt x="3238" y="16435"/>
                  </a:lnTo>
                  <a:lnTo>
                    <a:pt x="3273" y="16474"/>
                  </a:lnTo>
                  <a:lnTo>
                    <a:pt x="3292" y="16509"/>
                  </a:lnTo>
                  <a:lnTo>
                    <a:pt x="3309" y="16583"/>
                  </a:lnTo>
                  <a:lnTo>
                    <a:pt x="3036" y="16599"/>
                  </a:lnTo>
                  <a:lnTo>
                    <a:pt x="2764" y="16618"/>
                  </a:lnTo>
                  <a:lnTo>
                    <a:pt x="2545" y="16583"/>
                  </a:lnTo>
                  <a:lnTo>
                    <a:pt x="2291" y="16618"/>
                  </a:lnTo>
                  <a:lnTo>
                    <a:pt x="2037" y="16637"/>
                  </a:lnTo>
                  <a:lnTo>
                    <a:pt x="1781" y="16583"/>
                  </a:lnTo>
                  <a:lnTo>
                    <a:pt x="1711" y="16545"/>
                  </a:lnTo>
                  <a:lnTo>
                    <a:pt x="1637" y="16490"/>
                  </a:lnTo>
                  <a:lnTo>
                    <a:pt x="1562" y="16435"/>
                  </a:lnTo>
                  <a:lnTo>
                    <a:pt x="1509" y="16381"/>
                  </a:lnTo>
                  <a:lnTo>
                    <a:pt x="1438" y="16326"/>
                  </a:lnTo>
                  <a:lnTo>
                    <a:pt x="1383" y="16272"/>
                  </a:lnTo>
                  <a:lnTo>
                    <a:pt x="1309" y="16256"/>
                  </a:lnTo>
                  <a:lnTo>
                    <a:pt x="1255" y="16236"/>
                  </a:lnTo>
                  <a:lnTo>
                    <a:pt x="1181" y="16256"/>
                  </a:lnTo>
                  <a:lnTo>
                    <a:pt x="1091" y="16291"/>
                  </a:lnTo>
                  <a:lnTo>
                    <a:pt x="1017" y="16364"/>
                  </a:lnTo>
                  <a:lnTo>
                    <a:pt x="891" y="16400"/>
                  </a:lnTo>
                  <a:lnTo>
                    <a:pt x="763" y="16400"/>
                  </a:lnTo>
                  <a:lnTo>
                    <a:pt x="689" y="16364"/>
                  </a:lnTo>
                  <a:lnTo>
                    <a:pt x="635" y="16291"/>
                  </a:lnTo>
                  <a:lnTo>
                    <a:pt x="564" y="16256"/>
                  </a:lnTo>
                  <a:lnTo>
                    <a:pt x="455" y="16256"/>
                  </a:lnTo>
                  <a:lnTo>
                    <a:pt x="362" y="16256"/>
                  </a:lnTo>
                  <a:lnTo>
                    <a:pt x="253" y="16256"/>
                  </a:lnTo>
                  <a:lnTo>
                    <a:pt x="253" y="16147"/>
                  </a:lnTo>
                  <a:lnTo>
                    <a:pt x="471" y="16128"/>
                  </a:lnTo>
                  <a:lnTo>
                    <a:pt x="654" y="16163"/>
                  </a:lnTo>
                  <a:lnTo>
                    <a:pt x="799" y="16256"/>
                  </a:lnTo>
                  <a:lnTo>
                    <a:pt x="908" y="16272"/>
                  </a:lnTo>
                  <a:lnTo>
                    <a:pt x="982" y="16217"/>
                  </a:lnTo>
                  <a:lnTo>
                    <a:pt x="1055" y="16128"/>
                  </a:lnTo>
                  <a:lnTo>
                    <a:pt x="1126" y="16038"/>
                  </a:lnTo>
                  <a:lnTo>
                    <a:pt x="1110" y="15983"/>
                  </a:lnTo>
                  <a:lnTo>
                    <a:pt x="1036" y="15945"/>
                  </a:lnTo>
                  <a:lnTo>
                    <a:pt x="963" y="15945"/>
                  </a:lnTo>
                  <a:lnTo>
                    <a:pt x="872" y="15945"/>
                  </a:lnTo>
                  <a:lnTo>
                    <a:pt x="799" y="15928"/>
                  </a:lnTo>
                  <a:lnTo>
                    <a:pt x="818" y="15855"/>
                  </a:lnTo>
                  <a:lnTo>
                    <a:pt x="853" y="15781"/>
                  </a:lnTo>
                  <a:lnTo>
                    <a:pt x="799" y="15710"/>
                  </a:lnTo>
                  <a:lnTo>
                    <a:pt x="689" y="15601"/>
                  </a:lnTo>
                  <a:lnTo>
                    <a:pt x="709" y="15527"/>
                  </a:lnTo>
                  <a:lnTo>
                    <a:pt x="654" y="15453"/>
                  </a:lnTo>
                  <a:lnTo>
                    <a:pt x="580" y="15383"/>
                  </a:lnTo>
                  <a:lnTo>
                    <a:pt x="490" y="15344"/>
                  </a:lnTo>
                  <a:lnTo>
                    <a:pt x="362" y="15344"/>
                  </a:lnTo>
                  <a:lnTo>
                    <a:pt x="253" y="15383"/>
                  </a:lnTo>
                  <a:lnTo>
                    <a:pt x="471" y="15492"/>
                  </a:lnTo>
                  <a:lnTo>
                    <a:pt x="362" y="15527"/>
                  </a:lnTo>
                  <a:lnTo>
                    <a:pt x="253" y="15546"/>
                  </a:lnTo>
                  <a:lnTo>
                    <a:pt x="144" y="15492"/>
                  </a:lnTo>
                  <a:lnTo>
                    <a:pt x="253" y="15383"/>
                  </a:lnTo>
                  <a:lnTo>
                    <a:pt x="182" y="15344"/>
                  </a:lnTo>
                  <a:lnTo>
                    <a:pt x="73" y="15344"/>
                  </a:lnTo>
                  <a:lnTo>
                    <a:pt x="0" y="15291"/>
                  </a:lnTo>
                  <a:lnTo>
                    <a:pt x="35" y="15165"/>
                  </a:lnTo>
                  <a:lnTo>
                    <a:pt x="198" y="15200"/>
                  </a:lnTo>
                  <a:lnTo>
                    <a:pt x="381" y="15219"/>
                  </a:lnTo>
                  <a:lnTo>
                    <a:pt x="580" y="15165"/>
                  </a:lnTo>
                  <a:lnTo>
                    <a:pt x="490" y="15056"/>
                  </a:lnTo>
                  <a:lnTo>
                    <a:pt x="435" y="14908"/>
                  </a:lnTo>
                  <a:lnTo>
                    <a:pt x="400" y="14763"/>
                  </a:lnTo>
                  <a:lnTo>
                    <a:pt x="381" y="14600"/>
                  </a:lnTo>
                  <a:lnTo>
                    <a:pt x="381" y="14437"/>
                  </a:lnTo>
                  <a:lnTo>
                    <a:pt x="381" y="14273"/>
                  </a:lnTo>
                  <a:lnTo>
                    <a:pt x="416" y="14128"/>
                  </a:lnTo>
                  <a:lnTo>
                    <a:pt x="435" y="13981"/>
                  </a:lnTo>
                  <a:lnTo>
                    <a:pt x="471" y="13855"/>
                  </a:lnTo>
                  <a:lnTo>
                    <a:pt x="545" y="13638"/>
                  </a:lnTo>
                  <a:lnTo>
                    <a:pt x="599" y="13436"/>
                  </a:lnTo>
                  <a:lnTo>
                    <a:pt x="673" y="13217"/>
                  </a:lnTo>
                  <a:lnTo>
                    <a:pt x="728" y="13018"/>
                  </a:lnTo>
                  <a:lnTo>
                    <a:pt x="799" y="12800"/>
                  </a:lnTo>
                  <a:lnTo>
                    <a:pt x="872" y="12601"/>
                  </a:lnTo>
                  <a:lnTo>
                    <a:pt x="963" y="12399"/>
                  </a:lnTo>
                  <a:lnTo>
                    <a:pt x="1036" y="12200"/>
                  </a:lnTo>
                  <a:lnTo>
                    <a:pt x="1126" y="12017"/>
                  </a:lnTo>
                  <a:lnTo>
                    <a:pt x="1236" y="11818"/>
                  </a:lnTo>
                  <a:lnTo>
                    <a:pt x="1345" y="11635"/>
                  </a:lnTo>
                  <a:lnTo>
                    <a:pt x="1454" y="11455"/>
                  </a:lnTo>
                  <a:lnTo>
                    <a:pt x="1383" y="11327"/>
                  </a:lnTo>
                  <a:lnTo>
                    <a:pt x="1328" y="11199"/>
                  </a:lnTo>
                  <a:lnTo>
                    <a:pt x="1255" y="11074"/>
                  </a:lnTo>
                  <a:lnTo>
                    <a:pt x="1219" y="10927"/>
                  </a:lnTo>
                  <a:lnTo>
                    <a:pt x="1181" y="10782"/>
                  </a:lnTo>
                  <a:lnTo>
                    <a:pt x="1145" y="10637"/>
                  </a:lnTo>
                  <a:lnTo>
                    <a:pt x="1126" y="10509"/>
                  </a:lnTo>
                  <a:lnTo>
                    <a:pt x="1126" y="10364"/>
                  </a:lnTo>
                  <a:lnTo>
                    <a:pt x="1181" y="10146"/>
                  </a:lnTo>
                  <a:lnTo>
                    <a:pt x="1274" y="9909"/>
                  </a:lnTo>
                  <a:lnTo>
                    <a:pt x="1364" y="9671"/>
                  </a:lnTo>
                  <a:lnTo>
                    <a:pt x="1509" y="9453"/>
                  </a:lnTo>
                  <a:lnTo>
                    <a:pt x="1671" y="9274"/>
                  </a:lnTo>
                  <a:lnTo>
                    <a:pt x="1781" y="9383"/>
                  </a:lnTo>
                  <a:lnTo>
                    <a:pt x="1711" y="9492"/>
                  </a:lnTo>
                  <a:lnTo>
                    <a:pt x="1637" y="9600"/>
                  </a:lnTo>
                  <a:lnTo>
                    <a:pt x="1562" y="9710"/>
                  </a:lnTo>
                  <a:lnTo>
                    <a:pt x="1509" y="9854"/>
                  </a:lnTo>
                  <a:lnTo>
                    <a:pt x="1454" y="9983"/>
                  </a:lnTo>
                  <a:lnTo>
                    <a:pt x="1438" y="10127"/>
                  </a:lnTo>
                  <a:lnTo>
                    <a:pt x="1399" y="10271"/>
                  </a:lnTo>
                  <a:lnTo>
                    <a:pt x="1399" y="10419"/>
                  </a:lnTo>
                  <a:lnTo>
                    <a:pt x="1399" y="10563"/>
                  </a:lnTo>
                  <a:lnTo>
                    <a:pt x="1418" y="10708"/>
                  </a:lnTo>
                  <a:lnTo>
                    <a:pt x="1454" y="10855"/>
                  </a:lnTo>
                  <a:lnTo>
                    <a:pt x="1492" y="11000"/>
                  </a:lnTo>
                  <a:lnTo>
                    <a:pt x="1562" y="11128"/>
                  </a:lnTo>
                  <a:lnTo>
                    <a:pt x="1582" y="11144"/>
                  </a:lnTo>
                  <a:lnTo>
                    <a:pt x="1637" y="11144"/>
                  </a:lnTo>
                  <a:lnTo>
                    <a:pt x="1671" y="11128"/>
                  </a:lnTo>
                  <a:lnTo>
                    <a:pt x="1745" y="11036"/>
                  </a:lnTo>
                  <a:lnTo>
                    <a:pt x="1819" y="10946"/>
                  </a:lnTo>
                  <a:lnTo>
                    <a:pt x="1890" y="10855"/>
                  </a:lnTo>
                  <a:lnTo>
                    <a:pt x="1945" y="10746"/>
                  </a:lnTo>
                  <a:lnTo>
                    <a:pt x="2018" y="10653"/>
                  </a:lnTo>
                  <a:lnTo>
                    <a:pt x="2073" y="10563"/>
                  </a:lnTo>
                  <a:lnTo>
                    <a:pt x="2146" y="10473"/>
                  </a:lnTo>
                  <a:lnTo>
                    <a:pt x="2201" y="10380"/>
                  </a:lnTo>
                  <a:lnTo>
                    <a:pt x="2272" y="10271"/>
                  </a:lnTo>
                  <a:lnTo>
                    <a:pt x="2327" y="10182"/>
                  </a:lnTo>
                  <a:lnTo>
                    <a:pt x="2381" y="10092"/>
                  </a:lnTo>
                  <a:lnTo>
                    <a:pt x="2455" y="9999"/>
                  </a:lnTo>
                  <a:lnTo>
                    <a:pt x="2510" y="9909"/>
                  </a:lnTo>
                  <a:lnTo>
                    <a:pt x="2564" y="9819"/>
                  </a:lnTo>
                  <a:lnTo>
                    <a:pt x="2638" y="9726"/>
                  </a:lnTo>
                  <a:lnTo>
                    <a:pt x="2693" y="9636"/>
                  </a:lnTo>
                  <a:lnTo>
                    <a:pt x="2764" y="9546"/>
                  </a:lnTo>
                  <a:lnTo>
                    <a:pt x="2837" y="9472"/>
                  </a:lnTo>
                  <a:lnTo>
                    <a:pt x="2892" y="9383"/>
                  </a:lnTo>
                  <a:lnTo>
                    <a:pt x="2966" y="9290"/>
                  </a:lnTo>
                  <a:lnTo>
                    <a:pt x="3036" y="9219"/>
                  </a:lnTo>
                  <a:lnTo>
                    <a:pt x="3129" y="9126"/>
                  </a:lnTo>
                  <a:lnTo>
                    <a:pt x="3200" y="9055"/>
                  </a:lnTo>
                  <a:lnTo>
                    <a:pt x="3109" y="8908"/>
                  </a:lnTo>
                  <a:lnTo>
                    <a:pt x="3020" y="8763"/>
                  </a:lnTo>
                  <a:lnTo>
                    <a:pt x="2911" y="8619"/>
                  </a:lnTo>
                  <a:lnTo>
                    <a:pt x="2802" y="8491"/>
                  </a:lnTo>
                  <a:lnTo>
                    <a:pt x="2654" y="8401"/>
                  </a:lnTo>
                  <a:lnTo>
                    <a:pt x="2491" y="8472"/>
                  </a:lnTo>
                  <a:lnTo>
                    <a:pt x="2327" y="8546"/>
                  </a:lnTo>
                  <a:lnTo>
                    <a:pt x="2163" y="8619"/>
                  </a:lnTo>
                  <a:lnTo>
                    <a:pt x="1999" y="8654"/>
                  </a:lnTo>
                  <a:lnTo>
                    <a:pt x="1835" y="8708"/>
                  </a:lnTo>
                  <a:lnTo>
                    <a:pt x="1671" y="8728"/>
                  </a:lnTo>
                  <a:lnTo>
                    <a:pt x="1745" y="8619"/>
                  </a:lnTo>
                  <a:lnTo>
                    <a:pt x="1890" y="8546"/>
                  </a:lnTo>
                  <a:lnTo>
                    <a:pt x="2054" y="8491"/>
                  </a:lnTo>
                  <a:lnTo>
                    <a:pt x="2218" y="8401"/>
                  </a:lnTo>
                  <a:lnTo>
                    <a:pt x="2400" y="8363"/>
                  </a:lnTo>
                  <a:lnTo>
                    <a:pt x="2583" y="8308"/>
                  </a:lnTo>
                  <a:lnTo>
                    <a:pt x="2654" y="8182"/>
                  </a:lnTo>
                  <a:lnTo>
                    <a:pt x="2600" y="8128"/>
                  </a:lnTo>
                  <a:lnTo>
                    <a:pt x="2564" y="8073"/>
                  </a:lnTo>
                  <a:lnTo>
                    <a:pt x="2545" y="7999"/>
                  </a:lnTo>
                  <a:lnTo>
                    <a:pt x="2529" y="7926"/>
                  </a:lnTo>
                  <a:lnTo>
                    <a:pt x="2510" y="7855"/>
                  </a:lnTo>
                  <a:lnTo>
                    <a:pt x="2491" y="7801"/>
                  </a:lnTo>
                  <a:lnTo>
                    <a:pt x="2455" y="7762"/>
                  </a:lnTo>
                  <a:lnTo>
                    <a:pt x="2400" y="7746"/>
                  </a:lnTo>
                  <a:lnTo>
                    <a:pt x="2327" y="7746"/>
                  </a:lnTo>
                  <a:lnTo>
                    <a:pt x="2201" y="7781"/>
                  </a:lnTo>
                  <a:lnTo>
                    <a:pt x="2073" y="7836"/>
                  </a:lnTo>
                  <a:lnTo>
                    <a:pt x="1945" y="7871"/>
                  </a:lnTo>
                  <a:lnTo>
                    <a:pt x="1835" y="7926"/>
                  </a:lnTo>
                  <a:lnTo>
                    <a:pt x="1726" y="7999"/>
                  </a:lnTo>
                  <a:lnTo>
                    <a:pt x="1617" y="8054"/>
                  </a:lnTo>
                  <a:lnTo>
                    <a:pt x="1509" y="8109"/>
                  </a:lnTo>
                  <a:lnTo>
                    <a:pt x="1399" y="8163"/>
                  </a:lnTo>
                  <a:lnTo>
                    <a:pt x="1309" y="8218"/>
                  </a:lnTo>
                  <a:lnTo>
                    <a:pt x="1200" y="8273"/>
                  </a:lnTo>
                  <a:lnTo>
                    <a:pt x="1110" y="8327"/>
                  </a:lnTo>
                  <a:lnTo>
                    <a:pt x="1001" y="8363"/>
                  </a:lnTo>
                  <a:lnTo>
                    <a:pt x="908" y="8401"/>
                  </a:lnTo>
                  <a:lnTo>
                    <a:pt x="982" y="8327"/>
                  </a:lnTo>
                  <a:lnTo>
                    <a:pt x="1036" y="8253"/>
                  </a:lnTo>
                  <a:lnTo>
                    <a:pt x="1110" y="8182"/>
                  </a:lnTo>
                  <a:lnTo>
                    <a:pt x="1200" y="8128"/>
                  </a:lnTo>
                  <a:lnTo>
                    <a:pt x="1274" y="8054"/>
                  </a:lnTo>
                  <a:lnTo>
                    <a:pt x="1364" y="7999"/>
                  </a:lnTo>
                  <a:lnTo>
                    <a:pt x="1454" y="7945"/>
                  </a:lnTo>
                  <a:lnTo>
                    <a:pt x="1547" y="7909"/>
                  </a:lnTo>
                  <a:lnTo>
                    <a:pt x="1637" y="7855"/>
                  </a:lnTo>
                  <a:lnTo>
                    <a:pt x="1726" y="7817"/>
                  </a:lnTo>
                  <a:lnTo>
                    <a:pt x="1819" y="7781"/>
                  </a:lnTo>
                  <a:lnTo>
                    <a:pt x="1928" y="7727"/>
                  </a:lnTo>
                  <a:lnTo>
                    <a:pt x="2018" y="7692"/>
                  </a:lnTo>
                  <a:lnTo>
                    <a:pt x="2127" y="7673"/>
                  </a:lnTo>
                  <a:lnTo>
                    <a:pt x="2218" y="7637"/>
                  </a:lnTo>
                  <a:lnTo>
                    <a:pt x="2327" y="7528"/>
                  </a:lnTo>
                  <a:lnTo>
                    <a:pt x="2237" y="7091"/>
                  </a:lnTo>
                  <a:lnTo>
                    <a:pt x="2218" y="6691"/>
                  </a:lnTo>
                  <a:lnTo>
                    <a:pt x="2256" y="6289"/>
                  </a:lnTo>
                  <a:lnTo>
                    <a:pt x="2327" y="5892"/>
                  </a:lnTo>
                  <a:lnTo>
                    <a:pt x="2420" y="5799"/>
                  </a:lnTo>
                  <a:lnTo>
                    <a:pt x="2510" y="5709"/>
                  </a:lnTo>
                  <a:lnTo>
                    <a:pt x="2600" y="5635"/>
                  </a:lnTo>
                  <a:lnTo>
                    <a:pt x="2693" y="5545"/>
                  </a:lnTo>
                  <a:lnTo>
                    <a:pt x="2783" y="5455"/>
                  </a:lnTo>
                  <a:lnTo>
                    <a:pt x="2873" y="5381"/>
                  </a:lnTo>
                  <a:lnTo>
                    <a:pt x="2981" y="5307"/>
                  </a:lnTo>
                  <a:lnTo>
                    <a:pt x="3075" y="5218"/>
                  </a:lnTo>
                  <a:lnTo>
                    <a:pt x="3164" y="5145"/>
                  </a:lnTo>
                  <a:lnTo>
                    <a:pt x="3273" y="5073"/>
                  </a:lnTo>
                  <a:lnTo>
                    <a:pt x="3363" y="5000"/>
                  </a:lnTo>
                  <a:lnTo>
                    <a:pt x="3456" y="4926"/>
                  </a:lnTo>
                  <a:lnTo>
                    <a:pt x="3565" y="4855"/>
                  </a:lnTo>
                  <a:lnTo>
                    <a:pt x="3675" y="4781"/>
                  </a:lnTo>
                  <a:lnTo>
                    <a:pt x="3765" y="4727"/>
                  </a:lnTo>
                  <a:lnTo>
                    <a:pt x="3874" y="4653"/>
                  </a:lnTo>
                  <a:lnTo>
                    <a:pt x="3983" y="4598"/>
                  </a:lnTo>
                  <a:lnTo>
                    <a:pt x="4073" y="4527"/>
                  </a:lnTo>
                  <a:lnTo>
                    <a:pt x="4183" y="4473"/>
                  </a:lnTo>
                  <a:lnTo>
                    <a:pt x="4292" y="4399"/>
                  </a:lnTo>
                  <a:lnTo>
                    <a:pt x="4400" y="4345"/>
                  </a:lnTo>
                  <a:lnTo>
                    <a:pt x="4509" y="4291"/>
                  </a:lnTo>
                  <a:lnTo>
                    <a:pt x="4602" y="4236"/>
                  </a:lnTo>
                  <a:lnTo>
                    <a:pt x="4711" y="4182"/>
                  </a:lnTo>
                  <a:lnTo>
                    <a:pt x="4820" y="4127"/>
                  </a:lnTo>
                  <a:lnTo>
                    <a:pt x="4930" y="4072"/>
                  </a:lnTo>
                  <a:lnTo>
                    <a:pt x="5039" y="4018"/>
                  </a:lnTo>
                  <a:lnTo>
                    <a:pt x="5148" y="3963"/>
                  </a:lnTo>
                  <a:lnTo>
                    <a:pt x="5257" y="3928"/>
                  </a:lnTo>
                  <a:lnTo>
                    <a:pt x="5367" y="3873"/>
                  </a:lnTo>
                  <a:lnTo>
                    <a:pt x="5476" y="3835"/>
                  </a:lnTo>
                  <a:lnTo>
                    <a:pt x="5585" y="3780"/>
                  </a:lnTo>
                  <a:lnTo>
                    <a:pt x="5694" y="3745"/>
                  </a:lnTo>
                  <a:lnTo>
                    <a:pt x="5803" y="3690"/>
                  </a:lnTo>
                  <a:lnTo>
                    <a:pt x="5928" y="3655"/>
                  </a:lnTo>
                  <a:lnTo>
                    <a:pt x="6037" y="3616"/>
                  </a:lnTo>
                  <a:lnTo>
                    <a:pt x="6147" y="3562"/>
                  </a:lnTo>
                  <a:lnTo>
                    <a:pt x="6256" y="3527"/>
                  </a:lnTo>
                  <a:lnTo>
                    <a:pt x="6365" y="3492"/>
                  </a:lnTo>
                  <a:lnTo>
                    <a:pt x="6365" y="3399"/>
                  </a:lnTo>
                  <a:lnTo>
                    <a:pt x="6330" y="3328"/>
                  </a:lnTo>
                  <a:lnTo>
                    <a:pt x="6294" y="3254"/>
                  </a:lnTo>
                  <a:lnTo>
                    <a:pt x="6239" y="3164"/>
                  </a:lnTo>
                  <a:lnTo>
                    <a:pt x="6185" y="3090"/>
                  </a:lnTo>
                  <a:lnTo>
                    <a:pt x="6147" y="3000"/>
                  </a:lnTo>
                  <a:lnTo>
                    <a:pt x="6130" y="2907"/>
                  </a:lnTo>
                  <a:lnTo>
                    <a:pt x="6111" y="2817"/>
                  </a:lnTo>
                  <a:lnTo>
                    <a:pt x="6147" y="2728"/>
                  </a:lnTo>
                  <a:lnTo>
                    <a:pt x="6111" y="2654"/>
                  </a:lnTo>
                  <a:lnTo>
                    <a:pt x="6076" y="2619"/>
                  </a:lnTo>
                  <a:lnTo>
                    <a:pt x="6021" y="2581"/>
                  </a:lnTo>
                  <a:lnTo>
                    <a:pt x="5966" y="2564"/>
                  </a:lnTo>
                  <a:lnTo>
                    <a:pt x="5912" y="2545"/>
                  </a:lnTo>
                  <a:lnTo>
                    <a:pt x="5857" y="2545"/>
                  </a:lnTo>
                  <a:lnTo>
                    <a:pt x="5783" y="2545"/>
                  </a:lnTo>
                  <a:lnTo>
                    <a:pt x="5711" y="2545"/>
                  </a:lnTo>
                  <a:lnTo>
                    <a:pt x="5640" y="2545"/>
                  </a:lnTo>
                  <a:lnTo>
                    <a:pt x="5566" y="2564"/>
                  </a:lnTo>
                  <a:lnTo>
                    <a:pt x="5492" y="2564"/>
                  </a:lnTo>
                  <a:lnTo>
                    <a:pt x="5421" y="2545"/>
                  </a:lnTo>
                  <a:lnTo>
                    <a:pt x="5348" y="2526"/>
                  </a:lnTo>
                  <a:lnTo>
                    <a:pt x="5274" y="2510"/>
                  </a:lnTo>
                  <a:lnTo>
                    <a:pt x="4766" y="2455"/>
                  </a:lnTo>
                  <a:lnTo>
                    <a:pt x="4275" y="2291"/>
                  </a:lnTo>
                  <a:lnTo>
                    <a:pt x="3855" y="1964"/>
                  </a:lnTo>
                  <a:lnTo>
                    <a:pt x="3800" y="1890"/>
                  </a:lnTo>
                  <a:lnTo>
                    <a:pt x="3729" y="1890"/>
                  </a:lnTo>
                  <a:lnTo>
                    <a:pt x="3656" y="1925"/>
                  </a:lnTo>
                  <a:lnTo>
                    <a:pt x="3601" y="2018"/>
                  </a:lnTo>
                  <a:lnTo>
                    <a:pt x="3565" y="2089"/>
                  </a:lnTo>
                  <a:lnTo>
                    <a:pt x="3527" y="2182"/>
                  </a:lnTo>
                  <a:lnTo>
                    <a:pt x="3492" y="2253"/>
                  </a:lnTo>
                  <a:lnTo>
                    <a:pt x="3492" y="2308"/>
                  </a:lnTo>
                  <a:lnTo>
                    <a:pt x="3511" y="2381"/>
                  </a:lnTo>
                  <a:lnTo>
                    <a:pt x="3546" y="2436"/>
                  </a:lnTo>
                  <a:lnTo>
                    <a:pt x="3582" y="2491"/>
                  </a:lnTo>
                  <a:lnTo>
                    <a:pt x="3637" y="2545"/>
                  </a:lnTo>
                  <a:lnTo>
                    <a:pt x="3675" y="2619"/>
                  </a:lnTo>
                  <a:lnTo>
                    <a:pt x="3710" y="2673"/>
                  </a:lnTo>
                  <a:lnTo>
                    <a:pt x="3746" y="2728"/>
                  </a:lnTo>
                  <a:lnTo>
                    <a:pt x="3601" y="2654"/>
                  </a:lnTo>
                  <a:lnTo>
                    <a:pt x="3437" y="2545"/>
                  </a:lnTo>
                  <a:lnTo>
                    <a:pt x="3309" y="2400"/>
                  </a:lnTo>
                  <a:lnTo>
                    <a:pt x="3309" y="2308"/>
                  </a:lnTo>
                  <a:lnTo>
                    <a:pt x="3309" y="2237"/>
                  </a:lnTo>
                  <a:lnTo>
                    <a:pt x="3328" y="2163"/>
                  </a:lnTo>
                  <a:lnTo>
                    <a:pt x="3363" y="2089"/>
                  </a:lnTo>
                  <a:lnTo>
                    <a:pt x="3402" y="2018"/>
                  </a:lnTo>
                  <a:lnTo>
                    <a:pt x="3437" y="1944"/>
                  </a:lnTo>
                  <a:lnTo>
                    <a:pt x="3492" y="1871"/>
                  </a:lnTo>
                  <a:lnTo>
                    <a:pt x="3546" y="1816"/>
                  </a:lnTo>
                  <a:lnTo>
                    <a:pt x="3601" y="1746"/>
                  </a:lnTo>
                  <a:lnTo>
                    <a:pt x="3656" y="1672"/>
                  </a:lnTo>
                  <a:lnTo>
                    <a:pt x="3691" y="1599"/>
                  </a:lnTo>
                  <a:lnTo>
                    <a:pt x="3746" y="1528"/>
                  </a:lnTo>
                  <a:lnTo>
                    <a:pt x="3784" y="1454"/>
                  </a:lnTo>
                  <a:lnTo>
                    <a:pt x="3819" y="1380"/>
                  </a:lnTo>
                  <a:lnTo>
                    <a:pt x="3838" y="1290"/>
                  </a:lnTo>
                  <a:lnTo>
                    <a:pt x="3855" y="1200"/>
                  </a:lnTo>
                  <a:lnTo>
                    <a:pt x="3910" y="1126"/>
                  </a:lnTo>
                  <a:lnTo>
                    <a:pt x="3964" y="1072"/>
                  </a:lnTo>
                  <a:lnTo>
                    <a:pt x="4038" y="998"/>
                  </a:lnTo>
                  <a:lnTo>
                    <a:pt x="4112" y="944"/>
                  </a:lnTo>
                  <a:lnTo>
                    <a:pt x="4183" y="890"/>
                  </a:lnTo>
                  <a:lnTo>
                    <a:pt x="4256" y="835"/>
                  </a:lnTo>
                  <a:lnTo>
                    <a:pt x="4345" y="800"/>
                  </a:lnTo>
                  <a:lnTo>
                    <a:pt x="4439" y="764"/>
                  </a:lnTo>
                  <a:lnTo>
                    <a:pt x="4528" y="745"/>
                  </a:lnTo>
                  <a:lnTo>
                    <a:pt x="4638" y="726"/>
                  </a:lnTo>
                  <a:lnTo>
                    <a:pt x="4728" y="709"/>
                  </a:lnTo>
                  <a:lnTo>
                    <a:pt x="4837" y="709"/>
                  </a:lnTo>
                  <a:lnTo>
                    <a:pt x="4946" y="709"/>
                  </a:lnTo>
                  <a:lnTo>
                    <a:pt x="5055" y="726"/>
                  </a:lnTo>
                  <a:lnTo>
                    <a:pt x="5165" y="764"/>
                  </a:lnTo>
                  <a:lnTo>
                    <a:pt x="5165" y="873"/>
                  </a:lnTo>
                  <a:lnTo>
                    <a:pt x="5001" y="835"/>
                  </a:lnTo>
                  <a:lnTo>
                    <a:pt x="4837" y="835"/>
                  </a:lnTo>
                  <a:lnTo>
                    <a:pt x="4673" y="854"/>
                  </a:lnTo>
                  <a:lnTo>
                    <a:pt x="4528" y="890"/>
                  </a:lnTo>
                  <a:lnTo>
                    <a:pt x="4400" y="944"/>
                  </a:lnTo>
                  <a:lnTo>
                    <a:pt x="4275" y="1017"/>
                  </a:lnTo>
                  <a:lnTo>
                    <a:pt x="4166" y="1107"/>
                  </a:lnTo>
                  <a:lnTo>
                    <a:pt x="4057" y="1200"/>
                  </a:lnTo>
                  <a:lnTo>
                    <a:pt x="3964" y="1309"/>
                  </a:lnTo>
                  <a:lnTo>
                    <a:pt x="3929" y="1364"/>
                  </a:lnTo>
                  <a:lnTo>
                    <a:pt x="3929" y="1418"/>
                  </a:lnTo>
                  <a:lnTo>
                    <a:pt x="3964" y="1418"/>
                  </a:lnTo>
                  <a:lnTo>
                    <a:pt x="4419" y="1326"/>
                  </a:lnTo>
                  <a:lnTo>
                    <a:pt x="4892" y="1216"/>
                  </a:lnTo>
                  <a:lnTo>
                    <a:pt x="5383" y="1091"/>
                  </a:lnTo>
                  <a:lnTo>
                    <a:pt x="5274" y="1162"/>
                  </a:lnTo>
                  <a:lnTo>
                    <a:pt x="5165" y="1235"/>
                  </a:lnTo>
                  <a:lnTo>
                    <a:pt x="5039" y="1290"/>
                  </a:lnTo>
                  <a:lnTo>
                    <a:pt x="4892" y="1326"/>
                  </a:lnTo>
                  <a:lnTo>
                    <a:pt x="4747" y="1364"/>
                  </a:lnTo>
                  <a:lnTo>
                    <a:pt x="4619" y="1399"/>
                  </a:lnTo>
                  <a:lnTo>
                    <a:pt x="4474" y="1418"/>
                  </a:lnTo>
                  <a:lnTo>
                    <a:pt x="4330" y="1473"/>
                  </a:lnTo>
                  <a:lnTo>
                    <a:pt x="4202" y="1509"/>
                  </a:lnTo>
                  <a:lnTo>
                    <a:pt x="4073" y="1563"/>
                  </a:lnTo>
                  <a:lnTo>
                    <a:pt x="3964" y="1653"/>
                  </a:lnTo>
                  <a:lnTo>
                    <a:pt x="3855" y="1746"/>
                  </a:lnTo>
                  <a:lnTo>
                    <a:pt x="3910" y="1816"/>
                  </a:lnTo>
                  <a:lnTo>
                    <a:pt x="3964" y="1890"/>
                  </a:lnTo>
                  <a:lnTo>
                    <a:pt x="4038" y="1944"/>
                  </a:lnTo>
                  <a:lnTo>
                    <a:pt x="4112" y="2018"/>
                  </a:lnTo>
                  <a:lnTo>
                    <a:pt x="4166" y="2089"/>
                  </a:lnTo>
                  <a:lnTo>
                    <a:pt x="4237" y="2144"/>
                  </a:lnTo>
                  <a:lnTo>
                    <a:pt x="4311" y="2198"/>
                  </a:lnTo>
                  <a:lnTo>
                    <a:pt x="4400" y="2237"/>
                  </a:lnTo>
                  <a:lnTo>
                    <a:pt x="4474" y="2272"/>
                  </a:lnTo>
                  <a:lnTo>
                    <a:pt x="4564" y="2308"/>
                  </a:lnTo>
                  <a:lnTo>
                    <a:pt x="4657" y="2308"/>
                  </a:lnTo>
                  <a:lnTo>
                    <a:pt x="4747" y="2308"/>
                  </a:lnTo>
                  <a:lnTo>
                    <a:pt x="4837" y="2291"/>
                  </a:lnTo>
                  <a:lnTo>
                    <a:pt x="4946" y="2362"/>
                  </a:lnTo>
                  <a:lnTo>
                    <a:pt x="5055" y="2400"/>
                  </a:lnTo>
                  <a:lnTo>
                    <a:pt x="5165" y="2436"/>
                  </a:lnTo>
                  <a:lnTo>
                    <a:pt x="5293" y="2455"/>
                  </a:lnTo>
                  <a:lnTo>
                    <a:pt x="5402" y="2472"/>
                  </a:lnTo>
                  <a:lnTo>
                    <a:pt x="5511" y="2472"/>
                  </a:lnTo>
                  <a:lnTo>
                    <a:pt x="5640" y="2472"/>
                  </a:lnTo>
                  <a:lnTo>
                    <a:pt x="5749" y="2472"/>
                  </a:lnTo>
                  <a:lnTo>
                    <a:pt x="5874" y="2472"/>
                  </a:lnTo>
                  <a:lnTo>
                    <a:pt x="6021" y="2491"/>
                  </a:lnTo>
                  <a:lnTo>
                    <a:pt x="6147" y="2510"/>
                  </a:lnTo>
                  <a:lnTo>
                    <a:pt x="6166" y="2400"/>
                  </a:lnTo>
                  <a:lnTo>
                    <a:pt x="6201" y="2291"/>
                  </a:lnTo>
                  <a:lnTo>
                    <a:pt x="6220" y="2182"/>
                  </a:lnTo>
                  <a:lnTo>
                    <a:pt x="6147" y="2073"/>
                  </a:lnTo>
                  <a:lnTo>
                    <a:pt x="6166" y="1980"/>
                  </a:lnTo>
                  <a:lnTo>
                    <a:pt x="6239" y="1871"/>
                  </a:lnTo>
                  <a:lnTo>
                    <a:pt x="6310" y="1763"/>
                  </a:lnTo>
                  <a:lnTo>
                    <a:pt x="6365" y="1637"/>
                  </a:lnTo>
                  <a:lnTo>
                    <a:pt x="6220" y="1582"/>
                  </a:lnTo>
                  <a:lnTo>
                    <a:pt x="6056" y="1528"/>
                  </a:lnTo>
                  <a:lnTo>
                    <a:pt x="5928" y="1418"/>
                  </a:lnTo>
                  <a:lnTo>
                    <a:pt x="5966" y="1380"/>
                  </a:lnTo>
                  <a:lnTo>
                    <a:pt x="6021" y="1345"/>
                  </a:lnTo>
                  <a:lnTo>
                    <a:pt x="6092" y="1345"/>
                  </a:lnTo>
                  <a:lnTo>
                    <a:pt x="6147" y="1345"/>
                  </a:lnTo>
                  <a:lnTo>
                    <a:pt x="6201" y="1345"/>
                  </a:lnTo>
                  <a:lnTo>
                    <a:pt x="6239" y="1345"/>
                  </a:lnTo>
                  <a:lnTo>
                    <a:pt x="6275" y="1309"/>
                  </a:lnTo>
                  <a:lnTo>
                    <a:pt x="6275" y="1271"/>
                  </a:lnTo>
                  <a:lnTo>
                    <a:pt x="6256" y="1200"/>
                  </a:lnTo>
                  <a:lnTo>
                    <a:pt x="6185" y="1126"/>
                  </a:lnTo>
                  <a:lnTo>
                    <a:pt x="6111" y="1017"/>
                  </a:lnTo>
                  <a:lnTo>
                    <a:pt x="6037" y="873"/>
                  </a:lnTo>
                  <a:lnTo>
                    <a:pt x="6239" y="909"/>
                  </a:lnTo>
                  <a:lnTo>
                    <a:pt x="6439" y="944"/>
                  </a:lnTo>
                  <a:lnTo>
                    <a:pt x="6584" y="873"/>
                  </a:lnTo>
                  <a:lnTo>
                    <a:pt x="6584" y="800"/>
                  </a:lnTo>
                  <a:lnTo>
                    <a:pt x="6548" y="726"/>
                  </a:lnTo>
                  <a:lnTo>
                    <a:pt x="6493" y="655"/>
                  </a:lnTo>
                  <a:lnTo>
                    <a:pt x="6458" y="581"/>
                  </a:lnTo>
                  <a:lnTo>
                    <a:pt x="6420" y="507"/>
                  </a:lnTo>
                  <a:lnTo>
                    <a:pt x="6420" y="417"/>
                  </a:lnTo>
                  <a:lnTo>
                    <a:pt x="6474" y="327"/>
                  </a:lnTo>
                  <a:lnTo>
                    <a:pt x="6567" y="398"/>
                  </a:lnTo>
                  <a:lnTo>
                    <a:pt x="6638" y="491"/>
                  </a:lnTo>
                  <a:lnTo>
                    <a:pt x="6712" y="581"/>
                  </a:lnTo>
                  <a:lnTo>
                    <a:pt x="6786" y="671"/>
                  </a:lnTo>
                  <a:lnTo>
                    <a:pt x="6857" y="764"/>
                  </a:lnTo>
                  <a:lnTo>
                    <a:pt x="6930" y="835"/>
                  </a:lnTo>
                  <a:lnTo>
                    <a:pt x="7020" y="873"/>
                  </a:lnTo>
                  <a:lnTo>
                    <a:pt x="7075" y="600"/>
                  </a:lnTo>
                  <a:lnTo>
                    <a:pt x="7075" y="344"/>
                  </a:lnTo>
                  <a:lnTo>
                    <a:pt x="7129" y="110"/>
                  </a:lnTo>
                  <a:lnTo>
                    <a:pt x="7202" y="180"/>
                  </a:lnTo>
                  <a:lnTo>
                    <a:pt x="7238" y="234"/>
                  </a:lnTo>
                  <a:lnTo>
                    <a:pt x="7257" y="327"/>
                  </a:lnTo>
                  <a:lnTo>
                    <a:pt x="7276" y="398"/>
                  </a:lnTo>
                  <a:lnTo>
                    <a:pt x="7292" y="472"/>
                  </a:lnTo>
                  <a:lnTo>
                    <a:pt x="7347" y="546"/>
                  </a:lnTo>
                  <a:lnTo>
                    <a:pt x="7366" y="709"/>
                  </a:lnTo>
                  <a:lnTo>
                    <a:pt x="7385" y="819"/>
                  </a:lnTo>
                  <a:lnTo>
                    <a:pt x="7347" y="982"/>
                  </a:lnTo>
                  <a:lnTo>
                    <a:pt x="7566" y="9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09" name="Freeform 41">
              <a:extLst>
                <a:ext uri="{FF2B5EF4-FFF2-40B4-BE49-F238E27FC236}">
                  <a16:creationId xmlns:a16="http://schemas.microsoft.com/office/drawing/2014/main" id="{C43FE5F6-4E57-460A-A07E-0347553A9AD1}"/>
                </a:ext>
              </a:extLst>
            </p:cNvPr>
            <p:cNvSpPr>
              <a:spLocks/>
            </p:cNvSpPr>
            <p:nvPr/>
          </p:nvSpPr>
          <p:spPr bwMode="auto">
            <a:xfrm>
              <a:off x="5325" y="1382"/>
              <a:ext cx="111" cy="33"/>
            </a:xfrm>
            <a:custGeom>
              <a:avLst/>
              <a:gdLst>
                <a:gd name="T0" fmla="*/ 0 w 1110"/>
                <a:gd name="T1" fmla="*/ 0 h 328"/>
                <a:gd name="T2" fmla="*/ 0 w 1110"/>
                <a:gd name="T3" fmla="*/ 0 h 328"/>
                <a:gd name="T4" fmla="*/ 0 w 1110"/>
                <a:gd name="T5" fmla="*/ 0 h 328"/>
                <a:gd name="T6" fmla="*/ 0 w 1110"/>
                <a:gd name="T7" fmla="*/ 0 h 328"/>
                <a:gd name="T8" fmla="*/ 0 w 1110"/>
                <a:gd name="T9" fmla="*/ 0 h 328"/>
                <a:gd name="T10" fmla="*/ 0 w 1110"/>
                <a:gd name="T11" fmla="*/ 0 h 328"/>
                <a:gd name="T12" fmla="*/ 0 w 1110"/>
                <a:gd name="T13" fmla="*/ 0 h 328"/>
                <a:gd name="T14" fmla="*/ 0 w 1110"/>
                <a:gd name="T15" fmla="*/ 0 h 328"/>
                <a:gd name="T16" fmla="*/ 0 w 1110"/>
                <a:gd name="T17" fmla="*/ 0 h 328"/>
                <a:gd name="T18" fmla="*/ 0 w 1110"/>
                <a:gd name="T19" fmla="*/ 0 h 328"/>
                <a:gd name="T20" fmla="*/ 0 w 1110"/>
                <a:gd name="T21" fmla="*/ 0 h 328"/>
                <a:gd name="T22" fmla="*/ 0 w 1110"/>
                <a:gd name="T23" fmla="*/ 0 h 328"/>
                <a:gd name="T24" fmla="*/ 0 w 1110"/>
                <a:gd name="T25" fmla="*/ 0 h 328"/>
                <a:gd name="T26" fmla="*/ 0 w 1110"/>
                <a:gd name="T27" fmla="*/ 0 h 328"/>
                <a:gd name="T28" fmla="*/ 0 w 1110"/>
                <a:gd name="T29" fmla="*/ 0 h 328"/>
                <a:gd name="T30" fmla="*/ 0 w 1110"/>
                <a:gd name="T31" fmla="*/ 0 h 328"/>
                <a:gd name="T32" fmla="*/ 0 w 1110"/>
                <a:gd name="T33" fmla="*/ 0 h 328"/>
                <a:gd name="T34" fmla="*/ 0 w 1110"/>
                <a:gd name="T35" fmla="*/ 0 h 328"/>
                <a:gd name="T36" fmla="*/ 0 w 1110"/>
                <a:gd name="T37" fmla="*/ 0 h 328"/>
                <a:gd name="T38" fmla="*/ 0 w 1110"/>
                <a:gd name="T39" fmla="*/ 0 h 328"/>
                <a:gd name="T40" fmla="*/ 0 w 1110"/>
                <a:gd name="T41" fmla="*/ 0 h 328"/>
                <a:gd name="T42" fmla="*/ 0 w 1110"/>
                <a:gd name="T43" fmla="*/ 0 h 328"/>
                <a:gd name="T44" fmla="*/ 0 w 1110"/>
                <a:gd name="T45" fmla="*/ 0 h 328"/>
                <a:gd name="T46" fmla="*/ 0 w 1110"/>
                <a:gd name="T47" fmla="*/ 0 h 328"/>
                <a:gd name="T48" fmla="*/ 0 w 1110"/>
                <a:gd name="T49" fmla="*/ 0 h 328"/>
                <a:gd name="T50" fmla="*/ 0 w 1110"/>
                <a:gd name="T51" fmla="*/ 0 h 328"/>
                <a:gd name="T52" fmla="*/ 0 w 1110"/>
                <a:gd name="T53" fmla="*/ 0 h 328"/>
                <a:gd name="T54" fmla="*/ 0 w 1110"/>
                <a:gd name="T55" fmla="*/ 0 h 328"/>
                <a:gd name="T56" fmla="*/ 0 w 1110"/>
                <a:gd name="T57" fmla="*/ 0 h 328"/>
                <a:gd name="T58" fmla="*/ 0 w 1110"/>
                <a:gd name="T59" fmla="*/ 0 h 328"/>
                <a:gd name="T60" fmla="*/ 0 w 1110"/>
                <a:gd name="T61" fmla="*/ 0 h 3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10"/>
                <a:gd name="T94" fmla="*/ 0 h 328"/>
                <a:gd name="T95" fmla="*/ 1110 w 1110"/>
                <a:gd name="T96" fmla="*/ 328 h 3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10" h="328">
                  <a:moveTo>
                    <a:pt x="328" y="0"/>
                  </a:moveTo>
                  <a:lnTo>
                    <a:pt x="257" y="36"/>
                  </a:lnTo>
                  <a:lnTo>
                    <a:pt x="218" y="71"/>
                  </a:lnTo>
                  <a:lnTo>
                    <a:pt x="218" y="109"/>
                  </a:lnTo>
                  <a:lnTo>
                    <a:pt x="328" y="180"/>
                  </a:lnTo>
                  <a:lnTo>
                    <a:pt x="456" y="199"/>
                  </a:lnTo>
                  <a:lnTo>
                    <a:pt x="546" y="218"/>
                  </a:lnTo>
                  <a:lnTo>
                    <a:pt x="620" y="126"/>
                  </a:lnTo>
                  <a:lnTo>
                    <a:pt x="601" y="55"/>
                  </a:lnTo>
                  <a:lnTo>
                    <a:pt x="546" y="0"/>
                  </a:lnTo>
                  <a:lnTo>
                    <a:pt x="1091" y="109"/>
                  </a:lnTo>
                  <a:lnTo>
                    <a:pt x="1110" y="164"/>
                  </a:lnTo>
                  <a:lnTo>
                    <a:pt x="1037" y="218"/>
                  </a:lnTo>
                  <a:lnTo>
                    <a:pt x="982" y="328"/>
                  </a:lnTo>
                  <a:lnTo>
                    <a:pt x="912" y="290"/>
                  </a:lnTo>
                  <a:lnTo>
                    <a:pt x="838" y="290"/>
                  </a:lnTo>
                  <a:lnTo>
                    <a:pt x="748" y="273"/>
                  </a:lnTo>
                  <a:lnTo>
                    <a:pt x="655" y="290"/>
                  </a:lnTo>
                  <a:lnTo>
                    <a:pt x="565" y="290"/>
                  </a:lnTo>
                  <a:lnTo>
                    <a:pt x="475" y="309"/>
                  </a:lnTo>
                  <a:lnTo>
                    <a:pt x="382" y="309"/>
                  </a:lnTo>
                  <a:lnTo>
                    <a:pt x="311" y="309"/>
                  </a:lnTo>
                  <a:lnTo>
                    <a:pt x="218" y="290"/>
                  </a:lnTo>
                  <a:lnTo>
                    <a:pt x="147" y="273"/>
                  </a:lnTo>
                  <a:lnTo>
                    <a:pt x="93" y="235"/>
                  </a:lnTo>
                  <a:lnTo>
                    <a:pt x="38" y="180"/>
                  </a:lnTo>
                  <a:lnTo>
                    <a:pt x="19" y="109"/>
                  </a:lnTo>
                  <a:lnTo>
                    <a:pt x="0" y="0"/>
                  </a:lnTo>
                  <a:lnTo>
                    <a:pt x="93" y="0"/>
                  </a:lnTo>
                  <a:lnTo>
                    <a:pt x="202" y="0"/>
                  </a:lnTo>
                  <a:lnTo>
                    <a:pt x="3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0" name="Freeform 42">
              <a:extLst>
                <a:ext uri="{FF2B5EF4-FFF2-40B4-BE49-F238E27FC236}">
                  <a16:creationId xmlns:a16="http://schemas.microsoft.com/office/drawing/2014/main" id="{ADB499CF-583E-4B7F-B6BB-3774892A34B6}"/>
                </a:ext>
              </a:extLst>
            </p:cNvPr>
            <p:cNvSpPr>
              <a:spLocks/>
            </p:cNvSpPr>
            <p:nvPr/>
          </p:nvSpPr>
          <p:spPr bwMode="auto">
            <a:xfrm>
              <a:off x="5499" y="1420"/>
              <a:ext cx="397" cy="598"/>
            </a:xfrm>
            <a:custGeom>
              <a:avLst/>
              <a:gdLst>
                <a:gd name="T0" fmla="*/ 0 w 3967"/>
                <a:gd name="T1" fmla="*/ 0 h 5981"/>
                <a:gd name="T2" fmla="*/ 0 w 3967"/>
                <a:gd name="T3" fmla="*/ 0 h 5981"/>
                <a:gd name="T4" fmla="*/ 0 w 3967"/>
                <a:gd name="T5" fmla="*/ 0 h 5981"/>
                <a:gd name="T6" fmla="*/ 0 w 3967"/>
                <a:gd name="T7" fmla="*/ 0 h 5981"/>
                <a:gd name="T8" fmla="*/ 0 w 3967"/>
                <a:gd name="T9" fmla="*/ 0 h 5981"/>
                <a:gd name="T10" fmla="*/ 0 w 3967"/>
                <a:gd name="T11" fmla="*/ 0 h 5981"/>
                <a:gd name="T12" fmla="*/ 0 w 3967"/>
                <a:gd name="T13" fmla="*/ 0 h 5981"/>
                <a:gd name="T14" fmla="*/ 0 w 3967"/>
                <a:gd name="T15" fmla="*/ 0 h 5981"/>
                <a:gd name="T16" fmla="*/ 0 w 3967"/>
                <a:gd name="T17" fmla="*/ 0 h 5981"/>
                <a:gd name="T18" fmla="*/ 0 w 3967"/>
                <a:gd name="T19" fmla="*/ 0 h 5981"/>
                <a:gd name="T20" fmla="*/ 0 w 3967"/>
                <a:gd name="T21" fmla="*/ 0 h 5981"/>
                <a:gd name="T22" fmla="*/ 0 w 3967"/>
                <a:gd name="T23" fmla="*/ 0 h 5981"/>
                <a:gd name="T24" fmla="*/ 0 w 3967"/>
                <a:gd name="T25" fmla="*/ 0 h 5981"/>
                <a:gd name="T26" fmla="*/ 0 w 3967"/>
                <a:gd name="T27" fmla="*/ 0 h 5981"/>
                <a:gd name="T28" fmla="*/ 0 w 3967"/>
                <a:gd name="T29" fmla="*/ 0 h 5981"/>
                <a:gd name="T30" fmla="*/ 0 w 3967"/>
                <a:gd name="T31" fmla="*/ 0 h 5981"/>
                <a:gd name="T32" fmla="*/ 0 w 3967"/>
                <a:gd name="T33" fmla="*/ 0 h 5981"/>
                <a:gd name="T34" fmla="*/ 0 w 3967"/>
                <a:gd name="T35" fmla="*/ 0 h 5981"/>
                <a:gd name="T36" fmla="*/ 0 w 3967"/>
                <a:gd name="T37" fmla="*/ 0 h 5981"/>
                <a:gd name="T38" fmla="*/ 0 w 3967"/>
                <a:gd name="T39" fmla="*/ 0 h 5981"/>
                <a:gd name="T40" fmla="*/ 0 w 3967"/>
                <a:gd name="T41" fmla="*/ 0 h 5981"/>
                <a:gd name="T42" fmla="*/ 0 w 3967"/>
                <a:gd name="T43" fmla="*/ 0 h 5981"/>
                <a:gd name="T44" fmla="*/ 0 w 3967"/>
                <a:gd name="T45" fmla="*/ 0 h 5981"/>
                <a:gd name="T46" fmla="*/ 0 w 3967"/>
                <a:gd name="T47" fmla="*/ 0 h 5981"/>
                <a:gd name="T48" fmla="*/ 0 w 3967"/>
                <a:gd name="T49" fmla="*/ 0 h 5981"/>
                <a:gd name="T50" fmla="*/ 0 w 3967"/>
                <a:gd name="T51" fmla="*/ 0 h 5981"/>
                <a:gd name="T52" fmla="*/ 0 w 3967"/>
                <a:gd name="T53" fmla="*/ 0 h 5981"/>
                <a:gd name="T54" fmla="*/ 0 w 3967"/>
                <a:gd name="T55" fmla="*/ 0 h 5981"/>
                <a:gd name="T56" fmla="*/ 0 w 3967"/>
                <a:gd name="T57" fmla="*/ 0 h 5981"/>
                <a:gd name="T58" fmla="*/ 0 w 3967"/>
                <a:gd name="T59" fmla="*/ 0 h 5981"/>
                <a:gd name="T60" fmla="*/ 0 w 3967"/>
                <a:gd name="T61" fmla="*/ 0 h 5981"/>
                <a:gd name="T62" fmla="*/ 0 w 3967"/>
                <a:gd name="T63" fmla="*/ 0 h 5981"/>
                <a:gd name="T64" fmla="*/ 0 w 3967"/>
                <a:gd name="T65" fmla="*/ 0 h 5981"/>
                <a:gd name="T66" fmla="*/ 0 w 3967"/>
                <a:gd name="T67" fmla="*/ 0 h 5981"/>
                <a:gd name="T68" fmla="*/ 0 w 3967"/>
                <a:gd name="T69" fmla="*/ 0 h 5981"/>
                <a:gd name="T70" fmla="*/ 0 w 3967"/>
                <a:gd name="T71" fmla="*/ 0 h 5981"/>
                <a:gd name="T72" fmla="*/ 0 w 3967"/>
                <a:gd name="T73" fmla="*/ 0 h 5981"/>
                <a:gd name="T74" fmla="*/ 0 w 3967"/>
                <a:gd name="T75" fmla="*/ 0 h 5981"/>
                <a:gd name="T76" fmla="*/ 0 w 3967"/>
                <a:gd name="T77" fmla="*/ 0 h 5981"/>
                <a:gd name="T78" fmla="*/ 0 w 3967"/>
                <a:gd name="T79" fmla="*/ 0 h 5981"/>
                <a:gd name="T80" fmla="*/ 0 w 3967"/>
                <a:gd name="T81" fmla="*/ 0 h 5981"/>
                <a:gd name="T82" fmla="*/ 0 w 3967"/>
                <a:gd name="T83" fmla="*/ 0 h 5981"/>
                <a:gd name="T84" fmla="*/ 0 w 3967"/>
                <a:gd name="T85" fmla="*/ 0 h 5981"/>
                <a:gd name="T86" fmla="*/ 0 w 3967"/>
                <a:gd name="T87" fmla="*/ 0 h 5981"/>
                <a:gd name="T88" fmla="*/ 0 w 3967"/>
                <a:gd name="T89" fmla="*/ 0 h 5981"/>
                <a:gd name="T90" fmla="*/ 0 w 3967"/>
                <a:gd name="T91" fmla="*/ 0 h 5981"/>
                <a:gd name="T92" fmla="*/ 0 w 3967"/>
                <a:gd name="T93" fmla="*/ 0 h 5981"/>
                <a:gd name="T94" fmla="*/ 0 w 3967"/>
                <a:gd name="T95" fmla="*/ 0 h 5981"/>
                <a:gd name="T96" fmla="*/ 0 w 3967"/>
                <a:gd name="T97" fmla="*/ 0 h 5981"/>
                <a:gd name="T98" fmla="*/ 0 w 3967"/>
                <a:gd name="T99" fmla="*/ 0 h 5981"/>
                <a:gd name="T100" fmla="*/ 0 w 3967"/>
                <a:gd name="T101" fmla="*/ 0 h 5981"/>
                <a:gd name="T102" fmla="*/ 0 w 3967"/>
                <a:gd name="T103" fmla="*/ 0 h 5981"/>
                <a:gd name="T104" fmla="*/ 0 w 3967"/>
                <a:gd name="T105" fmla="*/ 0 h 5981"/>
                <a:gd name="T106" fmla="*/ 0 w 3967"/>
                <a:gd name="T107" fmla="*/ 0 h 5981"/>
                <a:gd name="T108" fmla="*/ 0 w 3967"/>
                <a:gd name="T109" fmla="*/ 0 h 59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67"/>
                <a:gd name="T166" fmla="*/ 0 h 5981"/>
                <a:gd name="T167" fmla="*/ 3967 w 3967"/>
                <a:gd name="T168" fmla="*/ 5981 h 598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67" h="5981">
                  <a:moveTo>
                    <a:pt x="763" y="927"/>
                  </a:moveTo>
                  <a:lnTo>
                    <a:pt x="782" y="962"/>
                  </a:lnTo>
                  <a:lnTo>
                    <a:pt x="782" y="998"/>
                  </a:lnTo>
                  <a:lnTo>
                    <a:pt x="763" y="1036"/>
                  </a:lnTo>
                  <a:lnTo>
                    <a:pt x="673" y="1017"/>
                  </a:lnTo>
                  <a:lnTo>
                    <a:pt x="599" y="1052"/>
                  </a:lnTo>
                  <a:lnTo>
                    <a:pt x="545" y="1145"/>
                  </a:lnTo>
                  <a:lnTo>
                    <a:pt x="545" y="1200"/>
                  </a:lnTo>
                  <a:lnTo>
                    <a:pt x="491" y="1235"/>
                  </a:lnTo>
                  <a:lnTo>
                    <a:pt x="436" y="1254"/>
                  </a:lnTo>
                  <a:lnTo>
                    <a:pt x="365" y="1235"/>
                  </a:lnTo>
                  <a:lnTo>
                    <a:pt x="327" y="1235"/>
                  </a:lnTo>
                  <a:lnTo>
                    <a:pt x="292" y="1271"/>
                  </a:lnTo>
                  <a:lnTo>
                    <a:pt x="292" y="1309"/>
                  </a:lnTo>
                  <a:lnTo>
                    <a:pt x="256" y="1345"/>
                  </a:lnTo>
                  <a:lnTo>
                    <a:pt x="218" y="1364"/>
                  </a:lnTo>
                  <a:lnTo>
                    <a:pt x="256" y="1473"/>
                  </a:lnTo>
                  <a:lnTo>
                    <a:pt x="311" y="1544"/>
                  </a:lnTo>
                  <a:lnTo>
                    <a:pt x="382" y="1618"/>
                  </a:lnTo>
                  <a:lnTo>
                    <a:pt x="455" y="1672"/>
                  </a:lnTo>
                  <a:lnTo>
                    <a:pt x="529" y="1726"/>
                  </a:lnTo>
                  <a:lnTo>
                    <a:pt x="584" y="1780"/>
                  </a:lnTo>
                  <a:lnTo>
                    <a:pt x="637" y="1835"/>
                  </a:lnTo>
                  <a:lnTo>
                    <a:pt x="654" y="1909"/>
                  </a:lnTo>
                  <a:lnTo>
                    <a:pt x="420" y="1963"/>
                  </a:lnTo>
                  <a:lnTo>
                    <a:pt x="182" y="1999"/>
                  </a:lnTo>
                  <a:lnTo>
                    <a:pt x="0" y="2127"/>
                  </a:lnTo>
                  <a:lnTo>
                    <a:pt x="54" y="2144"/>
                  </a:lnTo>
                  <a:lnTo>
                    <a:pt x="109" y="2163"/>
                  </a:lnTo>
                  <a:lnTo>
                    <a:pt x="163" y="2144"/>
                  </a:lnTo>
                  <a:lnTo>
                    <a:pt x="218" y="2144"/>
                  </a:lnTo>
                  <a:lnTo>
                    <a:pt x="273" y="2127"/>
                  </a:lnTo>
                  <a:lnTo>
                    <a:pt x="346" y="2089"/>
                  </a:lnTo>
                  <a:lnTo>
                    <a:pt x="401" y="2073"/>
                  </a:lnTo>
                  <a:lnTo>
                    <a:pt x="455" y="2073"/>
                  </a:lnTo>
                  <a:lnTo>
                    <a:pt x="510" y="2054"/>
                  </a:lnTo>
                  <a:lnTo>
                    <a:pt x="565" y="2054"/>
                  </a:lnTo>
                  <a:lnTo>
                    <a:pt x="599" y="2073"/>
                  </a:lnTo>
                  <a:lnTo>
                    <a:pt x="637" y="2108"/>
                  </a:lnTo>
                  <a:lnTo>
                    <a:pt x="654" y="2163"/>
                  </a:lnTo>
                  <a:lnTo>
                    <a:pt x="654" y="2236"/>
                  </a:lnTo>
                  <a:lnTo>
                    <a:pt x="565" y="2291"/>
                  </a:lnTo>
                  <a:lnTo>
                    <a:pt x="436" y="2308"/>
                  </a:lnTo>
                  <a:lnTo>
                    <a:pt x="327" y="2346"/>
                  </a:lnTo>
                  <a:lnTo>
                    <a:pt x="382" y="2417"/>
                  </a:lnTo>
                  <a:lnTo>
                    <a:pt x="475" y="2436"/>
                  </a:lnTo>
                  <a:lnTo>
                    <a:pt x="545" y="2455"/>
                  </a:lnTo>
                  <a:lnTo>
                    <a:pt x="599" y="2471"/>
                  </a:lnTo>
                  <a:lnTo>
                    <a:pt x="618" y="2509"/>
                  </a:lnTo>
                  <a:lnTo>
                    <a:pt x="545" y="2564"/>
                  </a:lnTo>
                  <a:lnTo>
                    <a:pt x="436" y="2672"/>
                  </a:lnTo>
                  <a:lnTo>
                    <a:pt x="545" y="2672"/>
                  </a:lnTo>
                  <a:lnTo>
                    <a:pt x="491" y="2708"/>
                  </a:lnTo>
                  <a:lnTo>
                    <a:pt x="455" y="2743"/>
                  </a:lnTo>
                  <a:lnTo>
                    <a:pt x="420" y="2798"/>
                  </a:lnTo>
                  <a:lnTo>
                    <a:pt x="401" y="2836"/>
                  </a:lnTo>
                  <a:lnTo>
                    <a:pt x="382" y="2891"/>
                  </a:lnTo>
                  <a:lnTo>
                    <a:pt x="382" y="2945"/>
                  </a:lnTo>
                  <a:lnTo>
                    <a:pt x="382" y="3000"/>
                  </a:lnTo>
                  <a:lnTo>
                    <a:pt x="365" y="3071"/>
                  </a:lnTo>
                  <a:lnTo>
                    <a:pt x="365" y="3126"/>
                  </a:lnTo>
                  <a:lnTo>
                    <a:pt x="365" y="3180"/>
                  </a:lnTo>
                  <a:lnTo>
                    <a:pt x="346" y="3235"/>
                  </a:lnTo>
                  <a:lnTo>
                    <a:pt x="327" y="3290"/>
                  </a:lnTo>
                  <a:lnTo>
                    <a:pt x="292" y="3328"/>
                  </a:lnTo>
                  <a:lnTo>
                    <a:pt x="237" y="3382"/>
                  </a:lnTo>
                  <a:lnTo>
                    <a:pt x="182" y="3398"/>
                  </a:lnTo>
                  <a:lnTo>
                    <a:pt x="109" y="3436"/>
                  </a:lnTo>
                  <a:lnTo>
                    <a:pt x="182" y="3562"/>
                  </a:lnTo>
                  <a:lnTo>
                    <a:pt x="237" y="3709"/>
                  </a:lnTo>
                  <a:lnTo>
                    <a:pt x="273" y="3854"/>
                  </a:lnTo>
                  <a:lnTo>
                    <a:pt x="311" y="3999"/>
                  </a:lnTo>
                  <a:lnTo>
                    <a:pt x="346" y="4127"/>
                  </a:lnTo>
                  <a:lnTo>
                    <a:pt x="382" y="4271"/>
                  </a:lnTo>
                  <a:lnTo>
                    <a:pt x="420" y="4418"/>
                  </a:lnTo>
                  <a:lnTo>
                    <a:pt x="436" y="4563"/>
                  </a:lnTo>
                  <a:lnTo>
                    <a:pt x="475" y="4707"/>
                  </a:lnTo>
                  <a:lnTo>
                    <a:pt x="510" y="4836"/>
                  </a:lnTo>
                  <a:lnTo>
                    <a:pt x="545" y="4981"/>
                  </a:lnTo>
                  <a:lnTo>
                    <a:pt x="599" y="5108"/>
                  </a:lnTo>
                  <a:lnTo>
                    <a:pt x="654" y="5236"/>
                  </a:lnTo>
                  <a:lnTo>
                    <a:pt x="728" y="5345"/>
                  </a:lnTo>
                  <a:lnTo>
                    <a:pt x="818" y="5455"/>
                  </a:lnTo>
                  <a:lnTo>
                    <a:pt x="910" y="5564"/>
                  </a:lnTo>
                  <a:lnTo>
                    <a:pt x="1020" y="5673"/>
                  </a:lnTo>
                  <a:lnTo>
                    <a:pt x="1164" y="5763"/>
                  </a:lnTo>
                  <a:lnTo>
                    <a:pt x="1309" y="5837"/>
                  </a:lnTo>
                  <a:lnTo>
                    <a:pt x="1730" y="5946"/>
                  </a:lnTo>
                  <a:lnTo>
                    <a:pt x="2182" y="5981"/>
                  </a:lnTo>
                  <a:lnTo>
                    <a:pt x="2619" y="5926"/>
                  </a:lnTo>
                  <a:lnTo>
                    <a:pt x="3039" y="5728"/>
                  </a:lnTo>
                  <a:lnTo>
                    <a:pt x="3382" y="5400"/>
                  </a:lnTo>
                  <a:lnTo>
                    <a:pt x="3492" y="5198"/>
                  </a:lnTo>
                  <a:lnTo>
                    <a:pt x="3601" y="5019"/>
                  </a:lnTo>
                  <a:lnTo>
                    <a:pt x="3675" y="4817"/>
                  </a:lnTo>
                  <a:lnTo>
                    <a:pt x="3748" y="4617"/>
                  </a:lnTo>
                  <a:lnTo>
                    <a:pt x="3819" y="4399"/>
                  </a:lnTo>
                  <a:lnTo>
                    <a:pt x="3857" y="4200"/>
                  </a:lnTo>
                  <a:lnTo>
                    <a:pt x="3912" y="3982"/>
                  </a:lnTo>
                  <a:lnTo>
                    <a:pt x="3929" y="3764"/>
                  </a:lnTo>
                  <a:lnTo>
                    <a:pt x="3948" y="3545"/>
                  </a:lnTo>
                  <a:lnTo>
                    <a:pt x="3967" y="3328"/>
                  </a:lnTo>
                  <a:lnTo>
                    <a:pt x="3967" y="3109"/>
                  </a:lnTo>
                  <a:lnTo>
                    <a:pt x="3967" y="2891"/>
                  </a:lnTo>
                  <a:lnTo>
                    <a:pt x="3948" y="2672"/>
                  </a:lnTo>
                  <a:lnTo>
                    <a:pt x="3929" y="2455"/>
                  </a:lnTo>
                  <a:lnTo>
                    <a:pt x="3893" y="2236"/>
                  </a:lnTo>
                  <a:lnTo>
                    <a:pt x="3857" y="2018"/>
                  </a:lnTo>
                  <a:lnTo>
                    <a:pt x="3819" y="1800"/>
                  </a:lnTo>
                  <a:lnTo>
                    <a:pt x="3784" y="1707"/>
                  </a:lnTo>
                  <a:lnTo>
                    <a:pt x="3729" y="1618"/>
                  </a:lnTo>
                  <a:lnTo>
                    <a:pt x="3694" y="1527"/>
                  </a:lnTo>
                  <a:lnTo>
                    <a:pt x="3639" y="1435"/>
                  </a:lnTo>
                  <a:lnTo>
                    <a:pt x="3584" y="1364"/>
                  </a:lnTo>
                  <a:lnTo>
                    <a:pt x="3511" y="1290"/>
                  </a:lnTo>
                  <a:lnTo>
                    <a:pt x="3456" y="1216"/>
                  </a:lnTo>
                  <a:lnTo>
                    <a:pt x="3382" y="1145"/>
                  </a:lnTo>
                  <a:lnTo>
                    <a:pt x="3312" y="1091"/>
                  </a:lnTo>
                  <a:lnTo>
                    <a:pt x="3220" y="1036"/>
                  </a:lnTo>
                  <a:lnTo>
                    <a:pt x="3149" y="981"/>
                  </a:lnTo>
                  <a:lnTo>
                    <a:pt x="3075" y="943"/>
                  </a:lnTo>
                  <a:lnTo>
                    <a:pt x="2985" y="908"/>
                  </a:lnTo>
                  <a:lnTo>
                    <a:pt x="2892" y="873"/>
                  </a:lnTo>
                  <a:lnTo>
                    <a:pt x="2802" y="853"/>
                  </a:lnTo>
                  <a:lnTo>
                    <a:pt x="2712" y="834"/>
                  </a:lnTo>
                  <a:lnTo>
                    <a:pt x="2619" y="818"/>
                  </a:lnTo>
                  <a:lnTo>
                    <a:pt x="2619" y="709"/>
                  </a:lnTo>
                  <a:lnTo>
                    <a:pt x="2712" y="671"/>
                  </a:lnTo>
                  <a:lnTo>
                    <a:pt x="2802" y="671"/>
                  </a:lnTo>
                  <a:lnTo>
                    <a:pt x="2875" y="671"/>
                  </a:lnTo>
                  <a:lnTo>
                    <a:pt x="2966" y="690"/>
                  </a:lnTo>
                  <a:lnTo>
                    <a:pt x="3056" y="709"/>
                  </a:lnTo>
                  <a:lnTo>
                    <a:pt x="3129" y="745"/>
                  </a:lnTo>
                  <a:lnTo>
                    <a:pt x="3203" y="799"/>
                  </a:lnTo>
                  <a:lnTo>
                    <a:pt x="3273" y="834"/>
                  </a:lnTo>
                  <a:lnTo>
                    <a:pt x="3348" y="908"/>
                  </a:lnTo>
                  <a:lnTo>
                    <a:pt x="3422" y="962"/>
                  </a:lnTo>
                  <a:lnTo>
                    <a:pt x="3492" y="1017"/>
                  </a:lnTo>
                  <a:lnTo>
                    <a:pt x="3546" y="1091"/>
                  </a:lnTo>
                  <a:lnTo>
                    <a:pt x="3601" y="1145"/>
                  </a:lnTo>
                  <a:lnTo>
                    <a:pt x="3675" y="1071"/>
                  </a:lnTo>
                  <a:lnTo>
                    <a:pt x="3694" y="981"/>
                  </a:lnTo>
                  <a:lnTo>
                    <a:pt x="3675" y="927"/>
                  </a:lnTo>
                  <a:lnTo>
                    <a:pt x="3639" y="853"/>
                  </a:lnTo>
                  <a:lnTo>
                    <a:pt x="3620" y="780"/>
                  </a:lnTo>
                  <a:lnTo>
                    <a:pt x="3601" y="709"/>
                  </a:lnTo>
                  <a:lnTo>
                    <a:pt x="3530" y="636"/>
                  </a:lnTo>
                  <a:lnTo>
                    <a:pt x="3456" y="581"/>
                  </a:lnTo>
                  <a:lnTo>
                    <a:pt x="3382" y="526"/>
                  </a:lnTo>
                  <a:lnTo>
                    <a:pt x="3312" y="491"/>
                  </a:lnTo>
                  <a:lnTo>
                    <a:pt x="3239" y="472"/>
                  </a:lnTo>
                  <a:lnTo>
                    <a:pt x="3149" y="453"/>
                  </a:lnTo>
                  <a:lnTo>
                    <a:pt x="3075" y="453"/>
                  </a:lnTo>
                  <a:lnTo>
                    <a:pt x="2985" y="453"/>
                  </a:lnTo>
                  <a:lnTo>
                    <a:pt x="2892" y="453"/>
                  </a:lnTo>
                  <a:lnTo>
                    <a:pt x="2802" y="472"/>
                  </a:lnTo>
                  <a:lnTo>
                    <a:pt x="2712" y="472"/>
                  </a:lnTo>
                  <a:lnTo>
                    <a:pt x="2619" y="491"/>
                  </a:lnTo>
                  <a:lnTo>
                    <a:pt x="2529" y="507"/>
                  </a:lnTo>
                  <a:lnTo>
                    <a:pt x="2439" y="545"/>
                  </a:lnTo>
                  <a:lnTo>
                    <a:pt x="2365" y="562"/>
                  </a:lnTo>
                  <a:lnTo>
                    <a:pt x="2275" y="581"/>
                  </a:lnTo>
                  <a:lnTo>
                    <a:pt x="2182" y="600"/>
                  </a:lnTo>
                  <a:lnTo>
                    <a:pt x="2127" y="671"/>
                  </a:lnTo>
                  <a:lnTo>
                    <a:pt x="2056" y="726"/>
                  </a:lnTo>
                  <a:lnTo>
                    <a:pt x="1964" y="709"/>
                  </a:lnTo>
                  <a:lnTo>
                    <a:pt x="2056" y="600"/>
                  </a:lnTo>
                  <a:lnTo>
                    <a:pt x="2166" y="526"/>
                  </a:lnTo>
                  <a:lnTo>
                    <a:pt x="2310" y="472"/>
                  </a:lnTo>
                  <a:lnTo>
                    <a:pt x="2455" y="436"/>
                  </a:lnTo>
                  <a:lnTo>
                    <a:pt x="2619" y="382"/>
                  </a:lnTo>
                  <a:lnTo>
                    <a:pt x="2783" y="343"/>
                  </a:lnTo>
                  <a:lnTo>
                    <a:pt x="2947" y="272"/>
                  </a:lnTo>
                  <a:lnTo>
                    <a:pt x="3020" y="289"/>
                  </a:lnTo>
                  <a:lnTo>
                    <a:pt x="3149" y="308"/>
                  </a:lnTo>
                  <a:lnTo>
                    <a:pt x="3273" y="272"/>
                  </a:lnTo>
                  <a:lnTo>
                    <a:pt x="3203" y="199"/>
                  </a:lnTo>
                  <a:lnTo>
                    <a:pt x="3129" y="125"/>
                  </a:lnTo>
                  <a:lnTo>
                    <a:pt x="3039" y="70"/>
                  </a:lnTo>
                  <a:lnTo>
                    <a:pt x="2947" y="54"/>
                  </a:lnTo>
                  <a:lnTo>
                    <a:pt x="2728" y="89"/>
                  </a:lnTo>
                  <a:lnTo>
                    <a:pt x="2510" y="163"/>
                  </a:lnTo>
                  <a:lnTo>
                    <a:pt x="2310" y="234"/>
                  </a:lnTo>
                  <a:lnTo>
                    <a:pt x="2127" y="327"/>
                  </a:lnTo>
                  <a:lnTo>
                    <a:pt x="1948" y="436"/>
                  </a:lnTo>
                  <a:lnTo>
                    <a:pt x="1784" y="562"/>
                  </a:lnTo>
                  <a:lnTo>
                    <a:pt x="1637" y="709"/>
                  </a:lnTo>
                  <a:lnTo>
                    <a:pt x="1582" y="726"/>
                  </a:lnTo>
                  <a:lnTo>
                    <a:pt x="1547" y="726"/>
                  </a:lnTo>
                  <a:lnTo>
                    <a:pt x="1528" y="709"/>
                  </a:lnTo>
                  <a:lnTo>
                    <a:pt x="1566" y="617"/>
                  </a:lnTo>
                  <a:lnTo>
                    <a:pt x="1620" y="526"/>
                  </a:lnTo>
                  <a:lnTo>
                    <a:pt x="1711" y="453"/>
                  </a:lnTo>
                  <a:lnTo>
                    <a:pt x="1801" y="398"/>
                  </a:lnTo>
                  <a:lnTo>
                    <a:pt x="1893" y="327"/>
                  </a:lnTo>
                  <a:lnTo>
                    <a:pt x="2003" y="272"/>
                  </a:lnTo>
                  <a:lnTo>
                    <a:pt x="2111" y="218"/>
                  </a:lnTo>
                  <a:lnTo>
                    <a:pt x="2201" y="163"/>
                  </a:lnTo>
                  <a:lnTo>
                    <a:pt x="2310" y="109"/>
                  </a:lnTo>
                  <a:lnTo>
                    <a:pt x="2400" y="54"/>
                  </a:lnTo>
                  <a:lnTo>
                    <a:pt x="2310" y="16"/>
                  </a:lnTo>
                  <a:lnTo>
                    <a:pt x="2220" y="0"/>
                  </a:lnTo>
                  <a:lnTo>
                    <a:pt x="2127" y="0"/>
                  </a:lnTo>
                  <a:lnTo>
                    <a:pt x="2018" y="16"/>
                  </a:lnTo>
                  <a:lnTo>
                    <a:pt x="1929" y="54"/>
                  </a:lnTo>
                  <a:lnTo>
                    <a:pt x="1820" y="89"/>
                  </a:lnTo>
                  <a:lnTo>
                    <a:pt x="1730" y="125"/>
                  </a:lnTo>
                  <a:lnTo>
                    <a:pt x="1637" y="163"/>
                  </a:lnTo>
                  <a:lnTo>
                    <a:pt x="1547" y="234"/>
                  </a:lnTo>
                  <a:lnTo>
                    <a:pt x="1457" y="327"/>
                  </a:lnTo>
                  <a:lnTo>
                    <a:pt x="1364" y="398"/>
                  </a:lnTo>
                  <a:lnTo>
                    <a:pt x="1274" y="472"/>
                  </a:lnTo>
                  <a:lnTo>
                    <a:pt x="1200" y="545"/>
                  </a:lnTo>
                  <a:lnTo>
                    <a:pt x="1145" y="617"/>
                  </a:lnTo>
                  <a:lnTo>
                    <a:pt x="1110" y="709"/>
                  </a:lnTo>
                  <a:lnTo>
                    <a:pt x="1091" y="818"/>
                  </a:lnTo>
                  <a:lnTo>
                    <a:pt x="1020" y="873"/>
                  </a:lnTo>
                  <a:lnTo>
                    <a:pt x="946" y="927"/>
                  </a:lnTo>
                  <a:lnTo>
                    <a:pt x="872" y="927"/>
                  </a:lnTo>
                  <a:lnTo>
                    <a:pt x="763" y="927"/>
                  </a:lnTo>
                  <a:close/>
                </a:path>
              </a:pathLst>
            </a:custGeom>
            <a:solidFill>
              <a:srgbClr val="FFD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1" name="Freeform 43">
              <a:extLst>
                <a:ext uri="{FF2B5EF4-FFF2-40B4-BE49-F238E27FC236}">
                  <a16:creationId xmlns:a16="http://schemas.microsoft.com/office/drawing/2014/main" id="{D0A570EB-C4BB-4719-A681-5812880001E8}"/>
                </a:ext>
              </a:extLst>
            </p:cNvPr>
            <p:cNvSpPr>
              <a:spLocks/>
            </p:cNvSpPr>
            <p:nvPr/>
          </p:nvSpPr>
          <p:spPr bwMode="auto">
            <a:xfrm>
              <a:off x="6122" y="1444"/>
              <a:ext cx="141" cy="47"/>
            </a:xfrm>
            <a:custGeom>
              <a:avLst/>
              <a:gdLst>
                <a:gd name="T0" fmla="*/ 0 w 1419"/>
                <a:gd name="T1" fmla="*/ 0 h 475"/>
                <a:gd name="T2" fmla="*/ 0 w 1419"/>
                <a:gd name="T3" fmla="*/ 0 h 475"/>
                <a:gd name="T4" fmla="*/ 0 w 1419"/>
                <a:gd name="T5" fmla="*/ 0 h 475"/>
                <a:gd name="T6" fmla="*/ 0 w 1419"/>
                <a:gd name="T7" fmla="*/ 0 h 475"/>
                <a:gd name="T8" fmla="*/ 0 w 1419"/>
                <a:gd name="T9" fmla="*/ 0 h 475"/>
                <a:gd name="T10" fmla="*/ 0 w 1419"/>
                <a:gd name="T11" fmla="*/ 0 h 475"/>
                <a:gd name="T12" fmla="*/ 0 w 1419"/>
                <a:gd name="T13" fmla="*/ 0 h 475"/>
                <a:gd name="T14" fmla="*/ 0 w 1419"/>
                <a:gd name="T15" fmla="*/ 0 h 475"/>
                <a:gd name="T16" fmla="*/ 0 w 1419"/>
                <a:gd name="T17" fmla="*/ 0 h 475"/>
                <a:gd name="T18" fmla="*/ 0 w 1419"/>
                <a:gd name="T19" fmla="*/ 0 h 475"/>
                <a:gd name="T20" fmla="*/ 0 w 1419"/>
                <a:gd name="T21" fmla="*/ 0 h 475"/>
                <a:gd name="T22" fmla="*/ 0 w 1419"/>
                <a:gd name="T23" fmla="*/ 0 h 475"/>
                <a:gd name="T24" fmla="*/ 0 w 1419"/>
                <a:gd name="T25" fmla="*/ 0 h 475"/>
                <a:gd name="T26" fmla="*/ 0 w 1419"/>
                <a:gd name="T27" fmla="*/ 0 h 475"/>
                <a:gd name="T28" fmla="*/ 0 w 1419"/>
                <a:gd name="T29" fmla="*/ 0 h 475"/>
                <a:gd name="T30" fmla="*/ 0 w 1419"/>
                <a:gd name="T31" fmla="*/ 0 h 475"/>
                <a:gd name="T32" fmla="*/ 0 w 1419"/>
                <a:gd name="T33" fmla="*/ 0 h 475"/>
                <a:gd name="T34" fmla="*/ 0 w 1419"/>
                <a:gd name="T35" fmla="*/ 0 h 475"/>
                <a:gd name="T36" fmla="*/ 0 w 1419"/>
                <a:gd name="T37" fmla="*/ 0 h 475"/>
                <a:gd name="T38" fmla="*/ 0 w 1419"/>
                <a:gd name="T39" fmla="*/ 0 h 475"/>
                <a:gd name="T40" fmla="*/ 0 w 1419"/>
                <a:gd name="T41" fmla="*/ 0 h 475"/>
                <a:gd name="T42" fmla="*/ 0 w 1419"/>
                <a:gd name="T43" fmla="*/ 0 h 475"/>
                <a:gd name="T44" fmla="*/ 0 w 1419"/>
                <a:gd name="T45" fmla="*/ 0 h 475"/>
                <a:gd name="T46" fmla="*/ 0 w 1419"/>
                <a:gd name="T47" fmla="*/ 0 h 475"/>
                <a:gd name="T48" fmla="*/ 0 w 1419"/>
                <a:gd name="T49" fmla="*/ 0 h 475"/>
                <a:gd name="T50" fmla="*/ 0 w 1419"/>
                <a:gd name="T51" fmla="*/ 0 h 475"/>
                <a:gd name="T52" fmla="*/ 0 w 1419"/>
                <a:gd name="T53" fmla="*/ 0 h 475"/>
                <a:gd name="T54" fmla="*/ 0 w 1419"/>
                <a:gd name="T55" fmla="*/ 0 h 47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19"/>
                <a:gd name="T85" fmla="*/ 0 h 475"/>
                <a:gd name="T86" fmla="*/ 1419 w 1419"/>
                <a:gd name="T87" fmla="*/ 475 h 47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19" h="475">
                  <a:moveTo>
                    <a:pt x="1419" y="148"/>
                  </a:moveTo>
                  <a:lnTo>
                    <a:pt x="1384" y="273"/>
                  </a:lnTo>
                  <a:lnTo>
                    <a:pt x="1310" y="347"/>
                  </a:lnTo>
                  <a:lnTo>
                    <a:pt x="1240" y="421"/>
                  </a:lnTo>
                  <a:lnTo>
                    <a:pt x="1202" y="475"/>
                  </a:lnTo>
                  <a:lnTo>
                    <a:pt x="1076" y="475"/>
                  </a:lnTo>
                  <a:lnTo>
                    <a:pt x="967" y="456"/>
                  </a:lnTo>
                  <a:lnTo>
                    <a:pt x="874" y="402"/>
                  </a:lnTo>
                  <a:lnTo>
                    <a:pt x="784" y="366"/>
                  </a:lnTo>
                  <a:lnTo>
                    <a:pt x="710" y="311"/>
                  </a:lnTo>
                  <a:lnTo>
                    <a:pt x="639" y="273"/>
                  </a:lnTo>
                  <a:lnTo>
                    <a:pt x="546" y="257"/>
                  </a:lnTo>
                  <a:lnTo>
                    <a:pt x="437" y="257"/>
                  </a:lnTo>
                  <a:lnTo>
                    <a:pt x="273" y="273"/>
                  </a:lnTo>
                  <a:lnTo>
                    <a:pt x="129" y="292"/>
                  </a:lnTo>
                  <a:lnTo>
                    <a:pt x="0" y="257"/>
                  </a:lnTo>
                  <a:lnTo>
                    <a:pt x="38" y="183"/>
                  </a:lnTo>
                  <a:lnTo>
                    <a:pt x="93" y="129"/>
                  </a:lnTo>
                  <a:lnTo>
                    <a:pt x="148" y="93"/>
                  </a:lnTo>
                  <a:lnTo>
                    <a:pt x="238" y="74"/>
                  </a:lnTo>
                  <a:lnTo>
                    <a:pt x="311" y="74"/>
                  </a:lnTo>
                  <a:lnTo>
                    <a:pt x="402" y="55"/>
                  </a:lnTo>
                  <a:lnTo>
                    <a:pt x="492" y="55"/>
                  </a:lnTo>
                  <a:lnTo>
                    <a:pt x="585" y="55"/>
                  </a:lnTo>
                  <a:lnTo>
                    <a:pt x="656" y="38"/>
                  </a:lnTo>
                  <a:lnTo>
                    <a:pt x="929" y="0"/>
                  </a:lnTo>
                  <a:lnTo>
                    <a:pt x="1202" y="19"/>
                  </a:lnTo>
                  <a:lnTo>
                    <a:pt x="1419"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2" name="Freeform 44">
              <a:extLst>
                <a:ext uri="{FF2B5EF4-FFF2-40B4-BE49-F238E27FC236}">
                  <a16:creationId xmlns:a16="http://schemas.microsoft.com/office/drawing/2014/main" id="{F3E11DAE-3A7E-4A03-8614-6593EC9C7C52}"/>
                </a:ext>
              </a:extLst>
            </p:cNvPr>
            <p:cNvSpPr>
              <a:spLocks/>
            </p:cNvSpPr>
            <p:nvPr/>
          </p:nvSpPr>
          <p:spPr bwMode="auto">
            <a:xfrm>
              <a:off x="4810" y="1457"/>
              <a:ext cx="351" cy="361"/>
            </a:xfrm>
            <a:custGeom>
              <a:avLst/>
              <a:gdLst>
                <a:gd name="T0" fmla="*/ 0 w 3509"/>
                <a:gd name="T1" fmla="*/ 0 h 3619"/>
                <a:gd name="T2" fmla="*/ 0 w 3509"/>
                <a:gd name="T3" fmla="*/ 0 h 3619"/>
                <a:gd name="T4" fmla="*/ 0 w 3509"/>
                <a:gd name="T5" fmla="*/ 0 h 3619"/>
                <a:gd name="T6" fmla="*/ 0 w 3509"/>
                <a:gd name="T7" fmla="*/ 0 h 3619"/>
                <a:gd name="T8" fmla="*/ 0 w 3509"/>
                <a:gd name="T9" fmla="*/ 0 h 3619"/>
                <a:gd name="T10" fmla="*/ 0 w 3509"/>
                <a:gd name="T11" fmla="*/ 0 h 3619"/>
                <a:gd name="T12" fmla="*/ 0 w 3509"/>
                <a:gd name="T13" fmla="*/ 0 h 3619"/>
                <a:gd name="T14" fmla="*/ 0 w 3509"/>
                <a:gd name="T15" fmla="*/ 0 h 3619"/>
                <a:gd name="T16" fmla="*/ 0 w 3509"/>
                <a:gd name="T17" fmla="*/ 0 h 3619"/>
                <a:gd name="T18" fmla="*/ 0 w 3509"/>
                <a:gd name="T19" fmla="*/ 0 h 3619"/>
                <a:gd name="T20" fmla="*/ 0 w 3509"/>
                <a:gd name="T21" fmla="*/ 0 h 3619"/>
                <a:gd name="T22" fmla="*/ 0 w 3509"/>
                <a:gd name="T23" fmla="*/ 0 h 3619"/>
                <a:gd name="T24" fmla="*/ 0 w 3509"/>
                <a:gd name="T25" fmla="*/ 0 h 3619"/>
                <a:gd name="T26" fmla="*/ 0 w 3509"/>
                <a:gd name="T27" fmla="*/ 0 h 3619"/>
                <a:gd name="T28" fmla="*/ 0 w 3509"/>
                <a:gd name="T29" fmla="*/ 0 h 3619"/>
                <a:gd name="T30" fmla="*/ 0 w 3509"/>
                <a:gd name="T31" fmla="*/ 0 h 3619"/>
                <a:gd name="T32" fmla="*/ 0 w 3509"/>
                <a:gd name="T33" fmla="*/ 0 h 3619"/>
                <a:gd name="T34" fmla="*/ 0 w 3509"/>
                <a:gd name="T35" fmla="*/ 0 h 3619"/>
                <a:gd name="T36" fmla="*/ 0 w 3509"/>
                <a:gd name="T37" fmla="*/ 0 h 3619"/>
                <a:gd name="T38" fmla="*/ 0 w 3509"/>
                <a:gd name="T39" fmla="*/ 0 h 3619"/>
                <a:gd name="T40" fmla="*/ 0 w 3509"/>
                <a:gd name="T41" fmla="*/ 0 h 3619"/>
                <a:gd name="T42" fmla="*/ 0 w 3509"/>
                <a:gd name="T43" fmla="*/ 0 h 3619"/>
                <a:gd name="T44" fmla="*/ 0 w 3509"/>
                <a:gd name="T45" fmla="*/ 0 h 3619"/>
                <a:gd name="T46" fmla="*/ 0 w 3509"/>
                <a:gd name="T47" fmla="*/ 0 h 3619"/>
                <a:gd name="T48" fmla="*/ 0 w 3509"/>
                <a:gd name="T49" fmla="*/ 0 h 3619"/>
                <a:gd name="T50" fmla="*/ 0 w 3509"/>
                <a:gd name="T51" fmla="*/ 0 h 3619"/>
                <a:gd name="T52" fmla="*/ 0 w 3509"/>
                <a:gd name="T53" fmla="*/ 0 h 3619"/>
                <a:gd name="T54" fmla="*/ 0 w 3509"/>
                <a:gd name="T55" fmla="*/ 0 h 3619"/>
                <a:gd name="T56" fmla="*/ 0 w 3509"/>
                <a:gd name="T57" fmla="*/ 0 h 3619"/>
                <a:gd name="T58" fmla="*/ 0 w 3509"/>
                <a:gd name="T59" fmla="*/ 0 h 3619"/>
                <a:gd name="T60" fmla="*/ 0 w 3509"/>
                <a:gd name="T61" fmla="*/ 0 h 3619"/>
                <a:gd name="T62" fmla="*/ 0 w 3509"/>
                <a:gd name="T63" fmla="*/ 0 h 3619"/>
                <a:gd name="T64" fmla="*/ 0 w 3509"/>
                <a:gd name="T65" fmla="*/ 0 h 3619"/>
                <a:gd name="T66" fmla="*/ 0 w 3509"/>
                <a:gd name="T67" fmla="*/ 0 h 3619"/>
                <a:gd name="T68" fmla="*/ 0 w 3509"/>
                <a:gd name="T69" fmla="*/ 0 h 3619"/>
                <a:gd name="T70" fmla="*/ 0 w 3509"/>
                <a:gd name="T71" fmla="*/ 0 h 3619"/>
                <a:gd name="T72" fmla="*/ 0 w 3509"/>
                <a:gd name="T73" fmla="*/ 0 h 3619"/>
                <a:gd name="T74" fmla="*/ 0 w 3509"/>
                <a:gd name="T75" fmla="*/ 0 h 3619"/>
                <a:gd name="T76" fmla="*/ 0 w 3509"/>
                <a:gd name="T77" fmla="*/ 0 h 3619"/>
                <a:gd name="T78" fmla="*/ 0 w 3509"/>
                <a:gd name="T79" fmla="*/ 0 h 3619"/>
                <a:gd name="T80" fmla="*/ 0 w 3509"/>
                <a:gd name="T81" fmla="*/ 0 h 3619"/>
                <a:gd name="T82" fmla="*/ 0 w 3509"/>
                <a:gd name="T83" fmla="*/ 0 h 3619"/>
                <a:gd name="T84" fmla="*/ 0 w 3509"/>
                <a:gd name="T85" fmla="*/ 0 h 36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09"/>
                <a:gd name="T130" fmla="*/ 0 h 3619"/>
                <a:gd name="T131" fmla="*/ 3509 w 3509"/>
                <a:gd name="T132" fmla="*/ 3619 h 36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09" h="3619">
                  <a:moveTo>
                    <a:pt x="3509" y="237"/>
                  </a:moveTo>
                  <a:lnTo>
                    <a:pt x="3056" y="254"/>
                  </a:lnTo>
                  <a:lnTo>
                    <a:pt x="2619" y="292"/>
                  </a:lnTo>
                  <a:lnTo>
                    <a:pt x="2163" y="382"/>
                  </a:lnTo>
                  <a:lnTo>
                    <a:pt x="1747" y="526"/>
                  </a:lnTo>
                  <a:lnTo>
                    <a:pt x="1345" y="728"/>
                  </a:lnTo>
                  <a:lnTo>
                    <a:pt x="963" y="962"/>
                  </a:lnTo>
                  <a:lnTo>
                    <a:pt x="635" y="1274"/>
                  </a:lnTo>
                  <a:lnTo>
                    <a:pt x="344" y="1655"/>
                  </a:lnTo>
                  <a:lnTo>
                    <a:pt x="290" y="1800"/>
                  </a:lnTo>
                  <a:lnTo>
                    <a:pt x="254" y="1945"/>
                  </a:lnTo>
                  <a:lnTo>
                    <a:pt x="254" y="2092"/>
                  </a:lnTo>
                  <a:lnTo>
                    <a:pt x="290" y="2236"/>
                  </a:lnTo>
                  <a:lnTo>
                    <a:pt x="328" y="2380"/>
                  </a:lnTo>
                  <a:lnTo>
                    <a:pt x="382" y="2509"/>
                  </a:lnTo>
                  <a:lnTo>
                    <a:pt x="453" y="2637"/>
                  </a:lnTo>
                  <a:lnTo>
                    <a:pt x="546" y="2708"/>
                  </a:lnTo>
                  <a:lnTo>
                    <a:pt x="635" y="2763"/>
                  </a:lnTo>
                  <a:lnTo>
                    <a:pt x="725" y="2836"/>
                  </a:lnTo>
                  <a:lnTo>
                    <a:pt x="818" y="2891"/>
                  </a:lnTo>
                  <a:lnTo>
                    <a:pt x="927" y="2946"/>
                  </a:lnTo>
                  <a:lnTo>
                    <a:pt x="1018" y="3000"/>
                  </a:lnTo>
                  <a:lnTo>
                    <a:pt x="1127" y="3054"/>
                  </a:lnTo>
                  <a:lnTo>
                    <a:pt x="1217" y="3108"/>
                  </a:lnTo>
                  <a:lnTo>
                    <a:pt x="1326" y="3163"/>
                  </a:lnTo>
                  <a:lnTo>
                    <a:pt x="1419" y="3218"/>
                  </a:lnTo>
                  <a:lnTo>
                    <a:pt x="1528" y="3253"/>
                  </a:lnTo>
                  <a:lnTo>
                    <a:pt x="1637" y="3291"/>
                  </a:lnTo>
                  <a:lnTo>
                    <a:pt x="1747" y="3327"/>
                  </a:lnTo>
                  <a:lnTo>
                    <a:pt x="1856" y="3362"/>
                  </a:lnTo>
                  <a:lnTo>
                    <a:pt x="1965" y="3401"/>
                  </a:lnTo>
                  <a:lnTo>
                    <a:pt x="2073" y="3417"/>
                  </a:lnTo>
                  <a:lnTo>
                    <a:pt x="2182" y="3455"/>
                  </a:lnTo>
                  <a:lnTo>
                    <a:pt x="2292" y="3472"/>
                  </a:lnTo>
                  <a:lnTo>
                    <a:pt x="2401" y="3491"/>
                  </a:lnTo>
                  <a:lnTo>
                    <a:pt x="2527" y="3510"/>
                  </a:lnTo>
                  <a:lnTo>
                    <a:pt x="2636" y="3510"/>
                  </a:lnTo>
                  <a:lnTo>
                    <a:pt x="2709" y="3510"/>
                  </a:lnTo>
                  <a:lnTo>
                    <a:pt x="2674" y="3545"/>
                  </a:lnTo>
                  <a:lnTo>
                    <a:pt x="2636" y="3619"/>
                  </a:lnTo>
                  <a:lnTo>
                    <a:pt x="2327" y="3581"/>
                  </a:lnTo>
                  <a:lnTo>
                    <a:pt x="2020" y="3545"/>
                  </a:lnTo>
                  <a:lnTo>
                    <a:pt x="1692" y="3472"/>
                  </a:lnTo>
                  <a:lnTo>
                    <a:pt x="1400" y="3382"/>
                  </a:lnTo>
                  <a:lnTo>
                    <a:pt x="1091" y="3253"/>
                  </a:lnTo>
                  <a:lnTo>
                    <a:pt x="799" y="3108"/>
                  </a:lnTo>
                  <a:lnTo>
                    <a:pt x="527" y="2946"/>
                  </a:lnTo>
                  <a:lnTo>
                    <a:pt x="254" y="2746"/>
                  </a:lnTo>
                  <a:lnTo>
                    <a:pt x="16" y="2528"/>
                  </a:lnTo>
                  <a:lnTo>
                    <a:pt x="0" y="2054"/>
                  </a:lnTo>
                  <a:lnTo>
                    <a:pt x="90" y="1617"/>
                  </a:lnTo>
                  <a:lnTo>
                    <a:pt x="344" y="1219"/>
                  </a:lnTo>
                  <a:lnTo>
                    <a:pt x="418" y="1145"/>
                  </a:lnTo>
                  <a:lnTo>
                    <a:pt x="491" y="1072"/>
                  </a:lnTo>
                  <a:lnTo>
                    <a:pt x="562" y="1001"/>
                  </a:lnTo>
                  <a:lnTo>
                    <a:pt x="635" y="927"/>
                  </a:lnTo>
                  <a:lnTo>
                    <a:pt x="709" y="872"/>
                  </a:lnTo>
                  <a:lnTo>
                    <a:pt x="780" y="799"/>
                  </a:lnTo>
                  <a:lnTo>
                    <a:pt x="873" y="744"/>
                  </a:lnTo>
                  <a:lnTo>
                    <a:pt x="944" y="689"/>
                  </a:lnTo>
                  <a:lnTo>
                    <a:pt x="1037" y="635"/>
                  </a:lnTo>
                  <a:lnTo>
                    <a:pt x="1108" y="580"/>
                  </a:lnTo>
                  <a:lnTo>
                    <a:pt x="1200" y="526"/>
                  </a:lnTo>
                  <a:lnTo>
                    <a:pt x="1291" y="471"/>
                  </a:lnTo>
                  <a:lnTo>
                    <a:pt x="1364" y="436"/>
                  </a:lnTo>
                  <a:lnTo>
                    <a:pt x="1454" y="382"/>
                  </a:lnTo>
                  <a:lnTo>
                    <a:pt x="1545" y="346"/>
                  </a:lnTo>
                  <a:lnTo>
                    <a:pt x="1637" y="308"/>
                  </a:lnTo>
                  <a:lnTo>
                    <a:pt x="1727" y="254"/>
                  </a:lnTo>
                  <a:lnTo>
                    <a:pt x="1837" y="218"/>
                  </a:lnTo>
                  <a:lnTo>
                    <a:pt x="1926" y="199"/>
                  </a:lnTo>
                  <a:lnTo>
                    <a:pt x="2020" y="163"/>
                  </a:lnTo>
                  <a:lnTo>
                    <a:pt x="2128" y="128"/>
                  </a:lnTo>
                  <a:lnTo>
                    <a:pt x="2218" y="109"/>
                  </a:lnTo>
                  <a:lnTo>
                    <a:pt x="2327" y="90"/>
                  </a:lnTo>
                  <a:lnTo>
                    <a:pt x="2417" y="73"/>
                  </a:lnTo>
                  <a:lnTo>
                    <a:pt x="2527" y="54"/>
                  </a:lnTo>
                  <a:lnTo>
                    <a:pt x="2636" y="35"/>
                  </a:lnTo>
                  <a:lnTo>
                    <a:pt x="2729" y="19"/>
                  </a:lnTo>
                  <a:lnTo>
                    <a:pt x="2838" y="19"/>
                  </a:lnTo>
                  <a:lnTo>
                    <a:pt x="2947" y="0"/>
                  </a:lnTo>
                  <a:lnTo>
                    <a:pt x="3056" y="0"/>
                  </a:lnTo>
                  <a:lnTo>
                    <a:pt x="3165" y="0"/>
                  </a:lnTo>
                  <a:lnTo>
                    <a:pt x="3275" y="0"/>
                  </a:lnTo>
                  <a:lnTo>
                    <a:pt x="3399" y="19"/>
                  </a:lnTo>
                  <a:lnTo>
                    <a:pt x="3509" y="19"/>
                  </a:lnTo>
                  <a:lnTo>
                    <a:pt x="3509"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3" name="Freeform 45">
              <a:extLst>
                <a:ext uri="{FF2B5EF4-FFF2-40B4-BE49-F238E27FC236}">
                  <a16:creationId xmlns:a16="http://schemas.microsoft.com/office/drawing/2014/main" id="{5AE3A7FD-40BB-40CE-8B4D-F643EC1CEAE5}"/>
                </a:ext>
              </a:extLst>
            </p:cNvPr>
            <p:cNvSpPr>
              <a:spLocks/>
            </p:cNvSpPr>
            <p:nvPr/>
          </p:nvSpPr>
          <p:spPr bwMode="auto">
            <a:xfrm>
              <a:off x="5936" y="1546"/>
              <a:ext cx="235" cy="229"/>
            </a:xfrm>
            <a:custGeom>
              <a:avLst/>
              <a:gdLst>
                <a:gd name="T0" fmla="*/ 0 w 2347"/>
                <a:gd name="T1" fmla="*/ 0 h 2291"/>
                <a:gd name="T2" fmla="*/ 0 w 2347"/>
                <a:gd name="T3" fmla="*/ 0 h 2291"/>
                <a:gd name="T4" fmla="*/ 0 w 2347"/>
                <a:gd name="T5" fmla="*/ 0 h 2291"/>
                <a:gd name="T6" fmla="*/ 0 w 2347"/>
                <a:gd name="T7" fmla="*/ 0 h 2291"/>
                <a:gd name="T8" fmla="*/ 0 w 2347"/>
                <a:gd name="T9" fmla="*/ 0 h 2291"/>
                <a:gd name="T10" fmla="*/ 0 w 2347"/>
                <a:gd name="T11" fmla="*/ 0 h 2291"/>
                <a:gd name="T12" fmla="*/ 0 w 2347"/>
                <a:gd name="T13" fmla="*/ 0 h 2291"/>
                <a:gd name="T14" fmla="*/ 0 w 2347"/>
                <a:gd name="T15" fmla="*/ 0 h 2291"/>
                <a:gd name="T16" fmla="*/ 0 w 2347"/>
                <a:gd name="T17" fmla="*/ 0 h 2291"/>
                <a:gd name="T18" fmla="*/ 0 w 2347"/>
                <a:gd name="T19" fmla="*/ 0 h 2291"/>
                <a:gd name="T20" fmla="*/ 0 w 2347"/>
                <a:gd name="T21" fmla="*/ 0 h 2291"/>
                <a:gd name="T22" fmla="*/ 0 w 2347"/>
                <a:gd name="T23" fmla="*/ 0 h 2291"/>
                <a:gd name="T24" fmla="*/ 0 w 2347"/>
                <a:gd name="T25" fmla="*/ 0 h 2291"/>
                <a:gd name="T26" fmla="*/ 0 w 2347"/>
                <a:gd name="T27" fmla="*/ 0 h 2291"/>
                <a:gd name="T28" fmla="*/ 0 w 2347"/>
                <a:gd name="T29" fmla="*/ 0 h 2291"/>
                <a:gd name="T30" fmla="*/ 0 w 2347"/>
                <a:gd name="T31" fmla="*/ 0 h 2291"/>
                <a:gd name="T32" fmla="*/ 0 w 2347"/>
                <a:gd name="T33" fmla="*/ 0 h 2291"/>
                <a:gd name="T34" fmla="*/ 0 w 2347"/>
                <a:gd name="T35" fmla="*/ 0 h 2291"/>
                <a:gd name="T36" fmla="*/ 0 w 2347"/>
                <a:gd name="T37" fmla="*/ 0 h 2291"/>
                <a:gd name="T38" fmla="*/ 0 w 2347"/>
                <a:gd name="T39" fmla="*/ 0 h 2291"/>
                <a:gd name="T40" fmla="*/ 0 w 2347"/>
                <a:gd name="T41" fmla="*/ 0 h 2291"/>
                <a:gd name="T42" fmla="*/ 0 w 2347"/>
                <a:gd name="T43" fmla="*/ 0 h 2291"/>
                <a:gd name="T44" fmla="*/ 0 w 2347"/>
                <a:gd name="T45" fmla="*/ 0 h 2291"/>
                <a:gd name="T46" fmla="*/ 0 w 2347"/>
                <a:gd name="T47" fmla="*/ 0 h 2291"/>
                <a:gd name="T48" fmla="*/ 0 w 2347"/>
                <a:gd name="T49" fmla="*/ 0 h 2291"/>
                <a:gd name="T50" fmla="*/ 0 w 2347"/>
                <a:gd name="T51" fmla="*/ 0 h 2291"/>
                <a:gd name="T52" fmla="*/ 0 w 2347"/>
                <a:gd name="T53" fmla="*/ 0 h 2291"/>
                <a:gd name="T54" fmla="*/ 0 w 2347"/>
                <a:gd name="T55" fmla="*/ 0 h 2291"/>
                <a:gd name="T56" fmla="*/ 0 w 2347"/>
                <a:gd name="T57" fmla="*/ 0 h 2291"/>
                <a:gd name="T58" fmla="*/ 0 w 2347"/>
                <a:gd name="T59" fmla="*/ 0 h 2291"/>
                <a:gd name="T60" fmla="*/ 0 w 2347"/>
                <a:gd name="T61" fmla="*/ 0 h 2291"/>
                <a:gd name="T62" fmla="*/ 0 w 2347"/>
                <a:gd name="T63" fmla="*/ 0 h 2291"/>
                <a:gd name="T64" fmla="*/ 0 w 2347"/>
                <a:gd name="T65" fmla="*/ 0 h 2291"/>
                <a:gd name="T66" fmla="*/ 0 w 2347"/>
                <a:gd name="T67" fmla="*/ 0 h 2291"/>
                <a:gd name="T68" fmla="*/ 0 w 2347"/>
                <a:gd name="T69" fmla="*/ 0 h 2291"/>
                <a:gd name="T70" fmla="*/ 0 w 2347"/>
                <a:gd name="T71" fmla="*/ 0 h 2291"/>
                <a:gd name="T72" fmla="*/ 0 w 2347"/>
                <a:gd name="T73" fmla="*/ 0 h 2291"/>
                <a:gd name="T74" fmla="*/ 0 w 2347"/>
                <a:gd name="T75" fmla="*/ 0 h 2291"/>
                <a:gd name="T76" fmla="*/ 0 w 2347"/>
                <a:gd name="T77" fmla="*/ 0 h 2291"/>
                <a:gd name="T78" fmla="*/ 0 w 2347"/>
                <a:gd name="T79" fmla="*/ 0 h 2291"/>
                <a:gd name="T80" fmla="*/ 0 w 2347"/>
                <a:gd name="T81" fmla="*/ 0 h 2291"/>
                <a:gd name="T82" fmla="*/ 0 w 2347"/>
                <a:gd name="T83" fmla="*/ 0 h 2291"/>
                <a:gd name="T84" fmla="*/ 0 w 2347"/>
                <a:gd name="T85" fmla="*/ 0 h 2291"/>
                <a:gd name="T86" fmla="*/ 0 w 2347"/>
                <a:gd name="T87" fmla="*/ 0 h 2291"/>
                <a:gd name="T88" fmla="*/ 0 w 2347"/>
                <a:gd name="T89" fmla="*/ 0 h 2291"/>
                <a:gd name="T90" fmla="*/ 0 w 2347"/>
                <a:gd name="T91" fmla="*/ 0 h 2291"/>
                <a:gd name="T92" fmla="*/ 0 w 2347"/>
                <a:gd name="T93" fmla="*/ 0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7"/>
                <a:gd name="T142" fmla="*/ 0 h 2291"/>
                <a:gd name="T143" fmla="*/ 2347 w 2347"/>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7" h="2291">
                  <a:moveTo>
                    <a:pt x="2183" y="328"/>
                  </a:moveTo>
                  <a:lnTo>
                    <a:pt x="2276" y="418"/>
                  </a:lnTo>
                  <a:lnTo>
                    <a:pt x="2330" y="507"/>
                  </a:lnTo>
                  <a:lnTo>
                    <a:pt x="2347" y="600"/>
                  </a:lnTo>
                  <a:lnTo>
                    <a:pt x="2330" y="690"/>
                  </a:lnTo>
                  <a:lnTo>
                    <a:pt x="2292" y="764"/>
                  </a:lnTo>
                  <a:lnTo>
                    <a:pt x="1855" y="1092"/>
                  </a:lnTo>
                  <a:lnTo>
                    <a:pt x="1893" y="1182"/>
                  </a:lnTo>
                  <a:lnTo>
                    <a:pt x="1910" y="1255"/>
                  </a:lnTo>
                  <a:lnTo>
                    <a:pt x="1910" y="1326"/>
                  </a:lnTo>
                  <a:lnTo>
                    <a:pt x="1893" y="1399"/>
                  </a:lnTo>
                  <a:lnTo>
                    <a:pt x="1855" y="1473"/>
                  </a:lnTo>
                  <a:lnTo>
                    <a:pt x="1820" y="1544"/>
                  </a:lnTo>
                  <a:lnTo>
                    <a:pt x="1785" y="1599"/>
                  </a:lnTo>
                  <a:lnTo>
                    <a:pt x="1731" y="1653"/>
                  </a:lnTo>
                  <a:lnTo>
                    <a:pt x="1676" y="1708"/>
                  </a:lnTo>
                  <a:lnTo>
                    <a:pt x="1621" y="1762"/>
                  </a:lnTo>
                  <a:lnTo>
                    <a:pt x="1583" y="1817"/>
                  </a:lnTo>
                  <a:lnTo>
                    <a:pt x="1529" y="1855"/>
                  </a:lnTo>
                  <a:lnTo>
                    <a:pt x="1329" y="1964"/>
                  </a:lnTo>
                  <a:lnTo>
                    <a:pt x="1130" y="2036"/>
                  </a:lnTo>
                  <a:lnTo>
                    <a:pt x="928" y="2109"/>
                  </a:lnTo>
                  <a:lnTo>
                    <a:pt x="709" y="2163"/>
                  </a:lnTo>
                  <a:lnTo>
                    <a:pt x="510" y="2237"/>
                  </a:lnTo>
                  <a:lnTo>
                    <a:pt x="327" y="2291"/>
                  </a:lnTo>
                  <a:lnTo>
                    <a:pt x="257" y="2272"/>
                  </a:lnTo>
                  <a:lnTo>
                    <a:pt x="202" y="2253"/>
                  </a:lnTo>
                  <a:lnTo>
                    <a:pt x="219" y="2182"/>
                  </a:lnTo>
                  <a:lnTo>
                    <a:pt x="455" y="2109"/>
                  </a:lnTo>
                  <a:lnTo>
                    <a:pt x="693" y="2036"/>
                  </a:lnTo>
                  <a:lnTo>
                    <a:pt x="928" y="1945"/>
                  </a:lnTo>
                  <a:lnTo>
                    <a:pt x="1146" y="1855"/>
                  </a:lnTo>
                  <a:lnTo>
                    <a:pt x="1365" y="1746"/>
                  </a:lnTo>
                  <a:lnTo>
                    <a:pt x="1567" y="1599"/>
                  </a:lnTo>
                  <a:lnTo>
                    <a:pt x="1746" y="1418"/>
                  </a:lnTo>
                  <a:lnTo>
                    <a:pt x="1691" y="1271"/>
                  </a:lnTo>
                  <a:lnTo>
                    <a:pt x="1567" y="1255"/>
                  </a:lnTo>
                  <a:lnTo>
                    <a:pt x="1419" y="1310"/>
                  </a:lnTo>
                  <a:lnTo>
                    <a:pt x="1201" y="1399"/>
                  </a:lnTo>
                  <a:lnTo>
                    <a:pt x="966" y="1454"/>
                  </a:lnTo>
                  <a:lnTo>
                    <a:pt x="709" y="1528"/>
                  </a:lnTo>
                  <a:lnTo>
                    <a:pt x="475" y="1563"/>
                  </a:lnTo>
                  <a:lnTo>
                    <a:pt x="238" y="1599"/>
                  </a:lnTo>
                  <a:lnTo>
                    <a:pt x="0" y="1637"/>
                  </a:lnTo>
                  <a:lnTo>
                    <a:pt x="238" y="1528"/>
                  </a:lnTo>
                  <a:lnTo>
                    <a:pt x="510" y="1435"/>
                  </a:lnTo>
                  <a:lnTo>
                    <a:pt x="783" y="1364"/>
                  </a:lnTo>
                  <a:lnTo>
                    <a:pt x="1075" y="1290"/>
                  </a:lnTo>
                  <a:lnTo>
                    <a:pt x="1365" y="1217"/>
                  </a:lnTo>
                  <a:lnTo>
                    <a:pt x="1638" y="1092"/>
                  </a:lnTo>
                  <a:lnTo>
                    <a:pt x="1621" y="999"/>
                  </a:lnTo>
                  <a:lnTo>
                    <a:pt x="1602" y="909"/>
                  </a:lnTo>
                  <a:lnTo>
                    <a:pt x="1548" y="835"/>
                  </a:lnTo>
                  <a:lnTo>
                    <a:pt x="1493" y="764"/>
                  </a:lnTo>
                  <a:lnTo>
                    <a:pt x="1419" y="709"/>
                  </a:lnTo>
                  <a:lnTo>
                    <a:pt x="1348" y="655"/>
                  </a:lnTo>
                  <a:lnTo>
                    <a:pt x="1275" y="600"/>
                  </a:lnTo>
                  <a:lnTo>
                    <a:pt x="1184" y="562"/>
                  </a:lnTo>
                  <a:lnTo>
                    <a:pt x="1092" y="507"/>
                  </a:lnTo>
                  <a:lnTo>
                    <a:pt x="1021" y="472"/>
                  </a:lnTo>
                  <a:lnTo>
                    <a:pt x="928" y="418"/>
                  </a:lnTo>
                  <a:lnTo>
                    <a:pt x="838" y="383"/>
                  </a:lnTo>
                  <a:lnTo>
                    <a:pt x="764" y="328"/>
                  </a:lnTo>
                  <a:lnTo>
                    <a:pt x="219" y="219"/>
                  </a:lnTo>
                  <a:lnTo>
                    <a:pt x="274" y="145"/>
                  </a:lnTo>
                  <a:lnTo>
                    <a:pt x="327" y="110"/>
                  </a:lnTo>
                  <a:lnTo>
                    <a:pt x="401" y="110"/>
                  </a:lnTo>
                  <a:lnTo>
                    <a:pt x="455" y="110"/>
                  </a:lnTo>
                  <a:lnTo>
                    <a:pt x="529" y="110"/>
                  </a:lnTo>
                  <a:lnTo>
                    <a:pt x="600" y="126"/>
                  </a:lnTo>
                  <a:lnTo>
                    <a:pt x="655" y="110"/>
                  </a:lnTo>
                  <a:lnTo>
                    <a:pt x="802" y="200"/>
                  </a:lnTo>
                  <a:lnTo>
                    <a:pt x="966" y="290"/>
                  </a:lnTo>
                  <a:lnTo>
                    <a:pt x="1130" y="383"/>
                  </a:lnTo>
                  <a:lnTo>
                    <a:pt x="1294" y="453"/>
                  </a:lnTo>
                  <a:lnTo>
                    <a:pt x="1458" y="546"/>
                  </a:lnTo>
                  <a:lnTo>
                    <a:pt x="1602" y="636"/>
                  </a:lnTo>
                  <a:lnTo>
                    <a:pt x="1746" y="745"/>
                  </a:lnTo>
                  <a:lnTo>
                    <a:pt x="1855" y="873"/>
                  </a:lnTo>
                  <a:lnTo>
                    <a:pt x="1965" y="819"/>
                  </a:lnTo>
                  <a:lnTo>
                    <a:pt x="2057" y="745"/>
                  </a:lnTo>
                  <a:lnTo>
                    <a:pt x="2128" y="655"/>
                  </a:lnTo>
                  <a:lnTo>
                    <a:pt x="2183" y="546"/>
                  </a:lnTo>
                  <a:lnTo>
                    <a:pt x="2183" y="437"/>
                  </a:lnTo>
                  <a:lnTo>
                    <a:pt x="2093" y="345"/>
                  </a:lnTo>
                  <a:lnTo>
                    <a:pt x="1984" y="273"/>
                  </a:lnTo>
                  <a:lnTo>
                    <a:pt x="1874" y="235"/>
                  </a:lnTo>
                  <a:lnTo>
                    <a:pt x="1765" y="181"/>
                  </a:lnTo>
                  <a:lnTo>
                    <a:pt x="1657" y="145"/>
                  </a:lnTo>
                  <a:lnTo>
                    <a:pt x="1583" y="91"/>
                  </a:lnTo>
                  <a:lnTo>
                    <a:pt x="1529" y="0"/>
                  </a:lnTo>
                  <a:lnTo>
                    <a:pt x="1785" y="55"/>
                  </a:lnTo>
                  <a:lnTo>
                    <a:pt x="2003" y="181"/>
                  </a:lnTo>
                  <a:lnTo>
                    <a:pt x="2183" y="3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4" name="Freeform 46">
              <a:extLst>
                <a:ext uri="{FF2B5EF4-FFF2-40B4-BE49-F238E27FC236}">
                  <a16:creationId xmlns:a16="http://schemas.microsoft.com/office/drawing/2014/main" id="{02F78EC3-D413-481A-9A7D-89FF3FDC5C4A}"/>
                </a:ext>
              </a:extLst>
            </p:cNvPr>
            <p:cNvSpPr>
              <a:spLocks/>
            </p:cNvSpPr>
            <p:nvPr/>
          </p:nvSpPr>
          <p:spPr bwMode="auto">
            <a:xfrm>
              <a:off x="6187" y="1567"/>
              <a:ext cx="248" cy="262"/>
            </a:xfrm>
            <a:custGeom>
              <a:avLst/>
              <a:gdLst>
                <a:gd name="T0" fmla="*/ 0 w 2474"/>
                <a:gd name="T1" fmla="*/ 0 h 2618"/>
                <a:gd name="T2" fmla="*/ 0 w 2474"/>
                <a:gd name="T3" fmla="*/ 0 h 2618"/>
                <a:gd name="T4" fmla="*/ 0 w 2474"/>
                <a:gd name="T5" fmla="*/ 0 h 2618"/>
                <a:gd name="T6" fmla="*/ 0 w 2474"/>
                <a:gd name="T7" fmla="*/ 0 h 2618"/>
                <a:gd name="T8" fmla="*/ 0 w 2474"/>
                <a:gd name="T9" fmla="*/ 0 h 2618"/>
                <a:gd name="T10" fmla="*/ 0 w 2474"/>
                <a:gd name="T11" fmla="*/ 0 h 2618"/>
                <a:gd name="T12" fmla="*/ 0 w 2474"/>
                <a:gd name="T13" fmla="*/ 0 h 2618"/>
                <a:gd name="T14" fmla="*/ 0 w 2474"/>
                <a:gd name="T15" fmla="*/ 0 h 2618"/>
                <a:gd name="T16" fmla="*/ 0 w 2474"/>
                <a:gd name="T17" fmla="*/ 0 h 2618"/>
                <a:gd name="T18" fmla="*/ 0 w 2474"/>
                <a:gd name="T19" fmla="*/ 0 h 2618"/>
                <a:gd name="T20" fmla="*/ 0 w 2474"/>
                <a:gd name="T21" fmla="*/ 0 h 2618"/>
                <a:gd name="T22" fmla="*/ 0 w 2474"/>
                <a:gd name="T23" fmla="*/ 0 h 2618"/>
                <a:gd name="T24" fmla="*/ 0 w 2474"/>
                <a:gd name="T25" fmla="*/ 0 h 2618"/>
                <a:gd name="T26" fmla="*/ 0 w 2474"/>
                <a:gd name="T27" fmla="*/ 0 h 2618"/>
                <a:gd name="T28" fmla="*/ 0 w 2474"/>
                <a:gd name="T29" fmla="*/ 0 h 2618"/>
                <a:gd name="T30" fmla="*/ 0 w 2474"/>
                <a:gd name="T31" fmla="*/ 0 h 2618"/>
                <a:gd name="T32" fmla="*/ 0 w 2474"/>
                <a:gd name="T33" fmla="*/ 0 h 2618"/>
                <a:gd name="T34" fmla="*/ 0 w 2474"/>
                <a:gd name="T35" fmla="*/ 0 h 2618"/>
                <a:gd name="T36" fmla="*/ 0 w 2474"/>
                <a:gd name="T37" fmla="*/ 0 h 2618"/>
                <a:gd name="T38" fmla="*/ 0 w 2474"/>
                <a:gd name="T39" fmla="*/ 0 h 2618"/>
                <a:gd name="T40" fmla="*/ 0 w 2474"/>
                <a:gd name="T41" fmla="*/ 0 h 2618"/>
                <a:gd name="T42" fmla="*/ 0 w 2474"/>
                <a:gd name="T43" fmla="*/ 0 h 2618"/>
                <a:gd name="T44" fmla="*/ 0 w 2474"/>
                <a:gd name="T45" fmla="*/ 0 h 2618"/>
                <a:gd name="T46" fmla="*/ 0 w 2474"/>
                <a:gd name="T47" fmla="*/ 0 h 2618"/>
                <a:gd name="T48" fmla="*/ 0 w 2474"/>
                <a:gd name="T49" fmla="*/ 0 h 2618"/>
                <a:gd name="T50" fmla="*/ 0 w 2474"/>
                <a:gd name="T51" fmla="*/ 0 h 2618"/>
                <a:gd name="T52" fmla="*/ 0 w 2474"/>
                <a:gd name="T53" fmla="*/ 0 h 2618"/>
                <a:gd name="T54" fmla="*/ 0 w 2474"/>
                <a:gd name="T55" fmla="*/ 0 h 2618"/>
                <a:gd name="T56" fmla="*/ 0 w 2474"/>
                <a:gd name="T57" fmla="*/ 0 h 2618"/>
                <a:gd name="T58" fmla="*/ 0 w 2474"/>
                <a:gd name="T59" fmla="*/ 0 h 2618"/>
                <a:gd name="T60" fmla="*/ 0 w 2474"/>
                <a:gd name="T61" fmla="*/ 0 h 2618"/>
                <a:gd name="T62" fmla="*/ 0 w 2474"/>
                <a:gd name="T63" fmla="*/ 0 h 2618"/>
                <a:gd name="T64" fmla="*/ 0 w 2474"/>
                <a:gd name="T65" fmla="*/ 0 h 2618"/>
                <a:gd name="T66" fmla="*/ 0 w 2474"/>
                <a:gd name="T67" fmla="*/ 0 h 2618"/>
                <a:gd name="T68" fmla="*/ 0 w 2474"/>
                <a:gd name="T69" fmla="*/ 0 h 2618"/>
                <a:gd name="T70" fmla="*/ 0 w 2474"/>
                <a:gd name="T71" fmla="*/ 0 h 2618"/>
                <a:gd name="T72" fmla="*/ 0 w 2474"/>
                <a:gd name="T73" fmla="*/ 0 h 2618"/>
                <a:gd name="T74" fmla="*/ 0 w 2474"/>
                <a:gd name="T75" fmla="*/ 0 h 2618"/>
                <a:gd name="T76" fmla="*/ 0 w 2474"/>
                <a:gd name="T77" fmla="*/ 0 h 2618"/>
                <a:gd name="T78" fmla="*/ 0 w 2474"/>
                <a:gd name="T79" fmla="*/ 0 h 2618"/>
                <a:gd name="T80" fmla="*/ 0 w 2474"/>
                <a:gd name="T81" fmla="*/ 0 h 26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4"/>
                <a:gd name="T124" fmla="*/ 0 h 2618"/>
                <a:gd name="T125" fmla="*/ 2474 w 2474"/>
                <a:gd name="T126" fmla="*/ 2618 h 26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4" h="2618">
                  <a:moveTo>
                    <a:pt x="2401" y="545"/>
                  </a:moveTo>
                  <a:lnTo>
                    <a:pt x="2401" y="654"/>
                  </a:lnTo>
                  <a:lnTo>
                    <a:pt x="2420" y="763"/>
                  </a:lnTo>
                  <a:lnTo>
                    <a:pt x="2439" y="873"/>
                  </a:lnTo>
                  <a:lnTo>
                    <a:pt x="2455" y="982"/>
                  </a:lnTo>
                  <a:lnTo>
                    <a:pt x="2474" y="1091"/>
                  </a:lnTo>
                  <a:lnTo>
                    <a:pt x="2474" y="1199"/>
                  </a:lnTo>
                  <a:lnTo>
                    <a:pt x="2455" y="1309"/>
                  </a:lnTo>
                  <a:lnTo>
                    <a:pt x="2401" y="1418"/>
                  </a:lnTo>
                  <a:lnTo>
                    <a:pt x="2291" y="1527"/>
                  </a:lnTo>
                  <a:lnTo>
                    <a:pt x="2256" y="1617"/>
                  </a:lnTo>
                  <a:lnTo>
                    <a:pt x="2201" y="1691"/>
                  </a:lnTo>
                  <a:lnTo>
                    <a:pt x="2166" y="1781"/>
                  </a:lnTo>
                  <a:lnTo>
                    <a:pt x="2111" y="1855"/>
                  </a:lnTo>
                  <a:lnTo>
                    <a:pt x="2056" y="1925"/>
                  </a:lnTo>
                  <a:lnTo>
                    <a:pt x="1984" y="1979"/>
                  </a:lnTo>
                  <a:lnTo>
                    <a:pt x="1929" y="2053"/>
                  </a:lnTo>
                  <a:lnTo>
                    <a:pt x="1855" y="2108"/>
                  </a:lnTo>
                  <a:lnTo>
                    <a:pt x="1784" y="2162"/>
                  </a:lnTo>
                  <a:lnTo>
                    <a:pt x="1711" y="2198"/>
                  </a:lnTo>
                  <a:lnTo>
                    <a:pt x="1637" y="2252"/>
                  </a:lnTo>
                  <a:lnTo>
                    <a:pt x="1566" y="2291"/>
                  </a:lnTo>
                  <a:lnTo>
                    <a:pt x="1473" y="2345"/>
                  </a:lnTo>
                  <a:lnTo>
                    <a:pt x="1402" y="2381"/>
                  </a:lnTo>
                  <a:lnTo>
                    <a:pt x="1309" y="2416"/>
                  </a:lnTo>
                  <a:lnTo>
                    <a:pt x="1219" y="2435"/>
                  </a:lnTo>
                  <a:lnTo>
                    <a:pt x="1145" y="2471"/>
                  </a:lnTo>
                  <a:lnTo>
                    <a:pt x="1055" y="2490"/>
                  </a:lnTo>
                  <a:lnTo>
                    <a:pt x="965" y="2526"/>
                  </a:lnTo>
                  <a:lnTo>
                    <a:pt x="872" y="2545"/>
                  </a:lnTo>
                  <a:lnTo>
                    <a:pt x="782" y="2564"/>
                  </a:lnTo>
                  <a:lnTo>
                    <a:pt x="692" y="2580"/>
                  </a:lnTo>
                  <a:lnTo>
                    <a:pt x="599" y="2580"/>
                  </a:lnTo>
                  <a:lnTo>
                    <a:pt x="491" y="2599"/>
                  </a:lnTo>
                  <a:lnTo>
                    <a:pt x="401" y="2599"/>
                  </a:lnTo>
                  <a:lnTo>
                    <a:pt x="311" y="2618"/>
                  </a:lnTo>
                  <a:lnTo>
                    <a:pt x="218" y="2618"/>
                  </a:lnTo>
                  <a:lnTo>
                    <a:pt x="128" y="2599"/>
                  </a:lnTo>
                  <a:lnTo>
                    <a:pt x="54" y="2599"/>
                  </a:lnTo>
                  <a:lnTo>
                    <a:pt x="0" y="2618"/>
                  </a:lnTo>
                  <a:lnTo>
                    <a:pt x="109" y="2545"/>
                  </a:lnTo>
                  <a:lnTo>
                    <a:pt x="218" y="2490"/>
                  </a:lnTo>
                  <a:lnTo>
                    <a:pt x="346" y="2454"/>
                  </a:lnTo>
                  <a:lnTo>
                    <a:pt x="475" y="2435"/>
                  </a:lnTo>
                  <a:lnTo>
                    <a:pt x="599" y="2416"/>
                  </a:lnTo>
                  <a:lnTo>
                    <a:pt x="747" y="2381"/>
                  </a:lnTo>
                  <a:lnTo>
                    <a:pt x="872" y="2362"/>
                  </a:lnTo>
                  <a:lnTo>
                    <a:pt x="1001" y="2345"/>
                  </a:lnTo>
                  <a:lnTo>
                    <a:pt x="1110" y="2307"/>
                  </a:lnTo>
                  <a:lnTo>
                    <a:pt x="1219" y="2252"/>
                  </a:lnTo>
                  <a:lnTo>
                    <a:pt x="1309" y="2181"/>
                  </a:lnTo>
                  <a:lnTo>
                    <a:pt x="1402" y="2127"/>
                  </a:lnTo>
                  <a:lnTo>
                    <a:pt x="1492" y="2072"/>
                  </a:lnTo>
                  <a:lnTo>
                    <a:pt x="1566" y="2018"/>
                  </a:lnTo>
                  <a:lnTo>
                    <a:pt x="1637" y="1963"/>
                  </a:lnTo>
                  <a:lnTo>
                    <a:pt x="1711" y="1909"/>
                  </a:lnTo>
                  <a:lnTo>
                    <a:pt x="1784" y="1855"/>
                  </a:lnTo>
                  <a:lnTo>
                    <a:pt x="1839" y="1781"/>
                  </a:lnTo>
                  <a:lnTo>
                    <a:pt x="1894" y="1707"/>
                  </a:lnTo>
                  <a:lnTo>
                    <a:pt x="1948" y="1636"/>
                  </a:lnTo>
                  <a:lnTo>
                    <a:pt x="2003" y="1563"/>
                  </a:lnTo>
                  <a:lnTo>
                    <a:pt x="2037" y="1489"/>
                  </a:lnTo>
                  <a:lnTo>
                    <a:pt x="2073" y="1418"/>
                  </a:lnTo>
                  <a:lnTo>
                    <a:pt x="2111" y="1325"/>
                  </a:lnTo>
                  <a:lnTo>
                    <a:pt x="2127" y="1254"/>
                  </a:lnTo>
                  <a:lnTo>
                    <a:pt x="2147" y="1161"/>
                  </a:lnTo>
                  <a:lnTo>
                    <a:pt x="2166" y="1071"/>
                  </a:lnTo>
                  <a:lnTo>
                    <a:pt x="2182" y="982"/>
                  </a:lnTo>
                  <a:lnTo>
                    <a:pt x="2147" y="744"/>
                  </a:lnTo>
                  <a:lnTo>
                    <a:pt x="2092" y="507"/>
                  </a:lnTo>
                  <a:lnTo>
                    <a:pt x="1964" y="327"/>
                  </a:lnTo>
                  <a:lnTo>
                    <a:pt x="1784" y="253"/>
                  </a:lnTo>
                  <a:lnTo>
                    <a:pt x="1621" y="164"/>
                  </a:lnTo>
                  <a:lnTo>
                    <a:pt x="1528" y="0"/>
                  </a:lnTo>
                  <a:lnTo>
                    <a:pt x="1656" y="0"/>
                  </a:lnTo>
                  <a:lnTo>
                    <a:pt x="1746" y="35"/>
                  </a:lnTo>
                  <a:lnTo>
                    <a:pt x="1855" y="71"/>
                  </a:lnTo>
                  <a:lnTo>
                    <a:pt x="1948" y="145"/>
                  </a:lnTo>
                  <a:lnTo>
                    <a:pt x="2037" y="218"/>
                  </a:lnTo>
                  <a:lnTo>
                    <a:pt x="2111" y="288"/>
                  </a:lnTo>
                  <a:lnTo>
                    <a:pt x="2201" y="381"/>
                  </a:lnTo>
                  <a:lnTo>
                    <a:pt x="2291" y="471"/>
                  </a:lnTo>
                  <a:lnTo>
                    <a:pt x="2401" y="5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5" name="Freeform 47">
              <a:extLst>
                <a:ext uri="{FF2B5EF4-FFF2-40B4-BE49-F238E27FC236}">
                  <a16:creationId xmlns:a16="http://schemas.microsoft.com/office/drawing/2014/main" id="{3FFF639C-A282-4D0A-843C-8FC8DD335418}"/>
                </a:ext>
              </a:extLst>
            </p:cNvPr>
            <p:cNvSpPr>
              <a:spLocks/>
            </p:cNvSpPr>
            <p:nvPr/>
          </p:nvSpPr>
          <p:spPr bwMode="auto">
            <a:xfrm>
              <a:off x="5672" y="1644"/>
              <a:ext cx="68" cy="43"/>
            </a:xfrm>
            <a:custGeom>
              <a:avLst/>
              <a:gdLst>
                <a:gd name="T0" fmla="*/ 0 w 670"/>
                <a:gd name="T1" fmla="*/ 0 h 436"/>
                <a:gd name="T2" fmla="*/ 0 w 670"/>
                <a:gd name="T3" fmla="*/ 0 h 436"/>
                <a:gd name="T4" fmla="*/ 0 w 670"/>
                <a:gd name="T5" fmla="*/ 0 h 436"/>
                <a:gd name="T6" fmla="*/ 0 w 670"/>
                <a:gd name="T7" fmla="*/ 0 h 436"/>
                <a:gd name="T8" fmla="*/ 0 w 670"/>
                <a:gd name="T9" fmla="*/ 0 h 436"/>
                <a:gd name="T10" fmla="*/ 0 w 670"/>
                <a:gd name="T11" fmla="*/ 0 h 436"/>
                <a:gd name="T12" fmla="*/ 0 w 670"/>
                <a:gd name="T13" fmla="*/ 0 h 436"/>
                <a:gd name="T14" fmla="*/ 0 w 670"/>
                <a:gd name="T15" fmla="*/ 0 h 436"/>
                <a:gd name="T16" fmla="*/ 0 w 670"/>
                <a:gd name="T17" fmla="*/ 0 h 436"/>
                <a:gd name="T18" fmla="*/ 0 w 670"/>
                <a:gd name="T19" fmla="*/ 0 h 436"/>
                <a:gd name="T20" fmla="*/ 0 w 670"/>
                <a:gd name="T21" fmla="*/ 0 h 436"/>
                <a:gd name="T22" fmla="*/ 0 w 670"/>
                <a:gd name="T23" fmla="*/ 0 h 436"/>
                <a:gd name="T24" fmla="*/ 0 w 670"/>
                <a:gd name="T25" fmla="*/ 0 h 436"/>
                <a:gd name="T26" fmla="*/ 0 w 670"/>
                <a:gd name="T27" fmla="*/ 0 h 436"/>
                <a:gd name="T28" fmla="*/ 0 w 670"/>
                <a:gd name="T29" fmla="*/ 0 h 436"/>
                <a:gd name="T30" fmla="*/ 0 w 670"/>
                <a:gd name="T31" fmla="*/ 0 h 436"/>
                <a:gd name="T32" fmla="*/ 0 w 670"/>
                <a:gd name="T33" fmla="*/ 0 h 436"/>
                <a:gd name="T34" fmla="*/ 0 w 670"/>
                <a:gd name="T35" fmla="*/ 0 h 436"/>
                <a:gd name="T36" fmla="*/ 0 w 670"/>
                <a:gd name="T37" fmla="*/ 0 h 436"/>
                <a:gd name="T38" fmla="*/ 0 w 670"/>
                <a:gd name="T39" fmla="*/ 0 h 436"/>
                <a:gd name="T40" fmla="*/ 0 w 670"/>
                <a:gd name="T41" fmla="*/ 0 h 4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0"/>
                <a:gd name="T64" fmla="*/ 0 h 436"/>
                <a:gd name="T65" fmla="*/ 670 w 670"/>
                <a:gd name="T66" fmla="*/ 436 h 4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0" h="436">
                  <a:moveTo>
                    <a:pt x="670" y="110"/>
                  </a:moveTo>
                  <a:lnTo>
                    <a:pt x="580" y="200"/>
                  </a:lnTo>
                  <a:lnTo>
                    <a:pt x="452" y="254"/>
                  </a:lnTo>
                  <a:lnTo>
                    <a:pt x="288" y="289"/>
                  </a:lnTo>
                  <a:lnTo>
                    <a:pt x="144" y="344"/>
                  </a:lnTo>
                  <a:lnTo>
                    <a:pt x="16" y="436"/>
                  </a:lnTo>
                  <a:lnTo>
                    <a:pt x="0" y="382"/>
                  </a:lnTo>
                  <a:lnTo>
                    <a:pt x="0" y="328"/>
                  </a:lnTo>
                  <a:lnTo>
                    <a:pt x="0" y="273"/>
                  </a:lnTo>
                  <a:lnTo>
                    <a:pt x="35" y="219"/>
                  </a:lnTo>
                  <a:lnTo>
                    <a:pt x="54" y="164"/>
                  </a:lnTo>
                  <a:lnTo>
                    <a:pt x="109" y="110"/>
                  </a:lnTo>
                  <a:lnTo>
                    <a:pt x="163" y="72"/>
                  </a:lnTo>
                  <a:lnTo>
                    <a:pt x="218" y="36"/>
                  </a:lnTo>
                  <a:lnTo>
                    <a:pt x="273" y="17"/>
                  </a:lnTo>
                  <a:lnTo>
                    <a:pt x="343" y="0"/>
                  </a:lnTo>
                  <a:lnTo>
                    <a:pt x="416" y="0"/>
                  </a:lnTo>
                  <a:lnTo>
                    <a:pt x="471" y="0"/>
                  </a:lnTo>
                  <a:lnTo>
                    <a:pt x="545" y="36"/>
                  </a:lnTo>
                  <a:lnTo>
                    <a:pt x="616" y="55"/>
                  </a:lnTo>
                  <a:lnTo>
                    <a:pt x="670"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6" name="Freeform 48">
              <a:extLst>
                <a:ext uri="{FF2B5EF4-FFF2-40B4-BE49-F238E27FC236}">
                  <a16:creationId xmlns:a16="http://schemas.microsoft.com/office/drawing/2014/main" id="{03AE0308-CE6D-483C-87EA-F2DEA535F9E3}"/>
                </a:ext>
              </a:extLst>
            </p:cNvPr>
            <p:cNvSpPr>
              <a:spLocks/>
            </p:cNvSpPr>
            <p:nvPr/>
          </p:nvSpPr>
          <p:spPr bwMode="auto">
            <a:xfrm>
              <a:off x="5827" y="1647"/>
              <a:ext cx="54" cy="40"/>
            </a:xfrm>
            <a:custGeom>
              <a:avLst/>
              <a:gdLst>
                <a:gd name="T0" fmla="*/ 0 w 546"/>
                <a:gd name="T1" fmla="*/ 0 h 400"/>
                <a:gd name="T2" fmla="*/ 0 w 546"/>
                <a:gd name="T3" fmla="*/ 0 h 400"/>
                <a:gd name="T4" fmla="*/ 0 w 546"/>
                <a:gd name="T5" fmla="*/ 0 h 400"/>
                <a:gd name="T6" fmla="*/ 0 w 546"/>
                <a:gd name="T7" fmla="*/ 0 h 400"/>
                <a:gd name="T8" fmla="*/ 0 w 546"/>
                <a:gd name="T9" fmla="*/ 0 h 400"/>
                <a:gd name="T10" fmla="*/ 0 w 546"/>
                <a:gd name="T11" fmla="*/ 0 h 400"/>
                <a:gd name="T12" fmla="*/ 0 w 546"/>
                <a:gd name="T13" fmla="*/ 0 h 400"/>
                <a:gd name="T14" fmla="*/ 0 w 546"/>
                <a:gd name="T15" fmla="*/ 0 h 400"/>
                <a:gd name="T16" fmla="*/ 0 w 546"/>
                <a:gd name="T17" fmla="*/ 0 h 400"/>
                <a:gd name="T18" fmla="*/ 0 w 546"/>
                <a:gd name="T19" fmla="*/ 0 h 400"/>
                <a:gd name="T20" fmla="*/ 0 w 546"/>
                <a:gd name="T21" fmla="*/ 0 h 400"/>
                <a:gd name="T22" fmla="*/ 0 w 546"/>
                <a:gd name="T23" fmla="*/ 0 h 400"/>
                <a:gd name="T24" fmla="*/ 0 w 546"/>
                <a:gd name="T25" fmla="*/ 0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6"/>
                <a:gd name="T40" fmla="*/ 0 h 400"/>
                <a:gd name="T41" fmla="*/ 546 w 546"/>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6" h="400">
                  <a:moveTo>
                    <a:pt x="546" y="292"/>
                  </a:moveTo>
                  <a:lnTo>
                    <a:pt x="511" y="327"/>
                  </a:lnTo>
                  <a:lnTo>
                    <a:pt x="492" y="381"/>
                  </a:lnTo>
                  <a:lnTo>
                    <a:pt x="437" y="400"/>
                  </a:lnTo>
                  <a:lnTo>
                    <a:pt x="257" y="327"/>
                  </a:lnTo>
                  <a:lnTo>
                    <a:pt x="109" y="218"/>
                  </a:lnTo>
                  <a:lnTo>
                    <a:pt x="0" y="74"/>
                  </a:lnTo>
                  <a:lnTo>
                    <a:pt x="109" y="19"/>
                  </a:lnTo>
                  <a:lnTo>
                    <a:pt x="219" y="0"/>
                  </a:lnTo>
                  <a:lnTo>
                    <a:pt x="311" y="36"/>
                  </a:lnTo>
                  <a:lnTo>
                    <a:pt x="421" y="90"/>
                  </a:lnTo>
                  <a:lnTo>
                    <a:pt x="492" y="183"/>
                  </a:lnTo>
                  <a:lnTo>
                    <a:pt x="546" y="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7" name="Freeform 49">
              <a:extLst>
                <a:ext uri="{FF2B5EF4-FFF2-40B4-BE49-F238E27FC236}">
                  <a16:creationId xmlns:a16="http://schemas.microsoft.com/office/drawing/2014/main" id="{1A27842D-CC86-4614-97AF-940F06A7726F}"/>
                </a:ext>
              </a:extLst>
            </p:cNvPr>
            <p:cNvSpPr>
              <a:spLocks/>
            </p:cNvSpPr>
            <p:nvPr/>
          </p:nvSpPr>
          <p:spPr bwMode="auto">
            <a:xfrm>
              <a:off x="5259" y="1709"/>
              <a:ext cx="77" cy="33"/>
            </a:xfrm>
            <a:custGeom>
              <a:avLst/>
              <a:gdLst>
                <a:gd name="T0" fmla="*/ 0 w 763"/>
                <a:gd name="T1" fmla="*/ 0 h 327"/>
                <a:gd name="T2" fmla="*/ 0 w 763"/>
                <a:gd name="T3" fmla="*/ 0 h 327"/>
                <a:gd name="T4" fmla="*/ 0 w 763"/>
                <a:gd name="T5" fmla="*/ 0 h 327"/>
                <a:gd name="T6" fmla="*/ 0 w 763"/>
                <a:gd name="T7" fmla="*/ 0 h 327"/>
                <a:gd name="T8" fmla="*/ 0 w 763"/>
                <a:gd name="T9" fmla="*/ 0 h 327"/>
                <a:gd name="T10" fmla="*/ 0 w 763"/>
                <a:gd name="T11" fmla="*/ 0 h 327"/>
                <a:gd name="T12" fmla="*/ 0 w 763"/>
                <a:gd name="T13" fmla="*/ 0 h 327"/>
                <a:gd name="T14" fmla="*/ 0 60000 65536"/>
                <a:gd name="T15" fmla="*/ 0 60000 65536"/>
                <a:gd name="T16" fmla="*/ 0 60000 65536"/>
                <a:gd name="T17" fmla="*/ 0 60000 65536"/>
                <a:gd name="T18" fmla="*/ 0 60000 65536"/>
                <a:gd name="T19" fmla="*/ 0 60000 65536"/>
                <a:gd name="T20" fmla="*/ 0 60000 65536"/>
                <a:gd name="T21" fmla="*/ 0 w 763"/>
                <a:gd name="T22" fmla="*/ 0 h 327"/>
                <a:gd name="T23" fmla="*/ 763 w 763"/>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3" h="327">
                  <a:moveTo>
                    <a:pt x="763" y="327"/>
                  </a:moveTo>
                  <a:lnTo>
                    <a:pt x="490" y="273"/>
                  </a:lnTo>
                  <a:lnTo>
                    <a:pt x="236" y="164"/>
                  </a:lnTo>
                  <a:lnTo>
                    <a:pt x="0" y="0"/>
                  </a:lnTo>
                  <a:lnTo>
                    <a:pt x="291" y="90"/>
                  </a:lnTo>
                  <a:lnTo>
                    <a:pt x="545" y="199"/>
                  </a:lnTo>
                  <a:lnTo>
                    <a:pt x="763"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8" name="Freeform 50">
              <a:extLst>
                <a:ext uri="{FF2B5EF4-FFF2-40B4-BE49-F238E27FC236}">
                  <a16:creationId xmlns:a16="http://schemas.microsoft.com/office/drawing/2014/main" id="{4D5DC62D-19B6-43D5-8116-4F0CA09E4BD1}"/>
                </a:ext>
              </a:extLst>
            </p:cNvPr>
            <p:cNvSpPr>
              <a:spLocks/>
            </p:cNvSpPr>
            <p:nvPr/>
          </p:nvSpPr>
          <p:spPr bwMode="auto">
            <a:xfrm>
              <a:off x="5705" y="1731"/>
              <a:ext cx="35" cy="45"/>
            </a:xfrm>
            <a:custGeom>
              <a:avLst/>
              <a:gdLst>
                <a:gd name="T0" fmla="*/ 0 w 344"/>
                <a:gd name="T1" fmla="*/ 0 h 453"/>
                <a:gd name="T2" fmla="*/ 0 w 344"/>
                <a:gd name="T3" fmla="*/ 0 h 453"/>
                <a:gd name="T4" fmla="*/ 0 w 344"/>
                <a:gd name="T5" fmla="*/ 0 h 453"/>
                <a:gd name="T6" fmla="*/ 0 w 344"/>
                <a:gd name="T7" fmla="*/ 0 h 453"/>
                <a:gd name="T8" fmla="*/ 0 w 344"/>
                <a:gd name="T9" fmla="*/ 0 h 453"/>
                <a:gd name="T10" fmla="*/ 0 w 344"/>
                <a:gd name="T11" fmla="*/ 0 h 453"/>
                <a:gd name="T12" fmla="*/ 0 w 344"/>
                <a:gd name="T13" fmla="*/ 0 h 453"/>
                <a:gd name="T14" fmla="*/ 0 w 344"/>
                <a:gd name="T15" fmla="*/ 0 h 453"/>
                <a:gd name="T16" fmla="*/ 0 w 344"/>
                <a:gd name="T17" fmla="*/ 0 h 453"/>
                <a:gd name="T18" fmla="*/ 0 w 344"/>
                <a:gd name="T19" fmla="*/ 0 h 453"/>
                <a:gd name="T20" fmla="*/ 0 w 344"/>
                <a:gd name="T21" fmla="*/ 0 h 453"/>
                <a:gd name="T22" fmla="*/ 0 w 344"/>
                <a:gd name="T23" fmla="*/ 0 h 453"/>
                <a:gd name="T24" fmla="*/ 0 w 344"/>
                <a:gd name="T25" fmla="*/ 0 h 4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4"/>
                <a:gd name="T40" fmla="*/ 0 h 453"/>
                <a:gd name="T41" fmla="*/ 344 w 344"/>
                <a:gd name="T42" fmla="*/ 453 h 4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4" h="453">
                  <a:moveTo>
                    <a:pt x="344" y="219"/>
                  </a:moveTo>
                  <a:lnTo>
                    <a:pt x="290" y="343"/>
                  </a:lnTo>
                  <a:lnTo>
                    <a:pt x="235" y="417"/>
                  </a:lnTo>
                  <a:lnTo>
                    <a:pt x="126" y="436"/>
                  </a:lnTo>
                  <a:lnTo>
                    <a:pt x="71" y="453"/>
                  </a:lnTo>
                  <a:lnTo>
                    <a:pt x="17" y="453"/>
                  </a:lnTo>
                  <a:lnTo>
                    <a:pt x="17" y="436"/>
                  </a:lnTo>
                  <a:lnTo>
                    <a:pt x="0" y="254"/>
                  </a:lnTo>
                  <a:lnTo>
                    <a:pt x="17" y="71"/>
                  </a:lnTo>
                  <a:lnTo>
                    <a:pt x="126" y="0"/>
                  </a:lnTo>
                  <a:lnTo>
                    <a:pt x="254" y="17"/>
                  </a:lnTo>
                  <a:lnTo>
                    <a:pt x="309" y="90"/>
                  </a:lnTo>
                  <a:lnTo>
                    <a:pt x="344"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19" name="Freeform 51">
              <a:extLst>
                <a:ext uri="{FF2B5EF4-FFF2-40B4-BE49-F238E27FC236}">
                  <a16:creationId xmlns:a16="http://schemas.microsoft.com/office/drawing/2014/main" id="{D4AFD22D-3185-4F2F-AF25-4063A1DF9FBA}"/>
                </a:ext>
              </a:extLst>
            </p:cNvPr>
            <p:cNvSpPr>
              <a:spLocks/>
            </p:cNvSpPr>
            <p:nvPr/>
          </p:nvSpPr>
          <p:spPr bwMode="auto">
            <a:xfrm>
              <a:off x="5821" y="1731"/>
              <a:ext cx="28" cy="45"/>
            </a:xfrm>
            <a:custGeom>
              <a:avLst/>
              <a:gdLst>
                <a:gd name="T0" fmla="*/ 0 w 272"/>
                <a:gd name="T1" fmla="*/ 0 h 453"/>
                <a:gd name="T2" fmla="*/ 0 w 272"/>
                <a:gd name="T3" fmla="*/ 0 h 453"/>
                <a:gd name="T4" fmla="*/ 0 w 272"/>
                <a:gd name="T5" fmla="*/ 0 h 453"/>
                <a:gd name="T6" fmla="*/ 0 w 272"/>
                <a:gd name="T7" fmla="*/ 0 h 453"/>
                <a:gd name="T8" fmla="*/ 0 w 272"/>
                <a:gd name="T9" fmla="*/ 0 h 453"/>
                <a:gd name="T10" fmla="*/ 0 w 272"/>
                <a:gd name="T11" fmla="*/ 0 h 453"/>
                <a:gd name="T12" fmla="*/ 0 w 272"/>
                <a:gd name="T13" fmla="*/ 0 h 453"/>
                <a:gd name="T14" fmla="*/ 0 w 272"/>
                <a:gd name="T15" fmla="*/ 0 h 453"/>
                <a:gd name="T16" fmla="*/ 0 w 272"/>
                <a:gd name="T17" fmla="*/ 0 h 453"/>
                <a:gd name="T18" fmla="*/ 0 w 272"/>
                <a:gd name="T19" fmla="*/ 0 h 4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2"/>
                <a:gd name="T31" fmla="*/ 0 h 453"/>
                <a:gd name="T32" fmla="*/ 272 w 272"/>
                <a:gd name="T33" fmla="*/ 453 h 4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2" h="453">
                  <a:moveTo>
                    <a:pt x="272" y="219"/>
                  </a:moveTo>
                  <a:lnTo>
                    <a:pt x="217" y="362"/>
                  </a:lnTo>
                  <a:lnTo>
                    <a:pt x="147" y="453"/>
                  </a:lnTo>
                  <a:lnTo>
                    <a:pt x="53" y="436"/>
                  </a:lnTo>
                  <a:lnTo>
                    <a:pt x="0" y="273"/>
                  </a:lnTo>
                  <a:lnTo>
                    <a:pt x="0" y="126"/>
                  </a:lnTo>
                  <a:lnTo>
                    <a:pt x="53" y="0"/>
                  </a:lnTo>
                  <a:lnTo>
                    <a:pt x="182" y="55"/>
                  </a:lnTo>
                  <a:lnTo>
                    <a:pt x="255" y="126"/>
                  </a:lnTo>
                  <a:lnTo>
                    <a:pt x="272"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0" name="Freeform 52">
              <a:extLst>
                <a:ext uri="{FF2B5EF4-FFF2-40B4-BE49-F238E27FC236}">
                  <a16:creationId xmlns:a16="http://schemas.microsoft.com/office/drawing/2014/main" id="{13432AF1-BD37-43D7-8A45-EA2B2C121CDC}"/>
                </a:ext>
              </a:extLst>
            </p:cNvPr>
            <p:cNvSpPr>
              <a:spLocks/>
            </p:cNvSpPr>
            <p:nvPr/>
          </p:nvSpPr>
          <p:spPr bwMode="auto">
            <a:xfrm>
              <a:off x="5106" y="1760"/>
              <a:ext cx="88" cy="71"/>
            </a:xfrm>
            <a:custGeom>
              <a:avLst/>
              <a:gdLst>
                <a:gd name="T0" fmla="*/ 0 w 873"/>
                <a:gd name="T1" fmla="*/ 0 h 710"/>
                <a:gd name="T2" fmla="*/ 0 w 873"/>
                <a:gd name="T3" fmla="*/ 0 h 710"/>
                <a:gd name="T4" fmla="*/ 0 w 873"/>
                <a:gd name="T5" fmla="*/ 0 h 710"/>
                <a:gd name="T6" fmla="*/ 0 w 873"/>
                <a:gd name="T7" fmla="*/ 0 h 710"/>
                <a:gd name="T8" fmla="*/ 0 w 873"/>
                <a:gd name="T9" fmla="*/ 0 h 710"/>
                <a:gd name="T10" fmla="*/ 0 w 873"/>
                <a:gd name="T11" fmla="*/ 0 h 710"/>
                <a:gd name="T12" fmla="*/ 0 w 873"/>
                <a:gd name="T13" fmla="*/ 0 h 710"/>
                <a:gd name="T14" fmla="*/ 0 w 873"/>
                <a:gd name="T15" fmla="*/ 0 h 710"/>
                <a:gd name="T16" fmla="*/ 0 w 873"/>
                <a:gd name="T17" fmla="*/ 0 h 710"/>
                <a:gd name="T18" fmla="*/ 0 w 873"/>
                <a:gd name="T19" fmla="*/ 0 h 710"/>
                <a:gd name="T20" fmla="*/ 0 w 873"/>
                <a:gd name="T21" fmla="*/ 0 h 710"/>
                <a:gd name="T22" fmla="*/ 0 w 873"/>
                <a:gd name="T23" fmla="*/ 0 h 710"/>
                <a:gd name="T24" fmla="*/ 0 w 873"/>
                <a:gd name="T25" fmla="*/ 0 h 710"/>
                <a:gd name="T26" fmla="*/ 0 w 873"/>
                <a:gd name="T27" fmla="*/ 0 h 710"/>
                <a:gd name="T28" fmla="*/ 0 w 873"/>
                <a:gd name="T29" fmla="*/ 0 h 710"/>
                <a:gd name="T30" fmla="*/ 0 w 873"/>
                <a:gd name="T31" fmla="*/ 0 h 710"/>
                <a:gd name="T32" fmla="*/ 0 w 873"/>
                <a:gd name="T33" fmla="*/ 0 h 710"/>
                <a:gd name="T34" fmla="*/ 0 w 873"/>
                <a:gd name="T35" fmla="*/ 0 h 710"/>
                <a:gd name="T36" fmla="*/ 0 w 873"/>
                <a:gd name="T37" fmla="*/ 0 h 710"/>
                <a:gd name="T38" fmla="*/ 0 w 873"/>
                <a:gd name="T39" fmla="*/ 0 h 710"/>
                <a:gd name="T40" fmla="*/ 0 w 873"/>
                <a:gd name="T41" fmla="*/ 0 h 710"/>
                <a:gd name="T42" fmla="*/ 0 w 873"/>
                <a:gd name="T43" fmla="*/ 0 h 710"/>
                <a:gd name="T44" fmla="*/ 0 w 873"/>
                <a:gd name="T45" fmla="*/ 0 h 710"/>
                <a:gd name="T46" fmla="*/ 0 w 873"/>
                <a:gd name="T47" fmla="*/ 0 h 710"/>
                <a:gd name="T48" fmla="*/ 0 w 873"/>
                <a:gd name="T49" fmla="*/ 0 h 710"/>
                <a:gd name="T50" fmla="*/ 0 w 873"/>
                <a:gd name="T51" fmla="*/ 0 h 710"/>
                <a:gd name="T52" fmla="*/ 0 w 873"/>
                <a:gd name="T53" fmla="*/ 0 h 7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73"/>
                <a:gd name="T82" fmla="*/ 0 h 710"/>
                <a:gd name="T83" fmla="*/ 873 w 873"/>
                <a:gd name="T84" fmla="*/ 710 h 7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73" h="710">
                  <a:moveTo>
                    <a:pt x="873" y="38"/>
                  </a:moveTo>
                  <a:lnTo>
                    <a:pt x="857" y="93"/>
                  </a:lnTo>
                  <a:lnTo>
                    <a:pt x="802" y="128"/>
                  </a:lnTo>
                  <a:lnTo>
                    <a:pt x="748" y="147"/>
                  </a:lnTo>
                  <a:lnTo>
                    <a:pt x="674" y="164"/>
                  </a:lnTo>
                  <a:lnTo>
                    <a:pt x="600" y="202"/>
                  </a:lnTo>
                  <a:lnTo>
                    <a:pt x="565" y="256"/>
                  </a:lnTo>
                  <a:lnTo>
                    <a:pt x="546" y="366"/>
                  </a:lnTo>
                  <a:lnTo>
                    <a:pt x="529" y="491"/>
                  </a:lnTo>
                  <a:lnTo>
                    <a:pt x="455" y="601"/>
                  </a:lnTo>
                  <a:lnTo>
                    <a:pt x="346" y="655"/>
                  </a:lnTo>
                  <a:lnTo>
                    <a:pt x="219" y="693"/>
                  </a:lnTo>
                  <a:lnTo>
                    <a:pt x="110" y="710"/>
                  </a:lnTo>
                  <a:lnTo>
                    <a:pt x="39" y="693"/>
                  </a:lnTo>
                  <a:lnTo>
                    <a:pt x="20" y="639"/>
                  </a:lnTo>
                  <a:lnTo>
                    <a:pt x="0" y="584"/>
                  </a:lnTo>
                  <a:lnTo>
                    <a:pt x="20" y="475"/>
                  </a:lnTo>
                  <a:lnTo>
                    <a:pt x="74" y="382"/>
                  </a:lnTo>
                  <a:lnTo>
                    <a:pt x="129" y="292"/>
                  </a:lnTo>
                  <a:lnTo>
                    <a:pt x="183" y="202"/>
                  </a:lnTo>
                  <a:lnTo>
                    <a:pt x="274" y="147"/>
                  </a:lnTo>
                  <a:lnTo>
                    <a:pt x="346" y="93"/>
                  </a:lnTo>
                  <a:lnTo>
                    <a:pt x="455" y="54"/>
                  </a:lnTo>
                  <a:lnTo>
                    <a:pt x="546" y="19"/>
                  </a:lnTo>
                  <a:lnTo>
                    <a:pt x="655" y="0"/>
                  </a:lnTo>
                  <a:lnTo>
                    <a:pt x="764" y="19"/>
                  </a:lnTo>
                  <a:lnTo>
                    <a:pt x="87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1" name="Freeform 53">
              <a:extLst>
                <a:ext uri="{FF2B5EF4-FFF2-40B4-BE49-F238E27FC236}">
                  <a16:creationId xmlns:a16="http://schemas.microsoft.com/office/drawing/2014/main" id="{62EDD77D-0705-483A-8004-DB9A2FC12C61}"/>
                </a:ext>
              </a:extLst>
            </p:cNvPr>
            <p:cNvSpPr>
              <a:spLocks/>
            </p:cNvSpPr>
            <p:nvPr/>
          </p:nvSpPr>
          <p:spPr bwMode="auto">
            <a:xfrm>
              <a:off x="5123" y="1793"/>
              <a:ext cx="20" cy="25"/>
            </a:xfrm>
            <a:custGeom>
              <a:avLst/>
              <a:gdLst>
                <a:gd name="T0" fmla="*/ 0 w 202"/>
                <a:gd name="T1" fmla="*/ 0 h 257"/>
                <a:gd name="T2" fmla="*/ 0 w 202"/>
                <a:gd name="T3" fmla="*/ 0 h 257"/>
                <a:gd name="T4" fmla="*/ 0 w 202"/>
                <a:gd name="T5" fmla="*/ 0 h 257"/>
                <a:gd name="T6" fmla="*/ 0 w 202"/>
                <a:gd name="T7" fmla="*/ 0 h 257"/>
                <a:gd name="T8" fmla="*/ 0 w 202"/>
                <a:gd name="T9" fmla="*/ 0 h 257"/>
                <a:gd name="T10" fmla="*/ 0 w 202"/>
                <a:gd name="T11" fmla="*/ 0 h 257"/>
                <a:gd name="T12" fmla="*/ 0 w 202"/>
                <a:gd name="T13" fmla="*/ 0 h 257"/>
                <a:gd name="T14" fmla="*/ 0 w 202"/>
                <a:gd name="T15" fmla="*/ 0 h 257"/>
                <a:gd name="T16" fmla="*/ 0 w 202"/>
                <a:gd name="T17" fmla="*/ 0 h 257"/>
                <a:gd name="T18" fmla="*/ 0 w 202"/>
                <a:gd name="T19" fmla="*/ 0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57"/>
                <a:gd name="T32" fmla="*/ 202 w 202"/>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57">
                  <a:moveTo>
                    <a:pt x="163" y="148"/>
                  </a:moveTo>
                  <a:lnTo>
                    <a:pt x="182" y="183"/>
                  </a:lnTo>
                  <a:lnTo>
                    <a:pt x="148" y="257"/>
                  </a:lnTo>
                  <a:lnTo>
                    <a:pt x="55" y="257"/>
                  </a:lnTo>
                  <a:lnTo>
                    <a:pt x="0" y="164"/>
                  </a:lnTo>
                  <a:lnTo>
                    <a:pt x="38" y="93"/>
                  </a:lnTo>
                  <a:lnTo>
                    <a:pt x="55" y="39"/>
                  </a:lnTo>
                  <a:lnTo>
                    <a:pt x="148" y="0"/>
                  </a:lnTo>
                  <a:lnTo>
                    <a:pt x="202" y="55"/>
                  </a:lnTo>
                  <a:lnTo>
                    <a:pt x="163"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2" name="Freeform 54">
              <a:extLst>
                <a:ext uri="{FF2B5EF4-FFF2-40B4-BE49-F238E27FC236}">
                  <a16:creationId xmlns:a16="http://schemas.microsoft.com/office/drawing/2014/main" id="{0D173F34-E3F0-4DA3-BAFB-61CEE315DEDF}"/>
                </a:ext>
              </a:extLst>
            </p:cNvPr>
            <p:cNvSpPr>
              <a:spLocks/>
            </p:cNvSpPr>
            <p:nvPr/>
          </p:nvSpPr>
          <p:spPr bwMode="auto">
            <a:xfrm>
              <a:off x="5751" y="1806"/>
              <a:ext cx="65" cy="30"/>
            </a:xfrm>
            <a:custGeom>
              <a:avLst/>
              <a:gdLst>
                <a:gd name="T0" fmla="*/ 0 w 655"/>
                <a:gd name="T1" fmla="*/ 0 h 308"/>
                <a:gd name="T2" fmla="*/ 0 w 655"/>
                <a:gd name="T3" fmla="*/ 0 h 308"/>
                <a:gd name="T4" fmla="*/ 0 w 655"/>
                <a:gd name="T5" fmla="*/ 0 h 308"/>
                <a:gd name="T6" fmla="*/ 0 w 655"/>
                <a:gd name="T7" fmla="*/ 0 h 308"/>
                <a:gd name="T8" fmla="*/ 0 w 655"/>
                <a:gd name="T9" fmla="*/ 0 h 308"/>
                <a:gd name="T10" fmla="*/ 0 w 655"/>
                <a:gd name="T11" fmla="*/ 0 h 308"/>
                <a:gd name="T12" fmla="*/ 0 w 655"/>
                <a:gd name="T13" fmla="*/ 0 h 308"/>
                <a:gd name="T14" fmla="*/ 0 w 655"/>
                <a:gd name="T15" fmla="*/ 0 h 308"/>
                <a:gd name="T16" fmla="*/ 0 w 655"/>
                <a:gd name="T17" fmla="*/ 0 h 308"/>
                <a:gd name="T18" fmla="*/ 0 w 655"/>
                <a:gd name="T19" fmla="*/ 0 h 308"/>
                <a:gd name="T20" fmla="*/ 0 w 655"/>
                <a:gd name="T21" fmla="*/ 0 h 308"/>
                <a:gd name="T22" fmla="*/ 0 w 655"/>
                <a:gd name="T23" fmla="*/ 0 h 308"/>
                <a:gd name="T24" fmla="*/ 0 w 655"/>
                <a:gd name="T25" fmla="*/ 0 h 308"/>
                <a:gd name="T26" fmla="*/ 0 w 655"/>
                <a:gd name="T27" fmla="*/ 0 h 308"/>
                <a:gd name="T28" fmla="*/ 0 w 655"/>
                <a:gd name="T29" fmla="*/ 0 h 308"/>
                <a:gd name="T30" fmla="*/ 0 w 655"/>
                <a:gd name="T31" fmla="*/ 0 h 308"/>
                <a:gd name="T32" fmla="*/ 0 w 655"/>
                <a:gd name="T33" fmla="*/ 0 h 308"/>
                <a:gd name="T34" fmla="*/ 0 w 655"/>
                <a:gd name="T35" fmla="*/ 0 h 308"/>
                <a:gd name="T36" fmla="*/ 0 w 655"/>
                <a:gd name="T37" fmla="*/ 0 h 308"/>
                <a:gd name="T38" fmla="*/ 0 w 655"/>
                <a:gd name="T39" fmla="*/ 0 h 308"/>
                <a:gd name="T40" fmla="*/ 0 w 655"/>
                <a:gd name="T41" fmla="*/ 0 h 308"/>
                <a:gd name="T42" fmla="*/ 0 w 655"/>
                <a:gd name="T43" fmla="*/ 0 h 308"/>
                <a:gd name="T44" fmla="*/ 0 w 655"/>
                <a:gd name="T45" fmla="*/ 0 h 308"/>
                <a:gd name="T46" fmla="*/ 0 w 655"/>
                <a:gd name="T47" fmla="*/ 0 h 3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5"/>
                <a:gd name="T73" fmla="*/ 0 h 308"/>
                <a:gd name="T74" fmla="*/ 655 w 655"/>
                <a:gd name="T75" fmla="*/ 308 h 30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5" h="308">
                  <a:moveTo>
                    <a:pt x="655" y="128"/>
                  </a:moveTo>
                  <a:lnTo>
                    <a:pt x="655" y="199"/>
                  </a:lnTo>
                  <a:lnTo>
                    <a:pt x="619" y="254"/>
                  </a:lnTo>
                  <a:lnTo>
                    <a:pt x="565" y="292"/>
                  </a:lnTo>
                  <a:lnTo>
                    <a:pt x="491" y="308"/>
                  </a:lnTo>
                  <a:lnTo>
                    <a:pt x="420" y="308"/>
                  </a:lnTo>
                  <a:lnTo>
                    <a:pt x="327" y="292"/>
                  </a:lnTo>
                  <a:lnTo>
                    <a:pt x="256" y="273"/>
                  </a:lnTo>
                  <a:lnTo>
                    <a:pt x="183" y="254"/>
                  </a:lnTo>
                  <a:lnTo>
                    <a:pt x="109" y="237"/>
                  </a:lnTo>
                  <a:lnTo>
                    <a:pt x="0" y="237"/>
                  </a:lnTo>
                  <a:lnTo>
                    <a:pt x="38" y="199"/>
                  </a:lnTo>
                  <a:lnTo>
                    <a:pt x="109" y="183"/>
                  </a:lnTo>
                  <a:lnTo>
                    <a:pt x="183" y="183"/>
                  </a:lnTo>
                  <a:lnTo>
                    <a:pt x="256" y="183"/>
                  </a:lnTo>
                  <a:lnTo>
                    <a:pt x="346" y="199"/>
                  </a:lnTo>
                  <a:lnTo>
                    <a:pt x="420" y="199"/>
                  </a:lnTo>
                  <a:lnTo>
                    <a:pt x="475" y="183"/>
                  </a:lnTo>
                  <a:lnTo>
                    <a:pt x="529" y="164"/>
                  </a:lnTo>
                  <a:lnTo>
                    <a:pt x="546" y="109"/>
                  </a:lnTo>
                  <a:lnTo>
                    <a:pt x="546" y="19"/>
                  </a:lnTo>
                  <a:lnTo>
                    <a:pt x="619" y="0"/>
                  </a:lnTo>
                  <a:lnTo>
                    <a:pt x="655" y="54"/>
                  </a:lnTo>
                  <a:lnTo>
                    <a:pt x="655"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3" name="Freeform 55">
              <a:extLst>
                <a:ext uri="{FF2B5EF4-FFF2-40B4-BE49-F238E27FC236}">
                  <a16:creationId xmlns:a16="http://schemas.microsoft.com/office/drawing/2014/main" id="{95E1268F-8010-4408-970C-E9E80F51F202}"/>
                </a:ext>
              </a:extLst>
            </p:cNvPr>
            <p:cNvSpPr>
              <a:spLocks/>
            </p:cNvSpPr>
            <p:nvPr/>
          </p:nvSpPr>
          <p:spPr bwMode="auto">
            <a:xfrm>
              <a:off x="6122" y="1818"/>
              <a:ext cx="60" cy="84"/>
            </a:xfrm>
            <a:custGeom>
              <a:avLst/>
              <a:gdLst>
                <a:gd name="T0" fmla="*/ 0 w 601"/>
                <a:gd name="T1" fmla="*/ 0 h 835"/>
                <a:gd name="T2" fmla="*/ 0 w 601"/>
                <a:gd name="T3" fmla="*/ 0 h 835"/>
                <a:gd name="T4" fmla="*/ 0 w 601"/>
                <a:gd name="T5" fmla="*/ 0 h 835"/>
                <a:gd name="T6" fmla="*/ 0 w 601"/>
                <a:gd name="T7" fmla="*/ 0 h 835"/>
                <a:gd name="T8" fmla="*/ 0 w 601"/>
                <a:gd name="T9" fmla="*/ 0 h 835"/>
                <a:gd name="T10" fmla="*/ 0 w 601"/>
                <a:gd name="T11" fmla="*/ 0 h 835"/>
                <a:gd name="T12" fmla="*/ 0 w 601"/>
                <a:gd name="T13" fmla="*/ 0 h 835"/>
                <a:gd name="T14" fmla="*/ 0 w 601"/>
                <a:gd name="T15" fmla="*/ 0 h 835"/>
                <a:gd name="T16" fmla="*/ 0 w 601"/>
                <a:gd name="T17" fmla="*/ 0 h 835"/>
                <a:gd name="T18" fmla="*/ 0 w 601"/>
                <a:gd name="T19" fmla="*/ 0 h 835"/>
                <a:gd name="T20" fmla="*/ 0 w 601"/>
                <a:gd name="T21" fmla="*/ 0 h 835"/>
                <a:gd name="T22" fmla="*/ 0 w 601"/>
                <a:gd name="T23" fmla="*/ 0 h 835"/>
                <a:gd name="T24" fmla="*/ 0 w 601"/>
                <a:gd name="T25" fmla="*/ 0 h 8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1"/>
                <a:gd name="T40" fmla="*/ 0 h 835"/>
                <a:gd name="T41" fmla="*/ 601 w 601"/>
                <a:gd name="T42" fmla="*/ 835 h 8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1" h="835">
                  <a:moveTo>
                    <a:pt x="546" y="218"/>
                  </a:moveTo>
                  <a:lnTo>
                    <a:pt x="601" y="398"/>
                  </a:lnTo>
                  <a:lnTo>
                    <a:pt x="585" y="600"/>
                  </a:lnTo>
                  <a:lnTo>
                    <a:pt x="546" y="764"/>
                  </a:lnTo>
                  <a:lnTo>
                    <a:pt x="421" y="835"/>
                  </a:lnTo>
                  <a:lnTo>
                    <a:pt x="273" y="835"/>
                  </a:lnTo>
                  <a:lnTo>
                    <a:pt x="110" y="764"/>
                  </a:lnTo>
                  <a:lnTo>
                    <a:pt x="110" y="491"/>
                  </a:lnTo>
                  <a:lnTo>
                    <a:pt x="74" y="253"/>
                  </a:lnTo>
                  <a:lnTo>
                    <a:pt x="0" y="0"/>
                  </a:lnTo>
                  <a:lnTo>
                    <a:pt x="219" y="17"/>
                  </a:lnTo>
                  <a:lnTo>
                    <a:pt x="402" y="90"/>
                  </a:lnTo>
                  <a:lnTo>
                    <a:pt x="546"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4" name="Freeform 56">
              <a:extLst>
                <a:ext uri="{FF2B5EF4-FFF2-40B4-BE49-F238E27FC236}">
                  <a16:creationId xmlns:a16="http://schemas.microsoft.com/office/drawing/2014/main" id="{7284A871-B6B4-4A89-93EA-BB8118EFFFF1}"/>
                </a:ext>
              </a:extLst>
            </p:cNvPr>
            <p:cNvSpPr>
              <a:spLocks/>
            </p:cNvSpPr>
            <p:nvPr/>
          </p:nvSpPr>
          <p:spPr bwMode="auto">
            <a:xfrm>
              <a:off x="5605" y="1818"/>
              <a:ext cx="47" cy="99"/>
            </a:xfrm>
            <a:custGeom>
              <a:avLst/>
              <a:gdLst>
                <a:gd name="T0" fmla="*/ 0 w 473"/>
                <a:gd name="T1" fmla="*/ 0 h 982"/>
                <a:gd name="T2" fmla="*/ 0 w 473"/>
                <a:gd name="T3" fmla="*/ 0 h 982"/>
                <a:gd name="T4" fmla="*/ 0 w 473"/>
                <a:gd name="T5" fmla="*/ 0 h 982"/>
                <a:gd name="T6" fmla="*/ 0 w 473"/>
                <a:gd name="T7" fmla="*/ 0 h 982"/>
                <a:gd name="T8" fmla="*/ 0 w 473"/>
                <a:gd name="T9" fmla="*/ 0 h 982"/>
                <a:gd name="T10" fmla="*/ 0 w 473"/>
                <a:gd name="T11" fmla="*/ 0 h 982"/>
                <a:gd name="T12" fmla="*/ 0 w 473"/>
                <a:gd name="T13" fmla="*/ 0 h 982"/>
                <a:gd name="T14" fmla="*/ 0 w 473"/>
                <a:gd name="T15" fmla="*/ 0 h 982"/>
                <a:gd name="T16" fmla="*/ 0 w 473"/>
                <a:gd name="T17" fmla="*/ 0 h 982"/>
                <a:gd name="T18" fmla="*/ 0 w 473"/>
                <a:gd name="T19" fmla="*/ 0 h 982"/>
                <a:gd name="T20" fmla="*/ 0 w 473"/>
                <a:gd name="T21" fmla="*/ 0 h 982"/>
                <a:gd name="T22" fmla="*/ 0 w 473"/>
                <a:gd name="T23" fmla="*/ 0 h 982"/>
                <a:gd name="T24" fmla="*/ 0 w 473"/>
                <a:gd name="T25" fmla="*/ 0 h 982"/>
                <a:gd name="T26" fmla="*/ 0 w 473"/>
                <a:gd name="T27" fmla="*/ 0 h 982"/>
                <a:gd name="T28" fmla="*/ 0 w 473"/>
                <a:gd name="T29" fmla="*/ 0 h 982"/>
                <a:gd name="T30" fmla="*/ 0 w 473"/>
                <a:gd name="T31" fmla="*/ 0 h 982"/>
                <a:gd name="T32" fmla="*/ 0 w 473"/>
                <a:gd name="T33" fmla="*/ 0 h 9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3"/>
                <a:gd name="T52" fmla="*/ 0 h 982"/>
                <a:gd name="T53" fmla="*/ 473 w 473"/>
                <a:gd name="T54" fmla="*/ 982 h 9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3" h="982">
                  <a:moveTo>
                    <a:pt x="473" y="0"/>
                  </a:moveTo>
                  <a:lnTo>
                    <a:pt x="456" y="90"/>
                  </a:lnTo>
                  <a:lnTo>
                    <a:pt x="402" y="164"/>
                  </a:lnTo>
                  <a:lnTo>
                    <a:pt x="347" y="234"/>
                  </a:lnTo>
                  <a:lnTo>
                    <a:pt x="273" y="308"/>
                  </a:lnTo>
                  <a:lnTo>
                    <a:pt x="200" y="381"/>
                  </a:lnTo>
                  <a:lnTo>
                    <a:pt x="164" y="452"/>
                  </a:lnTo>
                  <a:lnTo>
                    <a:pt x="145" y="545"/>
                  </a:lnTo>
                  <a:lnTo>
                    <a:pt x="129" y="709"/>
                  </a:lnTo>
                  <a:lnTo>
                    <a:pt x="129" y="854"/>
                  </a:lnTo>
                  <a:lnTo>
                    <a:pt x="36" y="982"/>
                  </a:lnTo>
                  <a:lnTo>
                    <a:pt x="0" y="671"/>
                  </a:lnTo>
                  <a:lnTo>
                    <a:pt x="74" y="381"/>
                  </a:lnTo>
                  <a:lnTo>
                    <a:pt x="254" y="109"/>
                  </a:lnTo>
                  <a:lnTo>
                    <a:pt x="309" y="71"/>
                  </a:lnTo>
                  <a:lnTo>
                    <a:pt x="383" y="36"/>
                  </a:lnTo>
                  <a:lnTo>
                    <a:pt x="4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5" name="Freeform 57">
              <a:extLst>
                <a:ext uri="{FF2B5EF4-FFF2-40B4-BE49-F238E27FC236}">
                  <a16:creationId xmlns:a16="http://schemas.microsoft.com/office/drawing/2014/main" id="{51C267C5-67CD-43B9-90D0-FD66D5C4FAC7}"/>
                </a:ext>
              </a:extLst>
            </p:cNvPr>
            <p:cNvSpPr>
              <a:spLocks/>
            </p:cNvSpPr>
            <p:nvPr/>
          </p:nvSpPr>
          <p:spPr bwMode="auto">
            <a:xfrm>
              <a:off x="6253" y="1829"/>
              <a:ext cx="131" cy="56"/>
            </a:xfrm>
            <a:custGeom>
              <a:avLst/>
              <a:gdLst>
                <a:gd name="T0" fmla="*/ 0 w 1310"/>
                <a:gd name="T1" fmla="*/ 0 h 562"/>
                <a:gd name="T2" fmla="*/ 0 w 1310"/>
                <a:gd name="T3" fmla="*/ 0 h 562"/>
                <a:gd name="T4" fmla="*/ 0 w 1310"/>
                <a:gd name="T5" fmla="*/ 0 h 562"/>
                <a:gd name="T6" fmla="*/ 0 w 1310"/>
                <a:gd name="T7" fmla="*/ 0 h 562"/>
                <a:gd name="T8" fmla="*/ 0 w 1310"/>
                <a:gd name="T9" fmla="*/ 0 h 562"/>
                <a:gd name="T10" fmla="*/ 0 w 1310"/>
                <a:gd name="T11" fmla="*/ 0 h 562"/>
                <a:gd name="T12" fmla="*/ 0 w 1310"/>
                <a:gd name="T13" fmla="*/ 0 h 562"/>
                <a:gd name="T14" fmla="*/ 0 w 1310"/>
                <a:gd name="T15" fmla="*/ 0 h 562"/>
                <a:gd name="T16" fmla="*/ 0 w 1310"/>
                <a:gd name="T17" fmla="*/ 0 h 562"/>
                <a:gd name="T18" fmla="*/ 0 w 1310"/>
                <a:gd name="T19" fmla="*/ 0 h 562"/>
                <a:gd name="T20" fmla="*/ 0 w 1310"/>
                <a:gd name="T21" fmla="*/ 0 h 562"/>
                <a:gd name="T22" fmla="*/ 0 w 1310"/>
                <a:gd name="T23" fmla="*/ 0 h 562"/>
                <a:gd name="T24" fmla="*/ 0 w 1310"/>
                <a:gd name="T25" fmla="*/ 0 h 562"/>
                <a:gd name="T26" fmla="*/ 0 w 1310"/>
                <a:gd name="T27" fmla="*/ 0 h 5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10"/>
                <a:gd name="T43" fmla="*/ 0 h 562"/>
                <a:gd name="T44" fmla="*/ 1310 w 1310"/>
                <a:gd name="T45" fmla="*/ 562 h 5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10" h="562">
                  <a:moveTo>
                    <a:pt x="1310" y="0"/>
                  </a:moveTo>
                  <a:lnTo>
                    <a:pt x="1294" y="109"/>
                  </a:lnTo>
                  <a:lnTo>
                    <a:pt x="1256" y="218"/>
                  </a:lnTo>
                  <a:lnTo>
                    <a:pt x="1185" y="308"/>
                  </a:lnTo>
                  <a:lnTo>
                    <a:pt x="1092" y="382"/>
                  </a:lnTo>
                  <a:lnTo>
                    <a:pt x="983" y="453"/>
                  </a:lnTo>
                  <a:lnTo>
                    <a:pt x="874" y="507"/>
                  </a:lnTo>
                  <a:lnTo>
                    <a:pt x="765" y="545"/>
                  </a:lnTo>
                  <a:lnTo>
                    <a:pt x="511" y="562"/>
                  </a:lnTo>
                  <a:lnTo>
                    <a:pt x="257" y="545"/>
                  </a:lnTo>
                  <a:lnTo>
                    <a:pt x="0" y="436"/>
                  </a:lnTo>
                  <a:lnTo>
                    <a:pt x="475" y="362"/>
                  </a:lnTo>
                  <a:lnTo>
                    <a:pt x="912" y="218"/>
                  </a:lnTo>
                  <a:lnTo>
                    <a:pt x="13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6" name="Freeform 58">
              <a:extLst>
                <a:ext uri="{FF2B5EF4-FFF2-40B4-BE49-F238E27FC236}">
                  <a16:creationId xmlns:a16="http://schemas.microsoft.com/office/drawing/2014/main" id="{26EEBEF1-A6AF-4F2C-9CFE-D3E68B134AEB}"/>
                </a:ext>
              </a:extLst>
            </p:cNvPr>
            <p:cNvSpPr>
              <a:spLocks/>
            </p:cNvSpPr>
            <p:nvPr/>
          </p:nvSpPr>
          <p:spPr bwMode="auto">
            <a:xfrm>
              <a:off x="5661" y="1855"/>
              <a:ext cx="144" cy="62"/>
            </a:xfrm>
            <a:custGeom>
              <a:avLst/>
              <a:gdLst>
                <a:gd name="T0" fmla="*/ 0 w 1436"/>
                <a:gd name="T1" fmla="*/ 0 h 620"/>
                <a:gd name="T2" fmla="*/ 0 w 1436"/>
                <a:gd name="T3" fmla="*/ 0 h 620"/>
                <a:gd name="T4" fmla="*/ 0 w 1436"/>
                <a:gd name="T5" fmla="*/ 0 h 620"/>
                <a:gd name="T6" fmla="*/ 0 w 1436"/>
                <a:gd name="T7" fmla="*/ 0 h 620"/>
                <a:gd name="T8" fmla="*/ 0 w 1436"/>
                <a:gd name="T9" fmla="*/ 0 h 620"/>
                <a:gd name="T10" fmla="*/ 0 w 1436"/>
                <a:gd name="T11" fmla="*/ 0 h 620"/>
                <a:gd name="T12" fmla="*/ 0 w 1436"/>
                <a:gd name="T13" fmla="*/ 0 h 620"/>
                <a:gd name="T14" fmla="*/ 0 w 1436"/>
                <a:gd name="T15" fmla="*/ 0 h 620"/>
                <a:gd name="T16" fmla="*/ 0 w 1436"/>
                <a:gd name="T17" fmla="*/ 0 h 620"/>
                <a:gd name="T18" fmla="*/ 0 w 1436"/>
                <a:gd name="T19" fmla="*/ 0 h 620"/>
                <a:gd name="T20" fmla="*/ 0 w 1436"/>
                <a:gd name="T21" fmla="*/ 0 h 620"/>
                <a:gd name="T22" fmla="*/ 0 w 1436"/>
                <a:gd name="T23" fmla="*/ 0 h 620"/>
                <a:gd name="T24" fmla="*/ 0 w 1436"/>
                <a:gd name="T25" fmla="*/ 0 h 620"/>
                <a:gd name="T26" fmla="*/ 0 w 1436"/>
                <a:gd name="T27" fmla="*/ 0 h 620"/>
                <a:gd name="T28" fmla="*/ 0 w 1436"/>
                <a:gd name="T29" fmla="*/ 0 h 620"/>
                <a:gd name="T30" fmla="*/ 0 w 1436"/>
                <a:gd name="T31" fmla="*/ 0 h 620"/>
                <a:gd name="T32" fmla="*/ 0 w 1436"/>
                <a:gd name="T33" fmla="*/ 0 h 620"/>
                <a:gd name="T34" fmla="*/ 0 w 1436"/>
                <a:gd name="T35" fmla="*/ 0 h 620"/>
                <a:gd name="T36" fmla="*/ 0 w 1436"/>
                <a:gd name="T37" fmla="*/ 0 h 620"/>
                <a:gd name="T38" fmla="*/ 0 w 1436"/>
                <a:gd name="T39" fmla="*/ 0 h 620"/>
                <a:gd name="T40" fmla="*/ 0 w 1436"/>
                <a:gd name="T41" fmla="*/ 0 h 620"/>
                <a:gd name="T42" fmla="*/ 0 w 1436"/>
                <a:gd name="T43" fmla="*/ 0 h 620"/>
                <a:gd name="T44" fmla="*/ 0 w 1436"/>
                <a:gd name="T45" fmla="*/ 0 h 620"/>
                <a:gd name="T46" fmla="*/ 0 w 1436"/>
                <a:gd name="T47" fmla="*/ 0 h 620"/>
                <a:gd name="T48" fmla="*/ 0 w 1436"/>
                <a:gd name="T49" fmla="*/ 0 h 620"/>
                <a:gd name="T50" fmla="*/ 0 w 1436"/>
                <a:gd name="T51" fmla="*/ 0 h 620"/>
                <a:gd name="T52" fmla="*/ 0 w 1436"/>
                <a:gd name="T53" fmla="*/ 0 h 6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36"/>
                <a:gd name="T82" fmla="*/ 0 h 620"/>
                <a:gd name="T83" fmla="*/ 1436 w 1436"/>
                <a:gd name="T84" fmla="*/ 620 h 6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36" h="620">
                  <a:moveTo>
                    <a:pt x="1436" y="183"/>
                  </a:moveTo>
                  <a:lnTo>
                    <a:pt x="1436" y="292"/>
                  </a:lnTo>
                  <a:lnTo>
                    <a:pt x="1272" y="200"/>
                  </a:lnTo>
                  <a:lnTo>
                    <a:pt x="1092" y="145"/>
                  </a:lnTo>
                  <a:lnTo>
                    <a:pt x="909" y="129"/>
                  </a:lnTo>
                  <a:lnTo>
                    <a:pt x="726" y="129"/>
                  </a:lnTo>
                  <a:lnTo>
                    <a:pt x="562" y="183"/>
                  </a:lnTo>
                  <a:lnTo>
                    <a:pt x="472" y="219"/>
                  </a:lnTo>
                  <a:lnTo>
                    <a:pt x="398" y="254"/>
                  </a:lnTo>
                  <a:lnTo>
                    <a:pt x="364" y="309"/>
                  </a:lnTo>
                  <a:lnTo>
                    <a:pt x="309" y="383"/>
                  </a:lnTo>
                  <a:lnTo>
                    <a:pt x="273" y="437"/>
                  </a:lnTo>
                  <a:lnTo>
                    <a:pt x="235" y="511"/>
                  </a:lnTo>
                  <a:lnTo>
                    <a:pt x="181" y="565"/>
                  </a:lnTo>
                  <a:lnTo>
                    <a:pt x="110" y="601"/>
                  </a:lnTo>
                  <a:lnTo>
                    <a:pt x="17" y="620"/>
                  </a:lnTo>
                  <a:lnTo>
                    <a:pt x="0" y="473"/>
                  </a:lnTo>
                  <a:lnTo>
                    <a:pt x="0" y="328"/>
                  </a:lnTo>
                  <a:lnTo>
                    <a:pt x="17" y="183"/>
                  </a:lnTo>
                  <a:lnTo>
                    <a:pt x="200" y="129"/>
                  </a:lnTo>
                  <a:lnTo>
                    <a:pt x="383" y="74"/>
                  </a:lnTo>
                  <a:lnTo>
                    <a:pt x="581" y="36"/>
                  </a:lnTo>
                  <a:lnTo>
                    <a:pt x="780" y="0"/>
                  </a:lnTo>
                  <a:lnTo>
                    <a:pt x="982" y="0"/>
                  </a:lnTo>
                  <a:lnTo>
                    <a:pt x="1146" y="19"/>
                  </a:lnTo>
                  <a:lnTo>
                    <a:pt x="1310" y="74"/>
                  </a:lnTo>
                  <a:lnTo>
                    <a:pt x="1436"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7" name="Freeform 59">
              <a:extLst>
                <a:ext uri="{FF2B5EF4-FFF2-40B4-BE49-F238E27FC236}">
                  <a16:creationId xmlns:a16="http://schemas.microsoft.com/office/drawing/2014/main" id="{8D311791-B564-4953-920E-AEBF8ABCAA16}"/>
                </a:ext>
              </a:extLst>
            </p:cNvPr>
            <p:cNvSpPr>
              <a:spLocks/>
            </p:cNvSpPr>
            <p:nvPr/>
          </p:nvSpPr>
          <p:spPr bwMode="auto">
            <a:xfrm>
              <a:off x="6154" y="1851"/>
              <a:ext cx="11" cy="33"/>
            </a:xfrm>
            <a:custGeom>
              <a:avLst/>
              <a:gdLst>
                <a:gd name="T0" fmla="*/ 0 w 109"/>
                <a:gd name="T1" fmla="*/ 0 h 327"/>
                <a:gd name="T2" fmla="*/ 0 w 109"/>
                <a:gd name="T3" fmla="*/ 0 h 327"/>
                <a:gd name="T4" fmla="*/ 0 w 109"/>
                <a:gd name="T5" fmla="*/ 0 h 327"/>
                <a:gd name="T6" fmla="*/ 0 w 109"/>
                <a:gd name="T7" fmla="*/ 0 h 327"/>
                <a:gd name="T8" fmla="*/ 0 w 109"/>
                <a:gd name="T9" fmla="*/ 0 h 327"/>
                <a:gd name="T10" fmla="*/ 0 w 109"/>
                <a:gd name="T11" fmla="*/ 0 h 327"/>
                <a:gd name="T12" fmla="*/ 0 w 109"/>
                <a:gd name="T13" fmla="*/ 0 h 327"/>
                <a:gd name="T14" fmla="*/ 0 w 109"/>
                <a:gd name="T15" fmla="*/ 0 h 327"/>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327"/>
                <a:gd name="T26" fmla="*/ 109 w 109"/>
                <a:gd name="T27" fmla="*/ 327 h 3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327">
                  <a:moveTo>
                    <a:pt x="109" y="218"/>
                  </a:moveTo>
                  <a:lnTo>
                    <a:pt x="74" y="273"/>
                  </a:lnTo>
                  <a:lnTo>
                    <a:pt x="38" y="308"/>
                  </a:lnTo>
                  <a:lnTo>
                    <a:pt x="0" y="327"/>
                  </a:lnTo>
                  <a:lnTo>
                    <a:pt x="0" y="0"/>
                  </a:lnTo>
                  <a:lnTo>
                    <a:pt x="74" y="71"/>
                  </a:lnTo>
                  <a:lnTo>
                    <a:pt x="109" y="144"/>
                  </a:lnTo>
                  <a:lnTo>
                    <a:pt x="109"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8" name="Freeform 60">
              <a:extLst>
                <a:ext uri="{FF2B5EF4-FFF2-40B4-BE49-F238E27FC236}">
                  <a16:creationId xmlns:a16="http://schemas.microsoft.com/office/drawing/2014/main" id="{C28EB190-5801-456E-8E1B-F4D570FA20F8}"/>
                </a:ext>
              </a:extLst>
            </p:cNvPr>
            <p:cNvSpPr>
              <a:spLocks/>
            </p:cNvSpPr>
            <p:nvPr/>
          </p:nvSpPr>
          <p:spPr bwMode="auto">
            <a:xfrm>
              <a:off x="5401" y="1982"/>
              <a:ext cx="404" cy="382"/>
            </a:xfrm>
            <a:custGeom>
              <a:avLst/>
              <a:gdLst>
                <a:gd name="T0" fmla="*/ 0 w 4038"/>
                <a:gd name="T1" fmla="*/ 0 h 3818"/>
                <a:gd name="T2" fmla="*/ 0 w 4038"/>
                <a:gd name="T3" fmla="*/ 0 h 3818"/>
                <a:gd name="T4" fmla="*/ 0 w 4038"/>
                <a:gd name="T5" fmla="*/ 0 h 3818"/>
                <a:gd name="T6" fmla="*/ 0 w 4038"/>
                <a:gd name="T7" fmla="*/ 0 h 3818"/>
                <a:gd name="T8" fmla="*/ 0 w 4038"/>
                <a:gd name="T9" fmla="*/ 0 h 3818"/>
                <a:gd name="T10" fmla="*/ 0 w 4038"/>
                <a:gd name="T11" fmla="*/ 0 h 3818"/>
                <a:gd name="T12" fmla="*/ 0 w 4038"/>
                <a:gd name="T13" fmla="*/ 0 h 3818"/>
                <a:gd name="T14" fmla="*/ 0 w 4038"/>
                <a:gd name="T15" fmla="*/ 0 h 3818"/>
                <a:gd name="T16" fmla="*/ 0 w 4038"/>
                <a:gd name="T17" fmla="*/ 0 h 3818"/>
                <a:gd name="T18" fmla="*/ 0 w 4038"/>
                <a:gd name="T19" fmla="*/ 0 h 3818"/>
                <a:gd name="T20" fmla="*/ 0 w 4038"/>
                <a:gd name="T21" fmla="*/ 0 h 3818"/>
                <a:gd name="T22" fmla="*/ 0 w 4038"/>
                <a:gd name="T23" fmla="*/ 0 h 3818"/>
                <a:gd name="T24" fmla="*/ 0 w 4038"/>
                <a:gd name="T25" fmla="*/ 0 h 3818"/>
                <a:gd name="T26" fmla="*/ 0 w 4038"/>
                <a:gd name="T27" fmla="*/ 0 h 3818"/>
                <a:gd name="T28" fmla="*/ 0 w 4038"/>
                <a:gd name="T29" fmla="*/ 0 h 3818"/>
                <a:gd name="T30" fmla="*/ 0 w 4038"/>
                <a:gd name="T31" fmla="*/ 0 h 3818"/>
                <a:gd name="T32" fmla="*/ 0 w 4038"/>
                <a:gd name="T33" fmla="*/ 0 h 3818"/>
                <a:gd name="T34" fmla="*/ 0 w 4038"/>
                <a:gd name="T35" fmla="*/ 0 h 3818"/>
                <a:gd name="T36" fmla="*/ 0 w 4038"/>
                <a:gd name="T37" fmla="*/ 0 h 3818"/>
                <a:gd name="T38" fmla="*/ 0 w 4038"/>
                <a:gd name="T39" fmla="*/ 0 h 3818"/>
                <a:gd name="T40" fmla="*/ 0 w 4038"/>
                <a:gd name="T41" fmla="*/ 0 h 3818"/>
                <a:gd name="T42" fmla="*/ 0 w 4038"/>
                <a:gd name="T43" fmla="*/ 0 h 3818"/>
                <a:gd name="T44" fmla="*/ 0 w 4038"/>
                <a:gd name="T45" fmla="*/ 0 h 3818"/>
                <a:gd name="T46" fmla="*/ 0 w 4038"/>
                <a:gd name="T47" fmla="*/ 0 h 3818"/>
                <a:gd name="T48" fmla="*/ 0 w 4038"/>
                <a:gd name="T49" fmla="*/ 0 h 3818"/>
                <a:gd name="T50" fmla="*/ 0 w 4038"/>
                <a:gd name="T51" fmla="*/ 0 h 3818"/>
                <a:gd name="T52" fmla="*/ 0 w 4038"/>
                <a:gd name="T53" fmla="*/ 0 h 3818"/>
                <a:gd name="T54" fmla="*/ 0 w 4038"/>
                <a:gd name="T55" fmla="*/ 0 h 3818"/>
                <a:gd name="T56" fmla="*/ 0 w 4038"/>
                <a:gd name="T57" fmla="*/ 0 h 3818"/>
                <a:gd name="T58" fmla="*/ 0 w 4038"/>
                <a:gd name="T59" fmla="*/ 0 h 3818"/>
                <a:gd name="T60" fmla="*/ 0 w 4038"/>
                <a:gd name="T61" fmla="*/ 0 h 3818"/>
                <a:gd name="T62" fmla="*/ 0 w 4038"/>
                <a:gd name="T63" fmla="*/ 0 h 3818"/>
                <a:gd name="T64" fmla="*/ 0 w 4038"/>
                <a:gd name="T65" fmla="*/ 0 h 3818"/>
                <a:gd name="T66" fmla="*/ 0 w 4038"/>
                <a:gd name="T67" fmla="*/ 0 h 3818"/>
                <a:gd name="T68" fmla="*/ 0 w 4038"/>
                <a:gd name="T69" fmla="*/ 0 h 3818"/>
                <a:gd name="T70" fmla="*/ 0 w 4038"/>
                <a:gd name="T71" fmla="*/ 0 h 3818"/>
                <a:gd name="T72" fmla="*/ 0 w 4038"/>
                <a:gd name="T73" fmla="*/ 0 h 3818"/>
                <a:gd name="T74" fmla="*/ 0 w 4038"/>
                <a:gd name="T75" fmla="*/ 0 h 3818"/>
                <a:gd name="T76" fmla="*/ 0 w 4038"/>
                <a:gd name="T77" fmla="*/ 0 h 3818"/>
                <a:gd name="T78" fmla="*/ 0 w 4038"/>
                <a:gd name="T79" fmla="*/ 0 h 3818"/>
                <a:gd name="T80" fmla="*/ 0 w 4038"/>
                <a:gd name="T81" fmla="*/ 0 h 3818"/>
                <a:gd name="T82" fmla="*/ 0 w 4038"/>
                <a:gd name="T83" fmla="*/ 0 h 3818"/>
                <a:gd name="T84" fmla="*/ 0 w 4038"/>
                <a:gd name="T85" fmla="*/ 0 h 3818"/>
                <a:gd name="T86" fmla="*/ 0 w 4038"/>
                <a:gd name="T87" fmla="*/ 0 h 38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38"/>
                <a:gd name="T133" fmla="*/ 0 h 3818"/>
                <a:gd name="T134" fmla="*/ 4038 w 4038"/>
                <a:gd name="T135" fmla="*/ 3818 h 38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38" h="3818">
                  <a:moveTo>
                    <a:pt x="1745" y="110"/>
                  </a:moveTo>
                  <a:lnTo>
                    <a:pt x="1800" y="235"/>
                  </a:lnTo>
                  <a:lnTo>
                    <a:pt x="1854" y="344"/>
                  </a:lnTo>
                  <a:lnTo>
                    <a:pt x="1909" y="472"/>
                  </a:lnTo>
                  <a:lnTo>
                    <a:pt x="1964" y="581"/>
                  </a:lnTo>
                  <a:lnTo>
                    <a:pt x="2018" y="709"/>
                  </a:lnTo>
                  <a:lnTo>
                    <a:pt x="2073" y="819"/>
                  </a:lnTo>
                  <a:lnTo>
                    <a:pt x="2127" y="944"/>
                  </a:lnTo>
                  <a:lnTo>
                    <a:pt x="2146" y="1054"/>
                  </a:lnTo>
                  <a:lnTo>
                    <a:pt x="2182" y="1181"/>
                  </a:lnTo>
                  <a:lnTo>
                    <a:pt x="2182" y="1309"/>
                  </a:lnTo>
                  <a:lnTo>
                    <a:pt x="2237" y="1364"/>
                  </a:lnTo>
                  <a:lnTo>
                    <a:pt x="2291" y="1399"/>
                  </a:lnTo>
                  <a:lnTo>
                    <a:pt x="2365" y="1418"/>
                  </a:lnTo>
                  <a:lnTo>
                    <a:pt x="2439" y="1418"/>
                  </a:lnTo>
                  <a:lnTo>
                    <a:pt x="2493" y="1399"/>
                  </a:lnTo>
                  <a:lnTo>
                    <a:pt x="2564" y="1380"/>
                  </a:lnTo>
                  <a:lnTo>
                    <a:pt x="2619" y="1345"/>
                  </a:lnTo>
                  <a:lnTo>
                    <a:pt x="2674" y="1326"/>
                  </a:lnTo>
                  <a:lnTo>
                    <a:pt x="2728" y="1309"/>
                  </a:lnTo>
                  <a:lnTo>
                    <a:pt x="2802" y="1255"/>
                  </a:lnTo>
                  <a:lnTo>
                    <a:pt x="2875" y="1200"/>
                  </a:lnTo>
                  <a:lnTo>
                    <a:pt x="2946" y="1146"/>
                  </a:lnTo>
                  <a:lnTo>
                    <a:pt x="3019" y="1073"/>
                  </a:lnTo>
                  <a:lnTo>
                    <a:pt x="3109" y="1018"/>
                  </a:lnTo>
                  <a:lnTo>
                    <a:pt x="3183" y="963"/>
                  </a:lnTo>
                  <a:lnTo>
                    <a:pt x="3257" y="909"/>
                  </a:lnTo>
                  <a:lnTo>
                    <a:pt x="3328" y="854"/>
                  </a:lnTo>
                  <a:lnTo>
                    <a:pt x="3402" y="800"/>
                  </a:lnTo>
                  <a:lnTo>
                    <a:pt x="3475" y="745"/>
                  </a:lnTo>
                  <a:lnTo>
                    <a:pt x="3546" y="690"/>
                  </a:lnTo>
                  <a:lnTo>
                    <a:pt x="3639" y="655"/>
                  </a:lnTo>
                  <a:lnTo>
                    <a:pt x="3710" y="600"/>
                  </a:lnTo>
                  <a:lnTo>
                    <a:pt x="3784" y="562"/>
                  </a:lnTo>
                  <a:lnTo>
                    <a:pt x="3874" y="507"/>
                  </a:lnTo>
                  <a:lnTo>
                    <a:pt x="3948" y="472"/>
                  </a:lnTo>
                  <a:lnTo>
                    <a:pt x="4038" y="436"/>
                  </a:lnTo>
                  <a:lnTo>
                    <a:pt x="4002" y="526"/>
                  </a:lnTo>
                  <a:lnTo>
                    <a:pt x="3967" y="617"/>
                  </a:lnTo>
                  <a:lnTo>
                    <a:pt x="3929" y="690"/>
                  </a:lnTo>
                  <a:lnTo>
                    <a:pt x="3874" y="780"/>
                  </a:lnTo>
                  <a:lnTo>
                    <a:pt x="3838" y="873"/>
                  </a:lnTo>
                  <a:lnTo>
                    <a:pt x="3784" y="963"/>
                  </a:lnTo>
                  <a:lnTo>
                    <a:pt x="3729" y="1037"/>
                  </a:lnTo>
                  <a:lnTo>
                    <a:pt x="3675" y="1127"/>
                  </a:lnTo>
                  <a:lnTo>
                    <a:pt x="3620" y="1200"/>
                  </a:lnTo>
                  <a:lnTo>
                    <a:pt x="3565" y="1290"/>
                  </a:lnTo>
                  <a:lnTo>
                    <a:pt x="3511" y="1380"/>
                  </a:lnTo>
                  <a:lnTo>
                    <a:pt x="3456" y="1454"/>
                  </a:lnTo>
                  <a:lnTo>
                    <a:pt x="3382" y="1544"/>
                  </a:lnTo>
                  <a:lnTo>
                    <a:pt x="3328" y="1637"/>
                  </a:lnTo>
                  <a:lnTo>
                    <a:pt x="3273" y="1708"/>
                  </a:lnTo>
                  <a:lnTo>
                    <a:pt x="3202" y="1801"/>
                  </a:lnTo>
                  <a:lnTo>
                    <a:pt x="3148" y="1872"/>
                  </a:lnTo>
                  <a:lnTo>
                    <a:pt x="3093" y="1964"/>
                  </a:lnTo>
                  <a:lnTo>
                    <a:pt x="3019" y="2054"/>
                  </a:lnTo>
                  <a:lnTo>
                    <a:pt x="2966" y="2127"/>
                  </a:lnTo>
                  <a:lnTo>
                    <a:pt x="2911" y="2217"/>
                  </a:lnTo>
                  <a:lnTo>
                    <a:pt x="2856" y="2291"/>
                  </a:lnTo>
                  <a:lnTo>
                    <a:pt x="2802" y="2381"/>
                  </a:lnTo>
                  <a:lnTo>
                    <a:pt x="2747" y="2471"/>
                  </a:lnTo>
                  <a:lnTo>
                    <a:pt x="2712" y="2564"/>
                  </a:lnTo>
                  <a:lnTo>
                    <a:pt x="2657" y="2635"/>
                  </a:lnTo>
                  <a:lnTo>
                    <a:pt x="2619" y="2728"/>
                  </a:lnTo>
                  <a:lnTo>
                    <a:pt x="2674" y="2872"/>
                  </a:lnTo>
                  <a:lnTo>
                    <a:pt x="2693" y="3036"/>
                  </a:lnTo>
                  <a:lnTo>
                    <a:pt x="2693" y="3180"/>
                  </a:lnTo>
                  <a:lnTo>
                    <a:pt x="2674" y="3328"/>
                  </a:lnTo>
                  <a:lnTo>
                    <a:pt x="2638" y="3473"/>
                  </a:lnTo>
                  <a:lnTo>
                    <a:pt x="2619" y="3601"/>
                  </a:lnTo>
                  <a:lnTo>
                    <a:pt x="1964" y="3818"/>
                  </a:lnTo>
                  <a:lnTo>
                    <a:pt x="1873" y="3655"/>
                  </a:lnTo>
                  <a:lnTo>
                    <a:pt x="1745" y="3454"/>
                  </a:lnTo>
                  <a:lnTo>
                    <a:pt x="1527" y="3382"/>
                  </a:lnTo>
                  <a:lnTo>
                    <a:pt x="1418" y="3382"/>
                  </a:lnTo>
                  <a:lnTo>
                    <a:pt x="1328" y="3399"/>
                  </a:lnTo>
                  <a:lnTo>
                    <a:pt x="1255" y="3437"/>
                  </a:lnTo>
                  <a:lnTo>
                    <a:pt x="1184" y="3492"/>
                  </a:lnTo>
                  <a:lnTo>
                    <a:pt x="1110" y="3546"/>
                  </a:lnTo>
                  <a:lnTo>
                    <a:pt x="1036" y="3601"/>
                  </a:lnTo>
                  <a:lnTo>
                    <a:pt x="982" y="3636"/>
                  </a:lnTo>
                  <a:lnTo>
                    <a:pt x="910" y="3671"/>
                  </a:lnTo>
                  <a:lnTo>
                    <a:pt x="837" y="3710"/>
                  </a:lnTo>
                  <a:lnTo>
                    <a:pt x="747" y="3726"/>
                  </a:lnTo>
                  <a:lnTo>
                    <a:pt x="654" y="3710"/>
                  </a:lnTo>
                  <a:lnTo>
                    <a:pt x="583" y="3636"/>
                  </a:lnTo>
                  <a:lnTo>
                    <a:pt x="509" y="3563"/>
                  </a:lnTo>
                  <a:lnTo>
                    <a:pt x="435" y="3492"/>
                  </a:lnTo>
                  <a:lnTo>
                    <a:pt x="364" y="3399"/>
                  </a:lnTo>
                  <a:lnTo>
                    <a:pt x="291" y="3328"/>
                  </a:lnTo>
                  <a:lnTo>
                    <a:pt x="201" y="3273"/>
                  </a:lnTo>
                  <a:lnTo>
                    <a:pt x="109" y="3219"/>
                  </a:lnTo>
                  <a:lnTo>
                    <a:pt x="0" y="3164"/>
                  </a:lnTo>
                  <a:lnTo>
                    <a:pt x="19" y="3055"/>
                  </a:lnTo>
                  <a:lnTo>
                    <a:pt x="92" y="2962"/>
                  </a:lnTo>
                  <a:lnTo>
                    <a:pt x="162" y="2872"/>
                  </a:lnTo>
                  <a:lnTo>
                    <a:pt x="255" y="2798"/>
                  </a:lnTo>
                  <a:lnTo>
                    <a:pt x="326" y="2728"/>
                  </a:lnTo>
                  <a:lnTo>
                    <a:pt x="400" y="2673"/>
                  </a:lnTo>
                  <a:lnTo>
                    <a:pt x="454" y="2619"/>
                  </a:lnTo>
                  <a:lnTo>
                    <a:pt x="528" y="2545"/>
                  </a:lnTo>
                  <a:lnTo>
                    <a:pt x="583" y="2491"/>
                  </a:lnTo>
                  <a:lnTo>
                    <a:pt x="654" y="2417"/>
                  </a:lnTo>
                  <a:lnTo>
                    <a:pt x="708" y="2346"/>
                  </a:lnTo>
                  <a:lnTo>
                    <a:pt x="763" y="2272"/>
                  </a:lnTo>
                  <a:lnTo>
                    <a:pt x="818" y="2198"/>
                  </a:lnTo>
                  <a:lnTo>
                    <a:pt x="872" y="2127"/>
                  </a:lnTo>
                  <a:lnTo>
                    <a:pt x="927" y="2054"/>
                  </a:lnTo>
                  <a:lnTo>
                    <a:pt x="982" y="1980"/>
                  </a:lnTo>
                  <a:lnTo>
                    <a:pt x="1036" y="1910"/>
                  </a:lnTo>
                  <a:lnTo>
                    <a:pt x="1074" y="1817"/>
                  </a:lnTo>
                  <a:lnTo>
                    <a:pt x="1129" y="1746"/>
                  </a:lnTo>
                  <a:lnTo>
                    <a:pt x="1164" y="1653"/>
                  </a:lnTo>
                  <a:lnTo>
                    <a:pt x="1200" y="1563"/>
                  </a:lnTo>
                  <a:lnTo>
                    <a:pt x="1238" y="1489"/>
                  </a:lnTo>
                  <a:lnTo>
                    <a:pt x="1274" y="1399"/>
                  </a:lnTo>
                  <a:lnTo>
                    <a:pt x="1309" y="1309"/>
                  </a:lnTo>
                  <a:lnTo>
                    <a:pt x="1347" y="1216"/>
                  </a:lnTo>
                  <a:lnTo>
                    <a:pt x="1383" y="1127"/>
                  </a:lnTo>
                  <a:lnTo>
                    <a:pt x="1402" y="1037"/>
                  </a:lnTo>
                  <a:lnTo>
                    <a:pt x="1437" y="944"/>
                  </a:lnTo>
                  <a:lnTo>
                    <a:pt x="1457" y="854"/>
                  </a:lnTo>
                  <a:lnTo>
                    <a:pt x="1473" y="764"/>
                  </a:lnTo>
                  <a:lnTo>
                    <a:pt x="1492" y="671"/>
                  </a:lnTo>
                  <a:lnTo>
                    <a:pt x="1511" y="562"/>
                  </a:lnTo>
                  <a:lnTo>
                    <a:pt x="1511" y="472"/>
                  </a:lnTo>
                  <a:lnTo>
                    <a:pt x="1527" y="382"/>
                  </a:lnTo>
                  <a:lnTo>
                    <a:pt x="1527" y="289"/>
                  </a:lnTo>
                  <a:lnTo>
                    <a:pt x="1527" y="200"/>
                  </a:lnTo>
                  <a:lnTo>
                    <a:pt x="1527" y="91"/>
                  </a:lnTo>
                  <a:lnTo>
                    <a:pt x="1527" y="0"/>
                  </a:lnTo>
                  <a:lnTo>
                    <a:pt x="1745" y="110"/>
                  </a:lnTo>
                  <a:close/>
                </a:path>
              </a:pathLst>
            </a:custGeom>
            <a:solidFill>
              <a:srgbClr val="FF7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29" name="Freeform 61">
              <a:extLst>
                <a:ext uri="{FF2B5EF4-FFF2-40B4-BE49-F238E27FC236}">
                  <a16:creationId xmlns:a16="http://schemas.microsoft.com/office/drawing/2014/main" id="{4B6832DF-4D7C-419A-B504-87CC150237EF}"/>
                </a:ext>
              </a:extLst>
            </p:cNvPr>
            <p:cNvSpPr>
              <a:spLocks/>
            </p:cNvSpPr>
            <p:nvPr/>
          </p:nvSpPr>
          <p:spPr bwMode="auto">
            <a:xfrm>
              <a:off x="5620" y="2026"/>
              <a:ext cx="43" cy="32"/>
            </a:xfrm>
            <a:custGeom>
              <a:avLst/>
              <a:gdLst>
                <a:gd name="T0" fmla="*/ 0 w 437"/>
                <a:gd name="T1" fmla="*/ 0 h 328"/>
                <a:gd name="T2" fmla="*/ 0 w 437"/>
                <a:gd name="T3" fmla="*/ 0 h 328"/>
                <a:gd name="T4" fmla="*/ 0 w 437"/>
                <a:gd name="T5" fmla="*/ 0 h 328"/>
                <a:gd name="T6" fmla="*/ 0 w 437"/>
                <a:gd name="T7" fmla="*/ 0 h 328"/>
                <a:gd name="T8" fmla="*/ 0 w 437"/>
                <a:gd name="T9" fmla="*/ 0 h 328"/>
                <a:gd name="T10" fmla="*/ 0 w 437"/>
                <a:gd name="T11" fmla="*/ 0 h 328"/>
                <a:gd name="T12" fmla="*/ 0 w 437"/>
                <a:gd name="T13" fmla="*/ 0 h 328"/>
                <a:gd name="T14" fmla="*/ 0 w 437"/>
                <a:gd name="T15" fmla="*/ 0 h 328"/>
                <a:gd name="T16" fmla="*/ 0 w 437"/>
                <a:gd name="T17" fmla="*/ 0 h 3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7"/>
                <a:gd name="T28" fmla="*/ 0 h 328"/>
                <a:gd name="T29" fmla="*/ 437 w 437"/>
                <a:gd name="T30" fmla="*/ 328 h 3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7" h="328">
                  <a:moveTo>
                    <a:pt x="437" y="110"/>
                  </a:moveTo>
                  <a:lnTo>
                    <a:pt x="420" y="200"/>
                  </a:lnTo>
                  <a:lnTo>
                    <a:pt x="382" y="273"/>
                  </a:lnTo>
                  <a:lnTo>
                    <a:pt x="328" y="328"/>
                  </a:lnTo>
                  <a:lnTo>
                    <a:pt x="202" y="290"/>
                  </a:lnTo>
                  <a:lnTo>
                    <a:pt x="93" y="219"/>
                  </a:lnTo>
                  <a:lnTo>
                    <a:pt x="38" y="110"/>
                  </a:lnTo>
                  <a:lnTo>
                    <a:pt x="0" y="0"/>
                  </a:lnTo>
                  <a:lnTo>
                    <a:pt x="437"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0" name="Freeform 62">
              <a:extLst>
                <a:ext uri="{FF2B5EF4-FFF2-40B4-BE49-F238E27FC236}">
                  <a16:creationId xmlns:a16="http://schemas.microsoft.com/office/drawing/2014/main" id="{F1CD148F-6B85-4BBA-A55B-19270CDAFC70}"/>
                </a:ext>
              </a:extLst>
            </p:cNvPr>
            <p:cNvSpPr>
              <a:spLocks/>
            </p:cNvSpPr>
            <p:nvPr/>
          </p:nvSpPr>
          <p:spPr bwMode="auto">
            <a:xfrm>
              <a:off x="5696" y="2033"/>
              <a:ext cx="44" cy="36"/>
            </a:xfrm>
            <a:custGeom>
              <a:avLst/>
              <a:gdLst>
                <a:gd name="T0" fmla="*/ 0 w 436"/>
                <a:gd name="T1" fmla="*/ 0 h 366"/>
                <a:gd name="T2" fmla="*/ 0 w 436"/>
                <a:gd name="T3" fmla="*/ 0 h 366"/>
                <a:gd name="T4" fmla="*/ 0 w 436"/>
                <a:gd name="T5" fmla="*/ 0 h 366"/>
                <a:gd name="T6" fmla="*/ 0 w 436"/>
                <a:gd name="T7" fmla="*/ 0 h 366"/>
                <a:gd name="T8" fmla="*/ 0 w 436"/>
                <a:gd name="T9" fmla="*/ 0 h 366"/>
                <a:gd name="T10" fmla="*/ 0 w 436"/>
                <a:gd name="T11" fmla="*/ 0 h 366"/>
                <a:gd name="T12" fmla="*/ 0 w 436"/>
                <a:gd name="T13" fmla="*/ 0 h 366"/>
                <a:gd name="T14" fmla="*/ 0 w 436"/>
                <a:gd name="T15" fmla="*/ 0 h 366"/>
                <a:gd name="T16" fmla="*/ 0 w 436"/>
                <a:gd name="T17" fmla="*/ 0 h 366"/>
                <a:gd name="T18" fmla="*/ 0 w 436"/>
                <a:gd name="T19" fmla="*/ 0 h 366"/>
                <a:gd name="T20" fmla="*/ 0 w 436"/>
                <a:gd name="T21" fmla="*/ 0 h 366"/>
                <a:gd name="T22" fmla="*/ 0 w 436"/>
                <a:gd name="T23" fmla="*/ 0 h 366"/>
                <a:gd name="T24" fmla="*/ 0 w 436"/>
                <a:gd name="T25" fmla="*/ 0 h 366"/>
                <a:gd name="T26" fmla="*/ 0 w 436"/>
                <a:gd name="T27" fmla="*/ 0 h 366"/>
                <a:gd name="T28" fmla="*/ 0 w 436"/>
                <a:gd name="T29" fmla="*/ 0 h 366"/>
                <a:gd name="T30" fmla="*/ 0 w 436"/>
                <a:gd name="T31" fmla="*/ 0 h 366"/>
                <a:gd name="T32" fmla="*/ 0 w 436"/>
                <a:gd name="T33" fmla="*/ 0 h 3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6"/>
                <a:gd name="T52" fmla="*/ 0 h 366"/>
                <a:gd name="T53" fmla="*/ 436 w 436"/>
                <a:gd name="T54" fmla="*/ 366 h 3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6" h="366">
                  <a:moveTo>
                    <a:pt x="436" y="39"/>
                  </a:moveTo>
                  <a:lnTo>
                    <a:pt x="436" y="93"/>
                  </a:lnTo>
                  <a:lnTo>
                    <a:pt x="401" y="164"/>
                  </a:lnTo>
                  <a:lnTo>
                    <a:pt x="311" y="238"/>
                  </a:lnTo>
                  <a:lnTo>
                    <a:pt x="218" y="312"/>
                  </a:lnTo>
                  <a:lnTo>
                    <a:pt x="109" y="366"/>
                  </a:lnTo>
                  <a:lnTo>
                    <a:pt x="54" y="312"/>
                  </a:lnTo>
                  <a:lnTo>
                    <a:pt x="20" y="219"/>
                  </a:lnTo>
                  <a:lnTo>
                    <a:pt x="0" y="148"/>
                  </a:lnTo>
                  <a:lnTo>
                    <a:pt x="20" y="55"/>
                  </a:lnTo>
                  <a:lnTo>
                    <a:pt x="54" y="19"/>
                  </a:lnTo>
                  <a:lnTo>
                    <a:pt x="128" y="0"/>
                  </a:lnTo>
                  <a:lnTo>
                    <a:pt x="202" y="0"/>
                  </a:lnTo>
                  <a:lnTo>
                    <a:pt x="273" y="19"/>
                  </a:lnTo>
                  <a:lnTo>
                    <a:pt x="327" y="39"/>
                  </a:lnTo>
                  <a:lnTo>
                    <a:pt x="401" y="39"/>
                  </a:lnTo>
                  <a:lnTo>
                    <a:pt x="43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1" name="Freeform 63">
              <a:extLst>
                <a:ext uri="{FF2B5EF4-FFF2-40B4-BE49-F238E27FC236}">
                  <a16:creationId xmlns:a16="http://schemas.microsoft.com/office/drawing/2014/main" id="{C7D19B53-87A9-4193-A897-BF806BB44A91}"/>
                </a:ext>
              </a:extLst>
            </p:cNvPr>
            <p:cNvSpPr>
              <a:spLocks/>
            </p:cNvSpPr>
            <p:nvPr/>
          </p:nvSpPr>
          <p:spPr bwMode="auto">
            <a:xfrm>
              <a:off x="5925" y="2211"/>
              <a:ext cx="360" cy="98"/>
            </a:xfrm>
            <a:custGeom>
              <a:avLst/>
              <a:gdLst>
                <a:gd name="T0" fmla="*/ 0 w 3602"/>
                <a:gd name="T1" fmla="*/ 0 h 982"/>
                <a:gd name="T2" fmla="*/ 0 w 3602"/>
                <a:gd name="T3" fmla="*/ 0 h 982"/>
                <a:gd name="T4" fmla="*/ 0 w 3602"/>
                <a:gd name="T5" fmla="*/ 0 h 982"/>
                <a:gd name="T6" fmla="*/ 0 w 3602"/>
                <a:gd name="T7" fmla="*/ 0 h 982"/>
                <a:gd name="T8" fmla="*/ 0 w 3602"/>
                <a:gd name="T9" fmla="*/ 0 h 982"/>
                <a:gd name="T10" fmla="*/ 0 w 3602"/>
                <a:gd name="T11" fmla="*/ 0 h 982"/>
                <a:gd name="T12" fmla="*/ 0 w 3602"/>
                <a:gd name="T13" fmla="*/ 0 h 982"/>
                <a:gd name="T14" fmla="*/ 0 w 3602"/>
                <a:gd name="T15" fmla="*/ 0 h 982"/>
                <a:gd name="T16" fmla="*/ 0 w 3602"/>
                <a:gd name="T17" fmla="*/ 0 h 982"/>
                <a:gd name="T18" fmla="*/ 0 w 3602"/>
                <a:gd name="T19" fmla="*/ 0 h 982"/>
                <a:gd name="T20" fmla="*/ 0 w 3602"/>
                <a:gd name="T21" fmla="*/ 0 h 982"/>
                <a:gd name="T22" fmla="*/ 0 w 3602"/>
                <a:gd name="T23" fmla="*/ 0 h 982"/>
                <a:gd name="T24" fmla="*/ 0 w 3602"/>
                <a:gd name="T25" fmla="*/ 0 h 982"/>
                <a:gd name="T26" fmla="*/ 0 w 3602"/>
                <a:gd name="T27" fmla="*/ 0 h 982"/>
                <a:gd name="T28" fmla="*/ 0 w 3602"/>
                <a:gd name="T29" fmla="*/ 0 h 982"/>
                <a:gd name="T30" fmla="*/ 0 w 3602"/>
                <a:gd name="T31" fmla="*/ 0 h 982"/>
                <a:gd name="T32" fmla="*/ 0 w 3602"/>
                <a:gd name="T33" fmla="*/ 0 h 982"/>
                <a:gd name="T34" fmla="*/ 0 w 3602"/>
                <a:gd name="T35" fmla="*/ 0 h 982"/>
                <a:gd name="T36" fmla="*/ 0 w 3602"/>
                <a:gd name="T37" fmla="*/ 0 h 982"/>
                <a:gd name="T38" fmla="*/ 0 w 3602"/>
                <a:gd name="T39" fmla="*/ 0 h 982"/>
                <a:gd name="T40" fmla="*/ 0 w 3602"/>
                <a:gd name="T41" fmla="*/ 0 h 982"/>
                <a:gd name="T42" fmla="*/ 0 w 3602"/>
                <a:gd name="T43" fmla="*/ 0 h 982"/>
                <a:gd name="T44" fmla="*/ 0 w 3602"/>
                <a:gd name="T45" fmla="*/ 0 h 982"/>
                <a:gd name="T46" fmla="*/ 0 w 3602"/>
                <a:gd name="T47" fmla="*/ 0 h 982"/>
                <a:gd name="T48" fmla="*/ 0 w 3602"/>
                <a:gd name="T49" fmla="*/ 0 h 982"/>
                <a:gd name="T50" fmla="*/ 0 w 3602"/>
                <a:gd name="T51" fmla="*/ 0 h 982"/>
                <a:gd name="T52" fmla="*/ 0 w 3602"/>
                <a:gd name="T53" fmla="*/ 0 h 982"/>
                <a:gd name="T54" fmla="*/ 0 w 3602"/>
                <a:gd name="T55" fmla="*/ 0 h 982"/>
                <a:gd name="T56" fmla="*/ 0 w 3602"/>
                <a:gd name="T57" fmla="*/ 0 h 982"/>
                <a:gd name="T58" fmla="*/ 0 w 3602"/>
                <a:gd name="T59" fmla="*/ 0 h 982"/>
                <a:gd name="T60" fmla="*/ 0 w 3602"/>
                <a:gd name="T61" fmla="*/ 0 h 982"/>
                <a:gd name="T62" fmla="*/ 0 w 3602"/>
                <a:gd name="T63" fmla="*/ 0 h 982"/>
                <a:gd name="T64" fmla="*/ 0 w 3602"/>
                <a:gd name="T65" fmla="*/ 0 h 982"/>
                <a:gd name="T66" fmla="*/ 0 w 3602"/>
                <a:gd name="T67" fmla="*/ 0 h 982"/>
                <a:gd name="T68" fmla="*/ 0 w 3602"/>
                <a:gd name="T69" fmla="*/ 0 h 982"/>
                <a:gd name="T70" fmla="*/ 0 w 3602"/>
                <a:gd name="T71" fmla="*/ 0 h 982"/>
                <a:gd name="T72" fmla="*/ 0 w 3602"/>
                <a:gd name="T73" fmla="*/ 0 h 982"/>
                <a:gd name="T74" fmla="*/ 0 w 3602"/>
                <a:gd name="T75" fmla="*/ 0 h 9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02"/>
                <a:gd name="T115" fmla="*/ 0 h 982"/>
                <a:gd name="T116" fmla="*/ 3602 w 3602"/>
                <a:gd name="T117" fmla="*/ 982 h 98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02" h="982">
                  <a:moveTo>
                    <a:pt x="1747" y="219"/>
                  </a:moveTo>
                  <a:lnTo>
                    <a:pt x="1840" y="290"/>
                  </a:lnTo>
                  <a:lnTo>
                    <a:pt x="1929" y="309"/>
                  </a:lnTo>
                  <a:lnTo>
                    <a:pt x="2019" y="328"/>
                  </a:lnTo>
                  <a:lnTo>
                    <a:pt x="2112" y="344"/>
                  </a:lnTo>
                  <a:lnTo>
                    <a:pt x="2202" y="382"/>
                  </a:lnTo>
                  <a:lnTo>
                    <a:pt x="2292" y="437"/>
                  </a:lnTo>
                  <a:lnTo>
                    <a:pt x="2674" y="527"/>
                  </a:lnTo>
                  <a:lnTo>
                    <a:pt x="3040" y="671"/>
                  </a:lnTo>
                  <a:lnTo>
                    <a:pt x="3383" y="873"/>
                  </a:lnTo>
                  <a:lnTo>
                    <a:pt x="3438" y="835"/>
                  </a:lnTo>
                  <a:lnTo>
                    <a:pt x="3511" y="835"/>
                  </a:lnTo>
                  <a:lnTo>
                    <a:pt x="3602" y="873"/>
                  </a:lnTo>
                  <a:lnTo>
                    <a:pt x="3566" y="909"/>
                  </a:lnTo>
                  <a:lnTo>
                    <a:pt x="3531" y="944"/>
                  </a:lnTo>
                  <a:lnTo>
                    <a:pt x="3492" y="982"/>
                  </a:lnTo>
                  <a:lnTo>
                    <a:pt x="3312" y="928"/>
                  </a:lnTo>
                  <a:lnTo>
                    <a:pt x="3111" y="873"/>
                  </a:lnTo>
                  <a:lnTo>
                    <a:pt x="2931" y="818"/>
                  </a:lnTo>
                  <a:lnTo>
                    <a:pt x="2729" y="764"/>
                  </a:lnTo>
                  <a:lnTo>
                    <a:pt x="2549" y="709"/>
                  </a:lnTo>
                  <a:lnTo>
                    <a:pt x="2366" y="655"/>
                  </a:lnTo>
                  <a:lnTo>
                    <a:pt x="2166" y="600"/>
                  </a:lnTo>
                  <a:lnTo>
                    <a:pt x="1983" y="546"/>
                  </a:lnTo>
                  <a:lnTo>
                    <a:pt x="1785" y="492"/>
                  </a:lnTo>
                  <a:lnTo>
                    <a:pt x="1602" y="437"/>
                  </a:lnTo>
                  <a:lnTo>
                    <a:pt x="1403" y="382"/>
                  </a:lnTo>
                  <a:lnTo>
                    <a:pt x="1201" y="344"/>
                  </a:lnTo>
                  <a:lnTo>
                    <a:pt x="1020" y="290"/>
                  </a:lnTo>
                  <a:lnTo>
                    <a:pt x="818" y="254"/>
                  </a:lnTo>
                  <a:lnTo>
                    <a:pt x="619" y="200"/>
                  </a:lnTo>
                  <a:lnTo>
                    <a:pt x="421" y="164"/>
                  </a:lnTo>
                  <a:lnTo>
                    <a:pt x="202" y="145"/>
                  </a:lnTo>
                  <a:lnTo>
                    <a:pt x="0" y="109"/>
                  </a:lnTo>
                  <a:lnTo>
                    <a:pt x="109" y="0"/>
                  </a:lnTo>
                  <a:lnTo>
                    <a:pt x="655" y="55"/>
                  </a:lnTo>
                  <a:lnTo>
                    <a:pt x="1201" y="145"/>
                  </a:lnTo>
                  <a:lnTo>
                    <a:pt x="1747"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2" name="Freeform 64">
              <a:extLst>
                <a:ext uri="{FF2B5EF4-FFF2-40B4-BE49-F238E27FC236}">
                  <a16:creationId xmlns:a16="http://schemas.microsoft.com/office/drawing/2014/main" id="{2DDCB4D2-48A4-461E-BE75-498966E1EAF5}"/>
                </a:ext>
              </a:extLst>
            </p:cNvPr>
            <p:cNvSpPr>
              <a:spLocks/>
            </p:cNvSpPr>
            <p:nvPr/>
          </p:nvSpPr>
          <p:spPr bwMode="auto">
            <a:xfrm>
              <a:off x="4907" y="2309"/>
              <a:ext cx="1118" cy="720"/>
            </a:xfrm>
            <a:custGeom>
              <a:avLst/>
              <a:gdLst>
                <a:gd name="T0" fmla="*/ 0 w 11187"/>
                <a:gd name="T1" fmla="*/ 0 h 7201"/>
                <a:gd name="T2" fmla="*/ 0 w 11187"/>
                <a:gd name="T3" fmla="*/ 0 h 7201"/>
                <a:gd name="T4" fmla="*/ 0 w 11187"/>
                <a:gd name="T5" fmla="*/ 0 h 7201"/>
                <a:gd name="T6" fmla="*/ 0 w 11187"/>
                <a:gd name="T7" fmla="*/ 0 h 7201"/>
                <a:gd name="T8" fmla="*/ 0 w 11187"/>
                <a:gd name="T9" fmla="*/ 0 h 7201"/>
                <a:gd name="T10" fmla="*/ 0 w 11187"/>
                <a:gd name="T11" fmla="*/ 0 h 7201"/>
                <a:gd name="T12" fmla="*/ 0 w 11187"/>
                <a:gd name="T13" fmla="*/ 0 h 7201"/>
                <a:gd name="T14" fmla="*/ 0 w 11187"/>
                <a:gd name="T15" fmla="*/ 0 h 7201"/>
                <a:gd name="T16" fmla="*/ 0 w 11187"/>
                <a:gd name="T17" fmla="*/ 0 h 7201"/>
                <a:gd name="T18" fmla="*/ 0 w 11187"/>
                <a:gd name="T19" fmla="*/ 0 h 7201"/>
                <a:gd name="T20" fmla="*/ 0 w 11187"/>
                <a:gd name="T21" fmla="*/ 0 h 7201"/>
                <a:gd name="T22" fmla="*/ 0 w 11187"/>
                <a:gd name="T23" fmla="*/ 0 h 7201"/>
                <a:gd name="T24" fmla="*/ 0 w 11187"/>
                <a:gd name="T25" fmla="*/ 0 h 7201"/>
                <a:gd name="T26" fmla="*/ 0 w 11187"/>
                <a:gd name="T27" fmla="*/ 0 h 7201"/>
                <a:gd name="T28" fmla="*/ 0 w 11187"/>
                <a:gd name="T29" fmla="*/ 0 h 7201"/>
                <a:gd name="T30" fmla="*/ 0 w 11187"/>
                <a:gd name="T31" fmla="*/ 0 h 7201"/>
                <a:gd name="T32" fmla="*/ 0 w 11187"/>
                <a:gd name="T33" fmla="*/ 0 h 7201"/>
                <a:gd name="T34" fmla="*/ 0 w 11187"/>
                <a:gd name="T35" fmla="*/ 0 h 7201"/>
                <a:gd name="T36" fmla="*/ 0 w 11187"/>
                <a:gd name="T37" fmla="*/ 0 h 7201"/>
                <a:gd name="T38" fmla="*/ 0 w 11187"/>
                <a:gd name="T39" fmla="*/ 0 h 7201"/>
                <a:gd name="T40" fmla="*/ 0 w 11187"/>
                <a:gd name="T41" fmla="*/ 0 h 7201"/>
                <a:gd name="T42" fmla="*/ 0 w 11187"/>
                <a:gd name="T43" fmla="*/ 0 h 7201"/>
                <a:gd name="T44" fmla="*/ 0 w 11187"/>
                <a:gd name="T45" fmla="*/ 0 h 7201"/>
                <a:gd name="T46" fmla="*/ 0 w 11187"/>
                <a:gd name="T47" fmla="*/ 0 h 7201"/>
                <a:gd name="T48" fmla="*/ 0 w 11187"/>
                <a:gd name="T49" fmla="*/ 0 h 7201"/>
                <a:gd name="T50" fmla="*/ 0 w 11187"/>
                <a:gd name="T51" fmla="*/ 0 h 7201"/>
                <a:gd name="T52" fmla="*/ 0 w 11187"/>
                <a:gd name="T53" fmla="*/ 0 h 7201"/>
                <a:gd name="T54" fmla="*/ 0 w 11187"/>
                <a:gd name="T55" fmla="*/ 0 h 7201"/>
                <a:gd name="T56" fmla="*/ 0 w 11187"/>
                <a:gd name="T57" fmla="*/ 0 h 7201"/>
                <a:gd name="T58" fmla="*/ 0 w 11187"/>
                <a:gd name="T59" fmla="*/ 0 h 7201"/>
                <a:gd name="T60" fmla="*/ 0 w 11187"/>
                <a:gd name="T61" fmla="*/ 0 h 7201"/>
                <a:gd name="T62" fmla="*/ 0 w 11187"/>
                <a:gd name="T63" fmla="*/ 0 h 7201"/>
                <a:gd name="T64" fmla="*/ 0 w 11187"/>
                <a:gd name="T65" fmla="*/ 0 h 7201"/>
                <a:gd name="T66" fmla="*/ 0 w 11187"/>
                <a:gd name="T67" fmla="*/ 0 h 7201"/>
                <a:gd name="T68" fmla="*/ 0 w 11187"/>
                <a:gd name="T69" fmla="*/ 0 h 7201"/>
                <a:gd name="T70" fmla="*/ 0 w 11187"/>
                <a:gd name="T71" fmla="*/ 0 h 7201"/>
                <a:gd name="T72" fmla="*/ 0 w 11187"/>
                <a:gd name="T73" fmla="*/ 0 h 7201"/>
                <a:gd name="T74" fmla="*/ 0 w 11187"/>
                <a:gd name="T75" fmla="*/ 0 h 7201"/>
                <a:gd name="T76" fmla="*/ 0 w 11187"/>
                <a:gd name="T77" fmla="*/ 0 h 7201"/>
                <a:gd name="T78" fmla="*/ 0 w 11187"/>
                <a:gd name="T79" fmla="*/ 0 h 7201"/>
                <a:gd name="T80" fmla="*/ 0 w 11187"/>
                <a:gd name="T81" fmla="*/ 0 h 7201"/>
                <a:gd name="T82" fmla="*/ 0 w 11187"/>
                <a:gd name="T83" fmla="*/ 0 h 7201"/>
                <a:gd name="T84" fmla="*/ 0 w 11187"/>
                <a:gd name="T85" fmla="*/ 0 h 7201"/>
                <a:gd name="T86" fmla="*/ 0 w 11187"/>
                <a:gd name="T87" fmla="*/ 0 h 7201"/>
                <a:gd name="T88" fmla="*/ 0 w 11187"/>
                <a:gd name="T89" fmla="*/ 0 h 7201"/>
                <a:gd name="T90" fmla="*/ 0 w 11187"/>
                <a:gd name="T91" fmla="*/ 0 h 7201"/>
                <a:gd name="T92" fmla="*/ 0 w 11187"/>
                <a:gd name="T93" fmla="*/ 0 h 7201"/>
                <a:gd name="T94" fmla="*/ 0 w 11187"/>
                <a:gd name="T95" fmla="*/ 0 h 7201"/>
                <a:gd name="T96" fmla="*/ 0 w 11187"/>
                <a:gd name="T97" fmla="*/ 0 h 7201"/>
                <a:gd name="T98" fmla="*/ 0 w 11187"/>
                <a:gd name="T99" fmla="*/ 0 h 7201"/>
                <a:gd name="T100" fmla="*/ 0 w 11187"/>
                <a:gd name="T101" fmla="*/ 0 h 7201"/>
                <a:gd name="T102" fmla="*/ 0 w 11187"/>
                <a:gd name="T103" fmla="*/ 0 h 7201"/>
                <a:gd name="T104" fmla="*/ 0 w 11187"/>
                <a:gd name="T105" fmla="*/ 0 h 7201"/>
                <a:gd name="T106" fmla="*/ 0 w 11187"/>
                <a:gd name="T107" fmla="*/ 0 h 7201"/>
                <a:gd name="T108" fmla="*/ 0 w 11187"/>
                <a:gd name="T109" fmla="*/ 0 h 7201"/>
                <a:gd name="T110" fmla="*/ 0 w 11187"/>
                <a:gd name="T111" fmla="*/ 0 h 72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187"/>
                <a:gd name="T169" fmla="*/ 0 h 7201"/>
                <a:gd name="T170" fmla="*/ 11187 w 11187"/>
                <a:gd name="T171" fmla="*/ 7201 h 72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187" h="7201">
                  <a:moveTo>
                    <a:pt x="5711" y="873"/>
                  </a:moveTo>
                  <a:lnTo>
                    <a:pt x="5766" y="854"/>
                  </a:lnTo>
                  <a:lnTo>
                    <a:pt x="5839" y="799"/>
                  </a:lnTo>
                  <a:lnTo>
                    <a:pt x="5894" y="745"/>
                  </a:lnTo>
                  <a:lnTo>
                    <a:pt x="5968" y="671"/>
                  </a:lnTo>
                  <a:lnTo>
                    <a:pt x="6022" y="600"/>
                  </a:lnTo>
                  <a:lnTo>
                    <a:pt x="6077" y="545"/>
                  </a:lnTo>
                  <a:lnTo>
                    <a:pt x="6132" y="472"/>
                  </a:lnTo>
                  <a:lnTo>
                    <a:pt x="6186" y="417"/>
                  </a:lnTo>
                  <a:lnTo>
                    <a:pt x="6257" y="363"/>
                  </a:lnTo>
                  <a:lnTo>
                    <a:pt x="6312" y="344"/>
                  </a:lnTo>
                  <a:lnTo>
                    <a:pt x="6366" y="344"/>
                  </a:lnTo>
                  <a:lnTo>
                    <a:pt x="6421" y="382"/>
                  </a:lnTo>
                  <a:lnTo>
                    <a:pt x="6475" y="437"/>
                  </a:lnTo>
                  <a:lnTo>
                    <a:pt x="6912" y="873"/>
                  </a:lnTo>
                  <a:lnTo>
                    <a:pt x="7021" y="835"/>
                  </a:lnTo>
                  <a:lnTo>
                    <a:pt x="7130" y="799"/>
                  </a:lnTo>
                  <a:lnTo>
                    <a:pt x="7239" y="745"/>
                  </a:lnTo>
                  <a:lnTo>
                    <a:pt x="7348" y="709"/>
                  </a:lnTo>
                  <a:lnTo>
                    <a:pt x="7458" y="671"/>
                  </a:lnTo>
                  <a:lnTo>
                    <a:pt x="7586" y="655"/>
                  </a:lnTo>
                  <a:lnTo>
                    <a:pt x="7695" y="655"/>
                  </a:lnTo>
                  <a:lnTo>
                    <a:pt x="7804" y="690"/>
                  </a:lnTo>
                  <a:lnTo>
                    <a:pt x="7894" y="764"/>
                  </a:lnTo>
                  <a:lnTo>
                    <a:pt x="7986" y="835"/>
                  </a:lnTo>
                  <a:lnTo>
                    <a:pt x="8057" y="909"/>
                  </a:lnTo>
                  <a:lnTo>
                    <a:pt x="8131" y="982"/>
                  </a:lnTo>
                  <a:lnTo>
                    <a:pt x="8221" y="1053"/>
                  </a:lnTo>
                  <a:lnTo>
                    <a:pt x="8295" y="1127"/>
                  </a:lnTo>
                  <a:lnTo>
                    <a:pt x="8369" y="1201"/>
                  </a:lnTo>
                  <a:lnTo>
                    <a:pt x="8440" y="1271"/>
                  </a:lnTo>
                  <a:lnTo>
                    <a:pt x="8513" y="1344"/>
                  </a:lnTo>
                  <a:lnTo>
                    <a:pt x="8587" y="1418"/>
                  </a:lnTo>
                  <a:lnTo>
                    <a:pt x="8658" y="1508"/>
                  </a:lnTo>
                  <a:lnTo>
                    <a:pt x="8732" y="1582"/>
                  </a:lnTo>
                  <a:lnTo>
                    <a:pt x="8805" y="1653"/>
                  </a:lnTo>
                  <a:lnTo>
                    <a:pt x="8877" y="1727"/>
                  </a:lnTo>
                  <a:lnTo>
                    <a:pt x="8950" y="1817"/>
                  </a:lnTo>
                  <a:lnTo>
                    <a:pt x="9005" y="1891"/>
                  </a:lnTo>
                  <a:lnTo>
                    <a:pt x="9079" y="1981"/>
                  </a:lnTo>
                  <a:lnTo>
                    <a:pt x="9150" y="2054"/>
                  </a:lnTo>
                  <a:lnTo>
                    <a:pt x="9203" y="2128"/>
                  </a:lnTo>
                  <a:lnTo>
                    <a:pt x="9278" y="2217"/>
                  </a:lnTo>
                  <a:lnTo>
                    <a:pt x="9352" y="2291"/>
                  </a:lnTo>
                  <a:lnTo>
                    <a:pt x="9405" y="2381"/>
                  </a:lnTo>
                  <a:lnTo>
                    <a:pt x="9476" y="2455"/>
                  </a:lnTo>
                  <a:lnTo>
                    <a:pt x="9531" y="2545"/>
                  </a:lnTo>
                  <a:lnTo>
                    <a:pt x="9605" y="2635"/>
                  </a:lnTo>
                  <a:lnTo>
                    <a:pt x="9659" y="2709"/>
                  </a:lnTo>
                  <a:lnTo>
                    <a:pt x="9714" y="2799"/>
                  </a:lnTo>
                  <a:lnTo>
                    <a:pt x="9787" y="2873"/>
                  </a:lnTo>
                  <a:lnTo>
                    <a:pt x="9842" y="2962"/>
                  </a:lnTo>
                  <a:lnTo>
                    <a:pt x="9913" y="3055"/>
                  </a:lnTo>
                  <a:lnTo>
                    <a:pt x="9968" y="3145"/>
                  </a:lnTo>
                  <a:lnTo>
                    <a:pt x="10022" y="3218"/>
                  </a:lnTo>
                  <a:lnTo>
                    <a:pt x="10096" y="3309"/>
                  </a:lnTo>
                  <a:lnTo>
                    <a:pt x="10151" y="3399"/>
                  </a:lnTo>
                  <a:lnTo>
                    <a:pt x="10205" y="3491"/>
                  </a:lnTo>
                  <a:lnTo>
                    <a:pt x="10279" y="3563"/>
                  </a:lnTo>
                  <a:lnTo>
                    <a:pt x="10334" y="3655"/>
                  </a:lnTo>
                  <a:lnTo>
                    <a:pt x="10388" y="3745"/>
                  </a:lnTo>
                  <a:lnTo>
                    <a:pt x="10459" y="3835"/>
                  </a:lnTo>
                  <a:lnTo>
                    <a:pt x="10514" y="3927"/>
                  </a:lnTo>
                  <a:lnTo>
                    <a:pt x="10552" y="4017"/>
                  </a:lnTo>
                  <a:lnTo>
                    <a:pt x="10588" y="4127"/>
                  </a:lnTo>
                  <a:lnTo>
                    <a:pt x="10622" y="4217"/>
                  </a:lnTo>
                  <a:lnTo>
                    <a:pt x="10677" y="4310"/>
                  </a:lnTo>
                  <a:lnTo>
                    <a:pt x="10731" y="4400"/>
                  </a:lnTo>
                  <a:lnTo>
                    <a:pt x="10770" y="4490"/>
                  </a:lnTo>
                  <a:lnTo>
                    <a:pt x="10824" y="4583"/>
                  </a:lnTo>
                  <a:lnTo>
                    <a:pt x="10879" y="4672"/>
                  </a:lnTo>
                  <a:lnTo>
                    <a:pt x="10933" y="4762"/>
                  </a:lnTo>
                  <a:lnTo>
                    <a:pt x="10988" y="4855"/>
                  </a:lnTo>
                  <a:lnTo>
                    <a:pt x="11024" y="4945"/>
                  </a:lnTo>
                  <a:lnTo>
                    <a:pt x="11059" y="5054"/>
                  </a:lnTo>
                  <a:lnTo>
                    <a:pt x="11097" y="5144"/>
                  </a:lnTo>
                  <a:lnTo>
                    <a:pt x="11133" y="5237"/>
                  </a:lnTo>
                  <a:lnTo>
                    <a:pt x="11152" y="5346"/>
                  </a:lnTo>
                  <a:lnTo>
                    <a:pt x="11168" y="5455"/>
                  </a:lnTo>
                  <a:lnTo>
                    <a:pt x="11187" y="5564"/>
                  </a:lnTo>
                  <a:lnTo>
                    <a:pt x="11187" y="5673"/>
                  </a:lnTo>
                  <a:lnTo>
                    <a:pt x="11168" y="5782"/>
                  </a:lnTo>
                  <a:lnTo>
                    <a:pt x="11097" y="5872"/>
                  </a:lnTo>
                  <a:lnTo>
                    <a:pt x="11004" y="5962"/>
                  </a:lnTo>
                  <a:lnTo>
                    <a:pt x="10933" y="6055"/>
                  </a:lnTo>
                  <a:lnTo>
                    <a:pt x="10879" y="6164"/>
                  </a:lnTo>
                  <a:lnTo>
                    <a:pt x="10805" y="6255"/>
                  </a:lnTo>
                  <a:lnTo>
                    <a:pt x="10731" y="6363"/>
                  </a:lnTo>
                  <a:lnTo>
                    <a:pt x="10661" y="6453"/>
                  </a:lnTo>
                  <a:lnTo>
                    <a:pt x="10607" y="6546"/>
                  </a:lnTo>
                  <a:lnTo>
                    <a:pt x="10533" y="6655"/>
                  </a:lnTo>
                  <a:lnTo>
                    <a:pt x="10459" y="6726"/>
                  </a:lnTo>
                  <a:lnTo>
                    <a:pt x="10369" y="6819"/>
                  </a:lnTo>
                  <a:lnTo>
                    <a:pt x="10295" y="6890"/>
                  </a:lnTo>
                  <a:lnTo>
                    <a:pt x="10205" y="6964"/>
                  </a:lnTo>
                  <a:lnTo>
                    <a:pt x="10115" y="7037"/>
                  </a:lnTo>
                  <a:lnTo>
                    <a:pt x="10022" y="7092"/>
                  </a:lnTo>
                  <a:lnTo>
                    <a:pt x="9913" y="7127"/>
                  </a:lnTo>
                  <a:lnTo>
                    <a:pt x="9787" y="7162"/>
                  </a:lnTo>
                  <a:lnTo>
                    <a:pt x="9659" y="7181"/>
                  </a:lnTo>
                  <a:lnTo>
                    <a:pt x="9531" y="7201"/>
                  </a:lnTo>
                  <a:lnTo>
                    <a:pt x="9495" y="7073"/>
                  </a:lnTo>
                  <a:lnTo>
                    <a:pt x="9460" y="6964"/>
                  </a:lnTo>
                  <a:lnTo>
                    <a:pt x="9405" y="6854"/>
                  </a:lnTo>
                  <a:lnTo>
                    <a:pt x="9367" y="6726"/>
                  </a:lnTo>
                  <a:lnTo>
                    <a:pt x="9312" y="6617"/>
                  </a:lnTo>
                  <a:lnTo>
                    <a:pt x="9258" y="6508"/>
                  </a:lnTo>
                  <a:lnTo>
                    <a:pt x="9203" y="6382"/>
                  </a:lnTo>
                  <a:lnTo>
                    <a:pt x="9150" y="6274"/>
                  </a:lnTo>
                  <a:lnTo>
                    <a:pt x="9095" y="6164"/>
                  </a:lnTo>
                  <a:lnTo>
                    <a:pt x="9040" y="6055"/>
                  </a:lnTo>
                  <a:lnTo>
                    <a:pt x="8986" y="5946"/>
                  </a:lnTo>
                  <a:lnTo>
                    <a:pt x="8915" y="5837"/>
                  </a:lnTo>
                  <a:lnTo>
                    <a:pt x="8860" y="5744"/>
                  </a:lnTo>
                  <a:lnTo>
                    <a:pt x="8786" y="5635"/>
                  </a:lnTo>
                  <a:lnTo>
                    <a:pt x="8713" y="5526"/>
                  </a:lnTo>
                  <a:lnTo>
                    <a:pt x="8642" y="5417"/>
                  </a:lnTo>
                  <a:lnTo>
                    <a:pt x="8568" y="5308"/>
                  </a:lnTo>
                  <a:lnTo>
                    <a:pt x="8494" y="5218"/>
                  </a:lnTo>
                  <a:lnTo>
                    <a:pt x="8423" y="5109"/>
                  </a:lnTo>
                  <a:lnTo>
                    <a:pt x="8350" y="5019"/>
                  </a:lnTo>
                  <a:lnTo>
                    <a:pt x="8276" y="4909"/>
                  </a:lnTo>
                  <a:lnTo>
                    <a:pt x="8186" y="4817"/>
                  </a:lnTo>
                  <a:lnTo>
                    <a:pt x="8112" y="4707"/>
                  </a:lnTo>
                  <a:lnTo>
                    <a:pt x="8041" y="4618"/>
                  </a:lnTo>
                  <a:lnTo>
                    <a:pt x="7948" y="4509"/>
                  </a:lnTo>
                  <a:lnTo>
                    <a:pt x="7878" y="4419"/>
                  </a:lnTo>
                  <a:lnTo>
                    <a:pt x="7785" y="4310"/>
                  </a:lnTo>
                  <a:lnTo>
                    <a:pt x="7714" y="4217"/>
                  </a:lnTo>
                  <a:lnTo>
                    <a:pt x="7622" y="4127"/>
                  </a:lnTo>
                  <a:lnTo>
                    <a:pt x="7550" y="4017"/>
                  </a:lnTo>
                  <a:lnTo>
                    <a:pt x="7458" y="3927"/>
                  </a:lnTo>
                  <a:lnTo>
                    <a:pt x="7458" y="3854"/>
                  </a:lnTo>
                  <a:lnTo>
                    <a:pt x="7387" y="3799"/>
                  </a:lnTo>
                  <a:lnTo>
                    <a:pt x="7239" y="3710"/>
                  </a:lnTo>
                  <a:lnTo>
                    <a:pt x="6039" y="2728"/>
                  </a:lnTo>
                  <a:lnTo>
                    <a:pt x="5894" y="2728"/>
                  </a:lnTo>
                  <a:lnTo>
                    <a:pt x="5749" y="2744"/>
                  </a:lnTo>
                  <a:lnTo>
                    <a:pt x="5621" y="2763"/>
                  </a:lnTo>
                  <a:lnTo>
                    <a:pt x="5493" y="2782"/>
                  </a:lnTo>
                  <a:lnTo>
                    <a:pt x="5348" y="2818"/>
                  </a:lnTo>
                  <a:lnTo>
                    <a:pt x="5220" y="2837"/>
                  </a:lnTo>
                  <a:lnTo>
                    <a:pt x="5095" y="2873"/>
                  </a:lnTo>
                  <a:lnTo>
                    <a:pt x="4986" y="2927"/>
                  </a:lnTo>
                  <a:lnTo>
                    <a:pt x="4857" y="2962"/>
                  </a:lnTo>
                  <a:lnTo>
                    <a:pt x="4729" y="3016"/>
                  </a:lnTo>
                  <a:lnTo>
                    <a:pt x="4620" y="3071"/>
                  </a:lnTo>
                  <a:lnTo>
                    <a:pt x="4511" y="3126"/>
                  </a:lnTo>
                  <a:lnTo>
                    <a:pt x="4401" y="3199"/>
                  </a:lnTo>
                  <a:lnTo>
                    <a:pt x="4292" y="3254"/>
                  </a:lnTo>
                  <a:lnTo>
                    <a:pt x="4183" y="3328"/>
                  </a:lnTo>
                  <a:lnTo>
                    <a:pt x="4074" y="3399"/>
                  </a:lnTo>
                  <a:lnTo>
                    <a:pt x="3984" y="3491"/>
                  </a:lnTo>
                  <a:lnTo>
                    <a:pt x="3874" y="3563"/>
                  </a:lnTo>
                  <a:lnTo>
                    <a:pt x="3785" y="3655"/>
                  </a:lnTo>
                  <a:lnTo>
                    <a:pt x="3691" y="3726"/>
                  </a:lnTo>
                  <a:lnTo>
                    <a:pt x="3602" y="3819"/>
                  </a:lnTo>
                  <a:lnTo>
                    <a:pt x="3512" y="3908"/>
                  </a:lnTo>
                  <a:lnTo>
                    <a:pt x="3419" y="3998"/>
                  </a:lnTo>
                  <a:lnTo>
                    <a:pt x="3348" y="4091"/>
                  </a:lnTo>
                  <a:lnTo>
                    <a:pt x="3256" y="4200"/>
                  </a:lnTo>
                  <a:lnTo>
                    <a:pt x="3184" y="4291"/>
                  </a:lnTo>
                  <a:lnTo>
                    <a:pt x="3092" y="4400"/>
                  </a:lnTo>
                  <a:lnTo>
                    <a:pt x="3021" y="4490"/>
                  </a:lnTo>
                  <a:lnTo>
                    <a:pt x="2947" y="4598"/>
                  </a:lnTo>
                  <a:lnTo>
                    <a:pt x="2873" y="4707"/>
                  </a:lnTo>
                  <a:lnTo>
                    <a:pt x="2802" y="4817"/>
                  </a:lnTo>
                  <a:lnTo>
                    <a:pt x="2748" y="4909"/>
                  </a:lnTo>
                  <a:lnTo>
                    <a:pt x="2674" y="5019"/>
                  </a:lnTo>
                  <a:lnTo>
                    <a:pt x="2619" y="5128"/>
                  </a:lnTo>
                  <a:lnTo>
                    <a:pt x="2546" y="5237"/>
                  </a:lnTo>
                  <a:lnTo>
                    <a:pt x="2491" y="5346"/>
                  </a:lnTo>
                  <a:lnTo>
                    <a:pt x="2436" y="5455"/>
                  </a:lnTo>
                  <a:lnTo>
                    <a:pt x="2382" y="5564"/>
                  </a:lnTo>
                  <a:lnTo>
                    <a:pt x="2327" y="5673"/>
                  </a:lnTo>
                  <a:lnTo>
                    <a:pt x="2238" y="5763"/>
                  </a:lnTo>
                  <a:lnTo>
                    <a:pt x="2148" y="5837"/>
                  </a:lnTo>
                  <a:lnTo>
                    <a:pt x="2055" y="5908"/>
                  </a:lnTo>
                  <a:lnTo>
                    <a:pt x="1965" y="5962"/>
                  </a:lnTo>
                  <a:lnTo>
                    <a:pt x="1875" y="6017"/>
                  </a:lnTo>
                  <a:lnTo>
                    <a:pt x="1782" y="6072"/>
                  </a:lnTo>
                  <a:lnTo>
                    <a:pt x="1673" y="6126"/>
                  </a:lnTo>
                  <a:lnTo>
                    <a:pt x="1583" y="6164"/>
                  </a:lnTo>
                  <a:lnTo>
                    <a:pt x="1473" y="6200"/>
                  </a:lnTo>
                  <a:lnTo>
                    <a:pt x="1364" y="6236"/>
                  </a:lnTo>
                  <a:lnTo>
                    <a:pt x="1255" y="6255"/>
                  </a:lnTo>
                  <a:lnTo>
                    <a:pt x="1146" y="6289"/>
                  </a:lnTo>
                  <a:lnTo>
                    <a:pt x="1037" y="6309"/>
                  </a:lnTo>
                  <a:lnTo>
                    <a:pt x="908" y="6309"/>
                  </a:lnTo>
                  <a:lnTo>
                    <a:pt x="800" y="6328"/>
                  </a:lnTo>
                  <a:lnTo>
                    <a:pt x="582" y="6309"/>
                  </a:lnTo>
                  <a:lnTo>
                    <a:pt x="382" y="6236"/>
                  </a:lnTo>
                  <a:lnTo>
                    <a:pt x="254" y="6110"/>
                  </a:lnTo>
                  <a:lnTo>
                    <a:pt x="199" y="6055"/>
                  </a:lnTo>
                  <a:lnTo>
                    <a:pt x="164" y="6001"/>
                  </a:lnTo>
                  <a:lnTo>
                    <a:pt x="128" y="5946"/>
                  </a:lnTo>
                  <a:lnTo>
                    <a:pt x="90" y="5891"/>
                  </a:lnTo>
                  <a:lnTo>
                    <a:pt x="74" y="5818"/>
                  </a:lnTo>
                  <a:lnTo>
                    <a:pt x="35" y="5763"/>
                  </a:lnTo>
                  <a:lnTo>
                    <a:pt x="35" y="5708"/>
                  </a:lnTo>
                  <a:lnTo>
                    <a:pt x="19" y="5654"/>
                  </a:lnTo>
                  <a:lnTo>
                    <a:pt x="0" y="5599"/>
                  </a:lnTo>
                  <a:lnTo>
                    <a:pt x="0" y="5526"/>
                  </a:lnTo>
                  <a:lnTo>
                    <a:pt x="0" y="5471"/>
                  </a:lnTo>
                  <a:lnTo>
                    <a:pt x="0" y="5417"/>
                  </a:lnTo>
                  <a:lnTo>
                    <a:pt x="19" y="5363"/>
                  </a:lnTo>
                  <a:lnTo>
                    <a:pt x="19" y="5308"/>
                  </a:lnTo>
                  <a:lnTo>
                    <a:pt x="35" y="5237"/>
                  </a:lnTo>
                  <a:lnTo>
                    <a:pt x="35" y="5182"/>
                  </a:lnTo>
                  <a:lnTo>
                    <a:pt x="55" y="5128"/>
                  </a:lnTo>
                  <a:lnTo>
                    <a:pt x="74" y="5073"/>
                  </a:lnTo>
                  <a:lnTo>
                    <a:pt x="90" y="5000"/>
                  </a:lnTo>
                  <a:lnTo>
                    <a:pt x="109" y="4945"/>
                  </a:lnTo>
                  <a:lnTo>
                    <a:pt x="128" y="4890"/>
                  </a:lnTo>
                  <a:lnTo>
                    <a:pt x="164" y="4836"/>
                  </a:lnTo>
                  <a:lnTo>
                    <a:pt x="183" y="4762"/>
                  </a:lnTo>
                  <a:lnTo>
                    <a:pt x="199" y="4707"/>
                  </a:lnTo>
                  <a:lnTo>
                    <a:pt x="218" y="4653"/>
                  </a:lnTo>
                  <a:lnTo>
                    <a:pt x="237" y="4598"/>
                  </a:lnTo>
                  <a:lnTo>
                    <a:pt x="254" y="4545"/>
                  </a:lnTo>
                  <a:lnTo>
                    <a:pt x="273" y="4490"/>
                  </a:lnTo>
                  <a:lnTo>
                    <a:pt x="292" y="4419"/>
                  </a:lnTo>
                  <a:lnTo>
                    <a:pt x="309" y="4364"/>
                  </a:lnTo>
                  <a:lnTo>
                    <a:pt x="328" y="4310"/>
                  </a:lnTo>
                  <a:lnTo>
                    <a:pt x="347" y="4255"/>
                  </a:lnTo>
                  <a:lnTo>
                    <a:pt x="347" y="4200"/>
                  </a:lnTo>
                  <a:lnTo>
                    <a:pt x="363" y="4146"/>
                  </a:lnTo>
                  <a:lnTo>
                    <a:pt x="363" y="4091"/>
                  </a:lnTo>
                  <a:lnTo>
                    <a:pt x="363" y="4037"/>
                  </a:lnTo>
                  <a:lnTo>
                    <a:pt x="418" y="3873"/>
                  </a:lnTo>
                  <a:lnTo>
                    <a:pt x="472" y="3726"/>
                  </a:lnTo>
                  <a:lnTo>
                    <a:pt x="527" y="3563"/>
                  </a:lnTo>
                  <a:lnTo>
                    <a:pt x="601" y="3418"/>
                  </a:lnTo>
                  <a:lnTo>
                    <a:pt x="655" y="3273"/>
                  </a:lnTo>
                  <a:lnTo>
                    <a:pt x="729" y="3126"/>
                  </a:lnTo>
                  <a:lnTo>
                    <a:pt x="784" y="2981"/>
                  </a:lnTo>
                  <a:lnTo>
                    <a:pt x="855" y="2837"/>
                  </a:lnTo>
                  <a:lnTo>
                    <a:pt x="908" y="2690"/>
                  </a:lnTo>
                  <a:lnTo>
                    <a:pt x="963" y="2545"/>
                  </a:lnTo>
                  <a:lnTo>
                    <a:pt x="1017" y="2400"/>
                  </a:lnTo>
                  <a:lnTo>
                    <a:pt x="1072" y="2307"/>
                  </a:lnTo>
                  <a:lnTo>
                    <a:pt x="1110" y="2217"/>
                  </a:lnTo>
                  <a:lnTo>
                    <a:pt x="1165" y="2128"/>
                  </a:lnTo>
                  <a:lnTo>
                    <a:pt x="1236" y="2035"/>
                  </a:lnTo>
                  <a:lnTo>
                    <a:pt x="1291" y="1945"/>
                  </a:lnTo>
                  <a:lnTo>
                    <a:pt x="1345" y="1855"/>
                  </a:lnTo>
                  <a:lnTo>
                    <a:pt x="1419" y="1781"/>
                  </a:lnTo>
                  <a:lnTo>
                    <a:pt x="1473" y="1691"/>
                  </a:lnTo>
                  <a:lnTo>
                    <a:pt x="1547" y="1598"/>
                  </a:lnTo>
                  <a:lnTo>
                    <a:pt x="1618" y="1508"/>
                  </a:lnTo>
                  <a:lnTo>
                    <a:pt x="1673" y="1418"/>
                  </a:lnTo>
                  <a:lnTo>
                    <a:pt x="1746" y="1325"/>
                  </a:lnTo>
                  <a:lnTo>
                    <a:pt x="1820" y="1255"/>
                  </a:lnTo>
                  <a:lnTo>
                    <a:pt x="1875" y="1163"/>
                  </a:lnTo>
                  <a:lnTo>
                    <a:pt x="1946" y="1072"/>
                  </a:lnTo>
                  <a:lnTo>
                    <a:pt x="2000" y="982"/>
                  </a:lnTo>
                  <a:lnTo>
                    <a:pt x="2238" y="928"/>
                  </a:lnTo>
                  <a:lnTo>
                    <a:pt x="2455" y="873"/>
                  </a:lnTo>
                  <a:lnTo>
                    <a:pt x="2693" y="799"/>
                  </a:lnTo>
                  <a:lnTo>
                    <a:pt x="2911" y="726"/>
                  </a:lnTo>
                  <a:lnTo>
                    <a:pt x="3146" y="671"/>
                  </a:lnTo>
                  <a:lnTo>
                    <a:pt x="3365" y="581"/>
                  </a:lnTo>
                  <a:lnTo>
                    <a:pt x="3583" y="507"/>
                  </a:lnTo>
                  <a:lnTo>
                    <a:pt x="3801" y="417"/>
                  </a:lnTo>
                  <a:lnTo>
                    <a:pt x="4019" y="328"/>
                  </a:lnTo>
                  <a:lnTo>
                    <a:pt x="4221" y="219"/>
                  </a:lnTo>
                  <a:lnTo>
                    <a:pt x="4420" y="109"/>
                  </a:lnTo>
                  <a:lnTo>
                    <a:pt x="4620" y="0"/>
                  </a:lnTo>
                  <a:lnTo>
                    <a:pt x="4713" y="17"/>
                  </a:lnTo>
                  <a:lnTo>
                    <a:pt x="4803" y="36"/>
                  </a:lnTo>
                  <a:lnTo>
                    <a:pt x="4893" y="71"/>
                  </a:lnTo>
                  <a:lnTo>
                    <a:pt x="4967" y="126"/>
                  </a:lnTo>
                  <a:lnTo>
                    <a:pt x="5040" y="181"/>
                  </a:lnTo>
                  <a:lnTo>
                    <a:pt x="5110" y="235"/>
                  </a:lnTo>
                  <a:lnTo>
                    <a:pt x="5165" y="290"/>
                  </a:lnTo>
                  <a:lnTo>
                    <a:pt x="5220" y="363"/>
                  </a:lnTo>
                  <a:lnTo>
                    <a:pt x="5293" y="437"/>
                  </a:lnTo>
                  <a:lnTo>
                    <a:pt x="5348" y="507"/>
                  </a:lnTo>
                  <a:lnTo>
                    <a:pt x="5402" y="581"/>
                  </a:lnTo>
                  <a:lnTo>
                    <a:pt x="5457" y="635"/>
                  </a:lnTo>
                  <a:lnTo>
                    <a:pt x="5512" y="709"/>
                  </a:lnTo>
                  <a:lnTo>
                    <a:pt x="5585" y="764"/>
                  </a:lnTo>
                  <a:lnTo>
                    <a:pt x="5640" y="818"/>
                  </a:lnTo>
                  <a:lnTo>
                    <a:pt x="5711" y="873"/>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3" name="Freeform 65">
              <a:extLst>
                <a:ext uri="{FF2B5EF4-FFF2-40B4-BE49-F238E27FC236}">
                  <a16:creationId xmlns:a16="http://schemas.microsoft.com/office/drawing/2014/main" id="{977C7D92-DA33-45B6-BD3A-74E5F27FA905}"/>
                </a:ext>
              </a:extLst>
            </p:cNvPr>
            <p:cNvSpPr>
              <a:spLocks/>
            </p:cNvSpPr>
            <p:nvPr/>
          </p:nvSpPr>
          <p:spPr bwMode="auto">
            <a:xfrm>
              <a:off x="4830" y="2320"/>
              <a:ext cx="91" cy="208"/>
            </a:xfrm>
            <a:custGeom>
              <a:avLst/>
              <a:gdLst>
                <a:gd name="T0" fmla="*/ 0 w 909"/>
                <a:gd name="T1" fmla="*/ 0 h 2073"/>
                <a:gd name="T2" fmla="*/ 0 w 909"/>
                <a:gd name="T3" fmla="*/ 0 h 2073"/>
                <a:gd name="T4" fmla="*/ 0 w 909"/>
                <a:gd name="T5" fmla="*/ 0 h 2073"/>
                <a:gd name="T6" fmla="*/ 0 w 909"/>
                <a:gd name="T7" fmla="*/ 0 h 2073"/>
                <a:gd name="T8" fmla="*/ 0 w 909"/>
                <a:gd name="T9" fmla="*/ 0 h 2073"/>
                <a:gd name="T10" fmla="*/ 0 w 909"/>
                <a:gd name="T11" fmla="*/ 0 h 2073"/>
                <a:gd name="T12" fmla="*/ 0 w 909"/>
                <a:gd name="T13" fmla="*/ 0 h 2073"/>
                <a:gd name="T14" fmla="*/ 0 w 909"/>
                <a:gd name="T15" fmla="*/ 0 h 2073"/>
                <a:gd name="T16" fmla="*/ 0 w 909"/>
                <a:gd name="T17" fmla="*/ 0 h 2073"/>
                <a:gd name="T18" fmla="*/ 0 w 909"/>
                <a:gd name="T19" fmla="*/ 0 h 2073"/>
                <a:gd name="T20" fmla="*/ 0 w 909"/>
                <a:gd name="T21" fmla="*/ 0 h 2073"/>
                <a:gd name="T22" fmla="*/ 0 w 909"/>
                <a:gd name="T23" fmla="*/ 0 h 2073"/>
                <a:gd name="T24" fmla="*/ 0 w 909"/>
                <a:gd name="T25" fmla="*/ 0 h 2073"/>
                <a:gd name="T26" fmla="*/ 0 w 909"/>
                <a:gd name="T27" fmla="*/ 0 h 2073"/>
                <a:gd name="T28" fmla="*/ 0 w 909"/>
                <a:gd name="T29" fmla="*/ 0 h 2073"/>
                <a:gd name="T30" fmla="*/ 0 w 909"/>
                <a:gd name="T31" fmla="*/ 0 h 2073"/>
                <a:gd name="T32" fmla="*/ 0 w 909"/>
                <a:gd name="T33" fmla="*/ 0 h 2073"/>
                <a:gd name="T34" fmla="*/ 0 w 909"/>
                <a:gd name="T35" fmla="*/ 0 h 2073"/>
                <a:gd name="T36" fmla="*/ 0 w 909"/>
                <a:gd name="T37" fmla="*/ 0 h 2073"/>
                <a:gd name="T38" fmla="*/ 0 w 909"/>
                <a:gd name="T39" fmla="*/ 0 h 2073"/>
                <a:gd name="T40" fmla="*/ 0 w 909"/>
                <a:gd name="T41" fmla="*/ 0 h 2073"/>
                <a:gd name="T42" fmla="*/ 0 w 909"/>
                <a:gd name="T43" fmla="*/ 0 h 2073"/>
                <a:gd name="T44" fmla="*/ 0 w 909"/>
                <a:gd name="T45" fmla="*/ 0 h 2073"/>
                <a:gd name="T46" fmla="*/ 0 w 909"/>
                <a:gd name="T47" fmla="*/ 0 h 2073"/>
                <a:gd name="T48" fmla="*/ 0 w 909"/>
                <a:gd name="T49" fmla="*/ 0 h 2073"/>
                <a:gd name="T50" fmla="*/ 0 w 909"/>
                <a:gd name="T51" fmla="*/ 0 h 2073"/>
                <a:gd name="T52" fmla="*/ 0 w 909"/>
                <a:gd name="T53" fmla="*/ 0 h 2073"/>
                <a:gd name="T54" fmla="*/ 0 w 909"/>
                <a:gd name="T55" fmla="*/ 0 h 2073"/>
                <a:gd name="T56" fmla="*/ 0 w 909"/>
                <a:gd name="T57" fmla="*/ 0 h 2073"/>
                <a:gd name="T58" fmla="*/ 0 w 909"/>
                <a:gd name="T59" fmla="*/ 0 h 20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09"/>
                <a:gd name="T91" fmla="*/ 0 h 2073"/>
                <a:gd name="T92" fmla="*/ 909 w 909"/>
                <a:gd name="T93" fmla="*/ 2073 h 20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09" h="2073">
                  <a:moveTo>
                    <a:pt x="909" y="0"/>
                  </a:moveTo>
                  <a:lnTo>
                    <a:pt x="854" y="72"/>
                  </a:lnTo>
                  <a:lnTo>
                    <a:pt x="783" y="126"/>
                  </a:lnTo>
                  <a:lnTo>
                    <a:pt x="690" y="200"/>
                  </a:lnTo>
                  <a:lnTo>
                    <a:pt x="619" y="273"/>
                  </a:lnTo>
                  <a:lnTo>
                    <a:pt x="526" y="363"/>
                  </a:lnTo>
                  <a:lnTo>
                    <a:pt x="472" y="436"/>
                  </a:lnTo>
                  <a:lnTo>
                    <a:pt x="363" y="655"/>
                  </a:lnTo>
                  <a:lnTo>
                    <a:pt x="292" y="873"/>
                  </a:lnTo>
                  <a:lnTo>
                    <a:pt x="238" y="1127"/>
                  </a:lnTo>
                  <a:lnTo>
                    <a:pt x="238" y="1364"/>
                  </a:lnTo>
                  <a:lnTo>
                    <a:pt x="254" y="1618"/>
                  </a:lnTo>
                  <a:lnTo>
                    <a:pt x="292" y="1855"/>
                  </a:lnTo>
                  <a:lnTo>
                    <a:pt x="363" y="2073"/>
                  </a:lnTo>
                  <a:lnTo>
                    <a:pt x="238" y="2054"/>
                  </a:lnTo>
                  <a:lnTo>
                    <a:pt x="164" y="1980"/>
                  </a:lnTo>
                  <a:lnTo>
                    <a:pt x="129" y="1872"/>
                  </a:lnTo>
                  <a:lnTo>
                    <a:pt x="91" y="1746"/>
                  </a:lnTo>
                  <a:lnTo>
                    <a:pt x="36" y="1637"/>
                  </a:lnTo>
                  <a:lnTo>
                    <a:pt x="0" y="1326"/>
                  </a:lnTo>
                  <a:lnTo>
                    <a:pt x="36" y="1018"/>
                  </a:lnTo>
                  <a:lnTo>
                    <a:pt x="129" y="726"/>
                  </a:lnTo>
                  <a:lnTo>
                    <a:pt x="254" y="436"/>
                  </a:lnTo>
                  <a:lnTo>
                    <a:pt x="363" y="363"/>
                  </a:lnTo>
                  <a:lnTo>
                    <a:pt x="436" y="273"/>
                  </a:lnTo>
                  <a:lnTo>
                    <a:pt x="526" y="200"/>
                  </a:lnTo>
                  <a:lnTo>
                    <a:pt x="600" y="126"/>
                  </a:lnTo>
                  <a:lnTo>
                    <a:pt x="674" y="55"/>
                  </a:lnTo>
                  <a:lnTo>
                    <a:pt x="783" y="17"/>
                  </a:lnTo>
                  <a:lnTo>
                    <a:pt x="9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4" name="Freeform 66">
              <a:extLst>
                <a:ext uri="{FF2B5EF4-FFF2-40B4-BE49-F238E27FC236}">
                  <a16:creationId xmlns:a16="http://schemas.microsoft.com/office/drawing/2014/main" id="{F25AA367-46A4-4FBA-8C02-7C2785120172}"/>
                </a:ext>
              </a:extLst>
            </p:cNvPr>
            <p:cNvSpPr>
              <a:spLocks/>
            </p:cNvSpPr>
            <p:nvPr/>
          </p:nvSpPr>
          <p:spPr bwMode="auto">
            <a:xfrm>
              <a:off x="6165" y="2397"/>
              <a:ext cx="284" cy="307"/>
            </a:xfrm>
            <a:custGeom>
              <a:avLst/>
              <a:gdLst>
                <a:gd name="T0" fmla="*/ 0 w 2838"/>
                <a:gd name="T1" fmla="*/ 0 h 3071"/>
                <a:gd name="T2" fmla="*/ 0 w 2838"/>
                <a:gd name="T3" fmla="*/ 0 h 3071"/>
                <a:gd name="T4" fmla="*/ 0 w 2838"/>
                <a:gd name="T5" fmla="*/ 0 h 3071"/>
                <a:gd name="T6" fmla="*/ 0 w 2838"/>
                <a:gd name="T7" fmla="*/ 0 h 3071"/>
                <a:gd name="T8" fmla="*/ 0 w 2838"/>
                <a:gd name="T9" fmla="*/ 0 h 3071"/>
                <a:gd name="T10" fmla="*/ 0 w 2838"/>
                <a:gd name="T11" fmla="*/ 0 h 3071"/>
                <a:gd name="T12" fmla="*/ 0 w 2838"/>
                <a:gd name="T13" fmla="*/ 0 h 3071"/>
                <a:gd name="T14" fmla="*/ 0 w 2838"/>
                <a:gd name="T15" fmla="*/ 0 h 3071"/>
                <a:gd name="T16" fmla="*/ 0 w 2838"/>
                <a:gd name="T17" fmla="*/ 0 h 3071"/>
                <a:gd name="T18" fmla="*/ 0 w 2838"/>
                <a:gd name="T19" fmla="*/ 0 h 3071"/>
                <a:gd name="T20" fmla="*/ 0 w 2838"/>
                <a:gd name="T21" fmla="*/ 0 h 3071"/>
                <a:gd name="T22" fmla="*/ 0 w 2838"/>
                <a:gd name="T23" fmla="*/ 0 h 3071"/>
                <a:gd name="T24" fmla="*/ 0 w 2838"/>
                <a:gd name="T25" fmla="*/ 0 h 3071"/>
                <a:gd name="T26" fmla="*/ 0 w 2838"/>
                <a:gd name="T27" fmla="*/ 0 h 3071"/>
                <a:gd name="T28" fmla="*/ 0 w 2838"/>
                <a:gd name="T29" fmla="*/ 0 h 3071"/>
                <a:gd name="T30" fmla="*/ 0 w 2838"/>
                <a:gd name="T31" fmla="*/ 0 h 3071"/>
                <a:gd name="T32" fmla="*/ 0 w 2838"/>
                <a:gd name="T33" fmla="*/ 0 h 3071"/>
                <a:gd name="T34" fmla="*/ 0 w 2838"/>
                <a:gd name="T35" fmla="*/ 0 h 3071"/>
                <a:gd name="T36" fmla="*/ 0 w 2838"/>
                <a:gd name="T37" fmla="*/ 0 h 3071"/>
                <a:gd name="T38" fmla="*/ 0 w 2838"/>
                <a:gd name="T39" fmla="*/ 0 h 3071"/>
                <a:gd name="T40" fmla="*/ 0 w 2838"/>
                <a:gd name="T41" fmla="*/ 0 h 3071"/>
                <a:gd name="T42" fmla="*/ 0 w 2838"/>
                <a:gd name="T43" fmla="*/ 0 h 3071"/>
                <a:gd name="T44" fmla="*/ 0 w 2838"/>
                <a:gd name="T45" fmla="*/ 0 h 3071"/>
                <a:gd name="T46" fmla="*/ 0 w 2838"/>
                <a:gd name="T47" fmla="*/ 0 h 3071"/>
                <a:gd name="T48" fmla="*/ 0 w 2838"/>
                <a:gd name="T49" fmla="*/ 0 h 3071"/>
                <a:gd name="T50" fmla="*/ 0 w 2838"/>
                <a:gd name="T51" fmla="*/ 0 h 3071"/>
                <a:gd name="T52" fmla="*/ 0 w 2838"/>
                <a:gd name="T53" fmla="*/ 0 h 3071"/>
                <a:gd name="T54" fmla="*/ 0 w 2838"/>
                <a:gd name="T55" fmla="*/ 0 h 3071"/>
                <a:gd name="T56" fmla="*/ 0 w 2838"/>
                <a:gd name="T57" fmla="*/ 0 h 3071"/>
                <a:gd name="T58" fmla="*/ 0 w 2838"/>
                <a:gd name="T59" fmla="*/ 0 h 3071"/>
                <a:gd name="T60" fmla="*/ 0 w 2838"/>
                <a:gd name="T61" fmla="*/ 0 h 3071"/>
                <a:gd name="T62" fmla="*/ 0 w 2838"/>
                <a:gd name="T63" fmla="*/ 0 h 3071"/>
                <a:gd name="T64" fmla="*/ 0 w 2838"/>
                <a:gd name="T65" fmla="*/ 0 h 3071"/>
                <a:gd name="T66" fmla="*/ 0 w 2838"/>
                <a:gd name="T67" fmla="*/ 0 h 3071"/>
                <a:gd name="T68" fmla="*/ 0 w 2838"/>
                <a:gd name="T69" fmla="*/ 0 h 3071"/>
                <a:gd name="T70" fmla="*/ 0 w 2838"/>
                <a:gd name="T71" fmla="*/ 0 h 3071"/>
                <a:gd name="T72" fmla="*/ 0 w 2838"/>
                <a:gd name="T73" fmla="*/ 0 h 3071"/>
                <a:gd name="T74" fmla="*/ 0 w 2838"/>
                <a:gd name="T75" fmla="*/ 0 h 3071"/>
                <a:gd name="T76" fmla="*/ 0 w 2838"/>
                <a:gd name="T77" fmla="*/ 0 h 3071"/>
                <a:gd name="T78" fmla="*/ 0 w 2838"/>
                <a:gd name="T79" fmla="*/ 0 h 3071"/>
                <a:gd name="T80" fmla="*/ 0 w 2838"/>
                <a:gd name="T81" fmla="*/ 0 h 30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38"/>
                <a:gd name="T124" fmla="*/ 0 h 3071"/>
                <a:gd name="T125" fmla="*/ 2838 w 2838"/>
                <a:gd name="T126" fmla="*/ 3071 h 30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38" h="3071">
                  <a:moveTo>
                    <a:pt x="2838" y="218"/>
                  </a:moveTo>
                  <a:lnTo>
                    <a:pt x="2802" y="328"/>
                  </a:lnTo>
                  <a:lnTo>
                    <a:pt x="2767" y="452"/>
                  </a:lnTo>
                  <a:lnTo>
                    <a:pt x="2729" y="562"/>
                  </a:lnTo>
                  <a:lnTo>
                    <a:pt x="2693" y="690"/>
                  </a:lnTo>
                  <a:lnTo>
                    <a:pt x="2639" y="799"/>
                  </a:lnTo>
                  <a:lnTo>
                    <a:pt x="2584" y="908"/>
                  </a:lnTo>
                  <a:lnTo>
                    <a:pt x="2529" y="1037"/>
                  </a:lnTo>
                  <a:lnTo>
                    <a:pt x="2475" y="1146"/>
                  </a:lnTo>
                  <a:lnTo>
                    <a:pt x="2401" y="1255"/>
                  </a:lnTo>
                  <a:lnTo>
                    <a:pt x="2346" y="1363"/>
                  </a:lnTo>
                  <a:lnTo>
                    <a:pt x="2275" y="1473"/>
                  </a:lnTo>
                  <a:lnTo>
                    <a:pt x="2203" y="1563"/>
                  </a:lnTo>
                  <a:lnTo>
                    <a:pt x="2129" y="1672"/>
                  </a:lnTo>
                  <a:lnTo>
                    <a:pt x="2039" y="1781"/>
                  </a:lnTo>
                  <a:lnTo>
                    <a:pt x="1965" y="1871"/>
                  </a:lnTo>
                  <a:lnTo>
                    <a:pt x="1875" y="1964"/>
                  </a:lnTo>
                  <a:lnTo>
                    <a:pt x="1785" y="2054"/>
                  </a:lnTo>
                  <a:lnTo>
                    <a:pt x="1692" y="2143"/>
                  </a:lnTo>
                  <a:lnTo>
                    <a:pt x="1602" y="2236"/>
                  </a:lnTo>
                  <a:lnTo>
                    <a:pt x="1512" y="2307"/>
                  </a:lnTo>
                  <a:lnTo>
                    <a:pt x="1403" y="2400"/>
                  </a:lnTo>
                  <a:lnTo>
                    <a:pt x="1310" y="2471"/>
                  </a:lnTo>
                  <a:lnTo>
                    <a:pt x="1201" y="2545"/>
                  </a:lnTo>
                  <a:lnTo>
                    <a:pt x="1091" y="2599"/>
                  </a:lnTo>
                  <a:lnTo>
                    <a:pt x="982" y="2673"/>
                  </a:lnTo>
                  <a:lnTo>
                    <a:pt x="873" y="2728"/>
                  </a:lnTo>
                  <a:lnTo>
                    <a:pt x="784" y="2799"/>
                  </a:lnTo>
                  <a:lnTo>
                    <a:pt x="694" y="2853"/>
                  </a:lnTo>
                  <a:lnTo>
                    <a:pt x="601" y="2907"/>
                  </a:lnTo>
                  <a:lnTo>
                    <a:pt x="492" y="2962"/>
                  </a:lnTo>
                  <a:lnTo>
                    <a:pt x="382" y="3016"/>
                  </a:lnTo>
                  <a:lnTo>
                    <a:pt x="292" y="3035"/>
                  </a:lnTo>
                  <a:lnTo>
                    <a:pt x="183" y="3054"/>
                  </a:lnTo>
                  <a:lnTo>
                    <a:pt x="93" y="3071"/>
                  </a:lnTo>
                  <a:lnTo>
                    <a:pt x="0" y="3054"/>
                  </a:lnTo>
                  <a:lnTo>
                    <a:pt x="93" y="2962"/>
                  </a:lnTo>
                  <a:lnTo>
                    <a:pt x="183" y="2891"/>
                  </a:lnTo>
                  <a:lnTo>
                    <a:pt x="292" y="2818"/>
                  </a:lnTo>
                  <a:lnTo>
                    <a:pt x="402" y="2744"/>
                  </a:lnTo>
                  <a:lnTo>
                    <a:pt x="530" y="2690"/>
                  </a:lnTo>
                  <a:lnTo>
                    <a:pt x="656" y="2618"/>
                  </a:lnTo>
                  <a:lnTo>
                    <a:pt x="729" y="2564"/>
                  </a:lnTo>
                  <a:lnTo>
                    <a:pt x="818" y="2509"/>
                  </a:lnTo>
                  <a:lnTo>
                    <a:pt x="892" y="2471"/>
                  </a:lnTo>
                  <a:lnTo>
                    <a:pt x="966" y="2416"/>
                  </a:lnTo>
                  <a:lnTo>
                    <a:pt x="1037" y="2362"/>
                  </a:lnTo>
                  <a:lnTo>
                    <a:pt x="1110" y="2307"/>
                  </a:lnTo>
                  <a:lnTo>
                    <a:pt x="1165" y="2253"/>
                  </a:lnTo>
                  <a:lnTo>
                    <a:pt x="1239" y="2182"/>
                  </a:lnTo>
                  <a:lnTo>
                    <a:pt x="1310" y="2127"/>
                  </a:lnTo>
                  <a:lnTo>
                    <a:pt x="1364" y="2073"/>
                  </a:lnTo>
                  <a:lnTo>
                    <a:pt x="1438" y="2019"/>
                  </a:lnTo>
                  <a:lnTo>
                    <a:pt x="1493" y="1945"/>
                  </a:lnTo>
                  <a:lnTo>
                    <a:pt x="1547" y="1890"/>
                  </a:lnTo>
                  <a:lnTo>
                    <a:pt x="1621" y="1817"/>
                  </a:lnTo>
                  <a:lnTo>
                    <a:pt x="1676" y="1762"/>
                  </a:lnTo>
                  <a:lnTo>
                    <a:pt x="1730" y="1691"/>
                  </a:lnTo>
                  <a:lnTo>
                    <a:pt x="1785" y="1636"/>
                  </a:lnTo>
                  <a:lnTo>
                    <a:pt x="1840" y="1563"/>
                  </a:lnTo>
                  <a:lnTo>
                    <a:pt x="1894" y="1489"/>
                  </a:lnTo>
                  <a:lnTo>
                    <a:pt x="1949" y="1418"/>
                  </a:lnTo>
                  <a:lnTo>
                    <a:pt x="2003" y="1344"/>
                  </a:lnTo>
                  <a:lnTo>
                    <a:pt x="2058" y="1271"/>
                  </a:lnTo>
                  <a:lnTo>
                    <a:pt x="2113" y="1200"/>
                  </a:lnTo>
                  <a:lnTo>
                    <a:pt x="2148" y="1127"/>
                  </a:lnTo>
                  <a:lnTo>
                    <a:pt x="2203" y="1053"/>
                  </a:lnTo>
                  <a:lnTo>
                    <a:pt x="2256" y="982"/>
                  </a:lnTo>
                  <a:lnTo>
                    <a:pt x="2292" y="908"/>
                  </a:lnTo>
                  <a:lnTo>
                    <a:pt x="2346" y="818"/>
                  </a:lnTo>
                  <a:lnTo>
                    <a:pt x="2385" y="745"/>
                  </a:lnTo>
                  <a:lnTo>
                    <a:pt x="2439" y="654"/>
                  </a:lnTo>
                  <a:lnTo>
                    <a:pt x="2494" y="581"/>
                  </a:lnTo>
                  <a:lnTo>
                    <a:pt x="2529" y="491"/>
                  </a:lnTo>
                  <a:lnTo>
                    <a:pt x="2584" y="417"/>
                  </a:lnTo>
                  <a:lnTo>
                    <a:pt x="2620" y="328"/>
                  </a:lnTo>
                  <a:lnTo>
                    <a:pt x="2620" y="254"/>
                  </a:lnTo>
                  <a:lnTo>
                    <a:pt x="2639" y="126"/>
                  </a:lnTo>
                  <a:lnTo>
                    <a:pt x="2729" y="0"/>
                  </a:lnTo>
                  <a:lnTo>
                    <a:pt x="2802" y="55"/>
                  </a:lnTo>
                  <a:lnTo>
                    <a:pt x="2802" y="126"/>
                  </a:lnTo>
                  <a:lnTo>
                    <a:pt x="2838"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5" name="Freeform 67">
              <a:extLst>
                <a:ext uri="{FF2B5EF4-FFF2-40B4-BE49-F238E27FC236}">
                  <a16:creationId xmlns:a16="http://schemas.microsoft.com/office/drawing/2014/main" id="{9A19887A-D3F1-4E40-9A8D-461A4CF637DD}"/>
                </a:ext>
              </a:extLst>
            </p:cNvPr>
            <p:cNvSpPr>
              <a:spLocks/>
            </p:cNvSpPr>
            <p:nvPr/>
          </p:nvSpPr>
          <p:spPr bwMode="auto">
            <a:xfrm>
              <a:off x="6165" y="2602"/>
              <a:ext cx="240" cy="176"/>
            </a:xfrm>
            <a:custGeom>
              <a:avLst/>
              <a:gdLst>
                <a:gd name="T0" fmla="*/ 0 w 2401"/>
                <a:gd name="T1" fmla="*/ 0 h 1764"/>
                <a:gd name="T2" fmla="*/ 0 w 2401"/>
                <a:gd name="T3" fmla="*/ 0 h 1764"/>
                <a:gd name="T4" fmla="*/ 0 w 2401"/>
                <a:gd name="T5" fmla="*/ 0 h 1764"/>
                <a:gd name="T6" fmla="*/ 0 w 2401"/>
                <a:gd name="T7" fmla="*/ 0 h 1764"/>
                <a:gd name="T8" fmla="*/ 0 w 2401"/>
                <a:gd name="T9" fmla="*/ 0 h 1764"/>
                <a:gd name="T10" fmla="*/ 0 w 2401"/>
                <a:gd name="T11" fmla="*/ 0 h 1764"/>
                <a:gd name="T12" fmla="*/ 0 w 2401"/>
                <a:gd name="T13" fmla="*/ 0 h 1764"/>
                <a:gd name="T14" fmla="*/ 0 w 2401"/>
                <a:gd name="T15" fmla="*/ 0 h 1764"/>
                <a:gd name="T16" fmla="*/ 0 w 2401"/>
                <a:gd name="T17" fmla="*/ 0 h 1764"/>
                <a:gd name="T18" fmla="*/ 0 w 2401"/>
                <a:gd name="T19" fmla="*/ 0 h 1764"/>
                <a:gd name="T20" fmla="*/ 0 w 2401"/>
                <a:gd name="T21" fmla="*/ 0 h 1764"/>
                <a:gd name="T22" fmla="*/ 0 w 2401"/>
                <a:gd name="T23" fmla="*/ 0 h 1764"/>
                <a:gd name="T24" fmla="*/ 0 w 2401"/>
                <a:gd name="T25" fmla="*/ 0 h 1764"/>
                <a:gd name="T26" fmla="*/ 0 w 2401"/>
                <a:gd name="T27" fmla="*/ 0 h 1764"/>
                <a:gd name="T28" fmla="*/ 0 w 2401"/>
                <a:gd name="T29" fmla="*/ 0 h 1764"/>
                <a:gd name="T30" fmla="*/ 0 w 2401"/>
                <a:gd name="T31" fmla="*/ 0 h 1764"/>
                <a:gd name="T32" fmla="*/ 0 w 2401"/>
                <a:gd name="T33" fmla="*/ 0 h 1764"/>
                <a:gd name="T34" fmla="*/ 0 w 2401"/>
                <a:gd name="T35" fmla="*/ 0 h 1764"/>
                <a:gd name="T36" fmla="*/ 0 w 2401"/>
                <a:gd name="T37" fmla="*/ 0 h 1764"/>
                <a:gd name="T38" fmla="*/ 0 w 2401"/>
                <a:gd name="T39" fmla="*/ 0 h 1764"/>
                <a:gd name="T40" fmla="*/ 0 w 2401"/>
                <a:gd name="T41" fmla="*/ 0 h 1764"/>
                <a:gd name="T42" fmla="*/ 0 w 2401"/>
                <a:gd name="T43" fmla="*/ 0 h 1764"/>
                <a:gd name="T44" fmla="*/ 0 w 2401"/>
                <a:gd name="T45" fmla="*/ 0 h 1764"/>
                <a:gd name="T46" fmla="*/ 0 w 2401"/>
                <a:gd name="T47" fmla="*/ 0 h 1764"/>
                <a:gd name="T48" fmla="*/ 0 w 2401"/>
                <a:gd name="T49" fmla="*/ 0 h 1764"/>
                <a:gd name="T50" fmla="*/ 0 w 2401"/>
                <a:gd name="T51" fmla="*/ 0 h 1764"/>
                <a:gd name="T52" fmla="*/ 0 w 2401"/>
                <a:gd name="T53" fmla="*/ 0 h 1764"/>
                <a:gd name="T54" fmla="*/ 0 w 2401"/>
                <a:gd name="T55" fmla="*/ 0 h 1764"/>
                <a:gd name="T56" fmla="*/ 0 w 2401"/>
                <a:gd name="T57" fmla="*/ 0 h 1764"/>
                <a:gd name="T58" fmla="*/ 0 w 2401"/>
                <a:gd name="T59" fmla="*/ 0 h 1764"/>
                <a:gd name="T60" fmla="*/ 0 w 2401"/>
                <a:gd name="T61" fmla="*/ 0 h 1764"/>
                <a:gd name="T62" fmla="*/ 0 w 2401"/>
                <a:gd name="T63" fmla="*/ 0 h 17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1"/>
                <a:gd name="T97" fmla="*/ 0 h 1764"/>
                <a:gd name="T98" fmla="*/ 2401 w 2401"/>
                <a:gd name="T99" fmla="*/ 1764 h 17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1" h="1764">
                  <a:moveTo>
                    <a:pt x="2401" y="19"/>
                  </a:moveTo>
                  <a:lnTo>
                    <a:pt x="2292" y="128"/>
                  </a:lnTo>
                  <a:lnTo>
                    <a:pt x="2222" y="272"/>
                  </a:lnTo>
                  <a:lnTo>
                    <a:pt x="2148" y="401"/>
                  </a:lnTo>
                  <a:lnTo>
                    <a:pt x="2058" y="510"/>
                  </a:lnTo>
                  <a:lnTo>
                    <a:pt x="1965" y="564"/>
                  </a:lnTo>
                  <a:lnTo>
                    <a:pt x="1911" y="636"/>
                  </a:lnTo>
                  <a:lnTo>
                    <a:pt x="1856" y="690"/>
                  </a:lnTo>
                  <a:lnTo>
                    <a:pt x="1785" y="764"/>
                  </a:lnTo>
                  <a:lnTo>
                    <a:pt x="1730" y="818"/>
                  </a:lnTo>
                  <a:lnTo>
                    <a:pt x="1676" y="872"/>
                  </a:lnTo>
                  <a:lnTo>
                    <a:pt x="1602" y="927"/>
                  </a:lnTo>
                  <a:lnTo>
                    <a:pt x="1547" y="1000"/>
                  </a:lnTo>
                  <a:lnTo>
                    <a:pt x="1474" y="1055"/>
                  </a:lnTo>
                  <a:lnTo>
                    <a:pt x="1419" y="1110"/>
                  </a:lnTo>
                  <a:lnTo>
                    <a:pt x="1348" y="1164"/>
                  </a:lnTo>
                  <a:lnTo>
                    <a:pt x="1274" y="1200"/>
                  </a:lnTo>
                  <a:lnTo>
                    <a:pt x="1201" y="1254"/>
                  </a:lnTo>
                  <a:lnTo>
                    <a:pt x="1146" y="1309"/>
                  </a:lnTo>
                  <a:lnTo>
                    <a:pt x="1075" y="1344"/>
                  </a:lnTo>
                  <a:lnTo>
                    <a:pt x="1001" y="1399"/>
                  </a:lnTo>
                  <a:lnTo>
                    <a:pt x="928" y="1437"/>
                  </a:lnTo>
                  <a:lnTo>
                    <a:pt x="857" y="1473"/>
                  </a:lnTo>
                  <a:lnTo>
                    <a:pt x="784" y="1508"/>
                  </a:lnTo>
                  <a:lnTo>
                    <a:pt x="710" y="1546"/>
                  </a:lnTo>
                  <a:lnTo>
                    <a:pt x="639" y="1582"/>
                  </a:lnTo>
                  <a:lnTo>
                    <a:pt x="546" y="1618"/>
                  </a:lnTo>
                  <a:lnTo>
                    <a:pt x="475" y="1637"/>
                  </a:lnTo>
                  <a:lnTo>
                    <a:pt x="402" y="1671"/>
                  </a:lnTo>
                  <a:lnTo>
                    <a:pt x="328" y="1691"/>
                  </a:lnTo>
                  <a:lnTo>
                    <a:pt x="238" y="1710"/>
                  </a:lnTo>
                  <a:lnTo>
                    <a:pt x="164" y="1726"/>
                  </a:lnTo>
                  <a:lnTo>
                    <a:pt x="74" y="1745"/>
                  </a:lnTo>
                  <a:lnTo>
                    <a:pt x="0" y="1764"/>
                  </a:lnTo>
                  <a:lnTo>
                    <a:pt x="74" y="1637"/>
                  </a:lnTo>
                  <a:lnTo>
                    <a:pt x="183" y="1563"/>
                  </a:lnTo>
                  <a:lnTo>
                    <a:pt x="328" y="1492"/>
                  </a:lnTo>
                  <a:lnTo>
                    <a:pt x="475" y="1437"/>
                  </a:lnTo>
                  <a:lnTo>
                    <a:pt x="620" y="1383"/>
                  </a:lnTo>
                  <a:lnTo>
                    <a:pt x="765" y="1328"/>
                  </a:lnTo>
                  <a:lnTo>
                    <a:pt x="818" y="1254"/>
                  </a:lnTo>
                  <a:lnTo>
                    <a:pt x="873" y="1200"/>
                  </a:lnTo>
                  <a:lnTo>
                    <a:pt x="947" y="1164"/>
                  </a:lnTo>
                  <a:lnTo>
                    <a:pt x="1001" y="1145"/>
                  </a:lnTo>
                  <a:lnTo>
                    <a:pt x="1056" y="1164"/>
                  </a:lnTo>
                  <a:lnTo>
                    <a:pt x="1091" y="1219"/>
                  </a:lnTo>
                  <a:lnTo>
                    <a:pt x="1130" y="1145"/>
                  </a:lnTo>
                  <a:lnTo>
                    <a:pt x="1184" y="1071"/>
                  </a:lnTo>
                  <a:lnTo>
                    <a:pt x="1239" y="1000"/>
                  </a:lnTo>
                  <a:lnTo>
                    <a:pt x="1293" y="927"/>
                  </a:lnTo>
                  <a:lnTo>
                    <a:pt x="1348" y="872"/>
                  </a:lnTo>
                  <a:lnTo>
                    <a:pt x="1419" y="799"/>
                  </a:lnTo>
                  <a:lnTo>
                    <a:pt x="1493" y="745"/>
                  </a:lnTo>
                  <a:lnTo>
                    <a:pt x="1547" y="674"/>
                  </a:lnTo>
                  <a:lnTo>
                    <a:pt x="1621" y="619"/>
                  </a:lnTo>
                  <a:lnTo>
                    <a:pt x="1692" y="564"/>
                  </a:lnTo>
                  <a:lnTo>
                    <a:pt x="1766" y="510"/>
                  </a:lnTo>
                  <a:lnTo>
                    <a:pt x="1840" y="455"/>
                  </a:lnTo>
                  <a:lnTo>
                    <a:pt x="1894" y="401"/>
                  </a:lnTo>
                  <a:lnTo>
                    <a:pt x="1965" y="346"/>
                  </a:lnTo>
                  <a:lnTo>
                    <a:pt x="1965" y="237"/>
                  </a:lnTo>
                  <a:lnTo>
                    <a:pt x="2074" y="182"/>
                  </a:lnTo>
                  <a:lnTo>
                    <a:pt x="2167" y="73"/>
                  </a:lnTo>
                  <a:lnTo>
                    <a:pt x="2256" y="0"/>
                  </a:lnTo>
                  <a:lnTo>
                    <a:pt x="240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6" name="Freeform 68">
              <a:extLst>
                <a:ext uri="{FF2B5EF4-FFF2-40B4-BE49-F238E27FC236}">
                  <a16:creationId xmlns:a16="http://schemas.microsoft.com/office/drawing/2014/main" id="{23DB9780-1D32-4D54-81EA-4A1AB7E43A7C}"/>
                </a:ext>
              </a:extLst>
            </p:cNvPr>
            <p:cNvSpPr>
              <a:spLocks/>
            </p:cNvSpPr>
            <p:nvPr/>
          </p:nvSpPr>
          <p:spPr bwMode="auto">
            <a:xfrm>
              <a:off x="6231" y="2768"/>
              <a:ext cx="131" cy="78"/>
            </a:xfrm>
            <a:custGeom>
              <a:avLst/>
              <a:gdLst>
                <a:gd name="T0" fmla="*/ 0 w 1309"/>
                <a:gd name="T1" fmla="*/ 0 h 780"/>
                <a:gd name="T2" fmla="*/ 0 w 1309"/>
                <a:gd name="T3" fmla="*/ 0 h 780"/>
                <a:gd name="T4" fmla="*/ 0 w 1309"/>
                <a:gd name="T5" fmla="*/ 0 h 780"/>
                <a:gd name="T6" fmla="*/ 0 w 1309"/>
                <a:gd name="T7" fmla="*/ 0 h 780"/>
                <a:gd name="T8" fmla="*/ 0 w 1309"/>
                <a:gd name="T9" fmla="*/ 0 h 780"/>
                <a:gd name="T10" fmla="*/ 0 w 1309"/>
                <a:gd name="T11" fmla="*/ 0 h 780"/>
                <a:gd name="T12" fmla="*/ 0 w 1309"/>
                <a:gd name="T13" fmla="*/ 0 h 780"/>
                <a:gd name="T14" fmla="*/ 0 w 1309"/>
                <a:gd name="T15" fmla="*/ 0 h 780"/>
                <a:gd name="T16" fmla="*/ 0 w 1309"/>
                <a:gd name="T17" fmla="*/ 0 h 780"/>
                <a:gd name="T18" fmla="*/ 0 w 1309"/>
                <a:gd name="T19" fmla="*/ 0 h 780"/>
                <a:gd name="T20" fmla="*/ 0 w 1309"/>
                <a:gd name="T21" fmla="*/ 0 h 780"/>
                <a:gd name="T22" fmla="*/ 0 w 1309"/>
                <a:gd name="T23" fmla="*/ 0 h 780"/>
                <a:gd name="T24" fmla="*/ 0 w 1309"/>
                <a:gd name="T25" fmla="*/ 0 h 780"/>
                <a:gd name="T26" fmla="*/ 0 w 1309"/>
                <a:gd name="T27" fmla="*/ 0 h 780"/>
                <a:gd name="T28" fmla="*/ 0 w 1309"/>
                <a:gd name="T29" fmla="*/ 0 h 780"/>
                <a:gd name="T30" fmla="*/ 0 w 1309"/>
                <a:gd name="T31" fmla="*/ 0 h 780"/>
                <a:gd name="T32" fmla="*/ 0 w 1309"/>
                <a:gd name="T33" fmla="*/ 0 h 780"/>
                <a:gd name="T34" fmla="*/ 0 w 1309"/>
                <a:gd name="T35" fmla="*/ 0 h 780"/>
                <a:gd name="T36" fmla="*/ 0 w 1309"/>
                <a:gd name="T37" fmla="*/ 0 h 780"/>
                <a:gd name="T38" fmla="*/ 0 w 1309"/>
                <a:gd name="T39" fmla="*/ 0 h 780"/>
                <a:gd name="T40" fmla="*/ 0 w 1309"/>
                <a:gd name="T41" fmla="*/ 0 h 780"/>
                <a:gd name="T42" fmla="*/ 0 w 1309"/>
                <a:gd name="T43" fmla="*/ 0 h 780"/>
                <a:gd name="T44" fmla="*/ 0 w 1309"/>
                <a:gd name="T45" fmla="*/ 0 h 780"/>
                <a:gd name="T46" fmla="*/ 0 w 1309"/>
                <a:gd name="T47" fmla="*/ 0 h 780"/>
                <a:gd name="T48" fmla="*/ 0 w 1309"/>
                <a:gd name="T49" fmla="*/ 0 h 780"/>
                <a:gd name="T50" fmla="*/ 0 w 1309"/>
                <a:gd name="T51" fmla="*/ 0 h 780"/>
                <a:gd name="T52" fmla="*/ 0 w 1309"/>
                <a:gd name="T53" fmla="*/ 0 h 780"/>
                <a:gd name="T54" fmla="*/ 0 w 1309"/>
                <a:gd name="T55" fmla="*/ 0 h 780"/>
                <a:gd name="T56" fmla="*/ 0 w 1309"/>
                <a:gd name="T57" fmla="*/ 0 h 780"/>
                <a:gd name="T58" fmla="*/ 0 w 1309"/>
                <a:gd name="T59" fmla="*/ 0 h 780"/>
                <a:gd name="T60" fmla="*/ 0 w 1309"/>
                <a:gd name="T61" fmla="*/ 0 h 780"/>
                <a:gd name="T62" fmla="*/ 0 w 1309"/>
                <a:gd name="T63" fmla="*/ 0 h 780"/>
                <a:gd name="T64" fmla="*/ 0 w 1309"/>
                <a:gd name="T65" fmla="*/ 0 h 780"/>
                <a:gd name="T66" fmla="*/ 0 w 1309"/>
                <a:gd name="T67" fmla="*/ 0 h 780"/>
                <a:gd name="T68" fmla="*/ 0 w 1309"/>
                <a:gd name="T69" fmla="*/ 0 h 7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9"/>
                <a:gd name="T106" fmla="*/ 0 h 780"/>
                <a:gd name="T107" fmla="*/ 1309 w 1309"/>
                <a:gd name="T108" fmla="*/ 780 h 7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9" h="780">
                  <a:moveTo>
                    <a:pt x="1309" y="0"/>
                  </a:moveTo>
                  <a:lnTo>
                    <a:pt x="1293" y="70"/>
                  </a:lnTo>
                  <a:lnTo>
                    <a:pt x="1238" y="143"/>
                  </a:lnTo>
                  <a:lnTo>
                    <a:pt x="1184" y="217"/>
                  </a:lnTo>
                  <a:lnTo>
                    <a:pt x="1091" y="307"/>
                  </a:lnTo>
                  <a:lnTo>
                    <a:pt x="1020" y="381"/>
                  </a:lnTo>
                  <a:lnTo>
                    <a:pt x="927" y="452"/>
                  </a:lnTo>
                  <a:lnTo>
                    <a:pt x="872" y="545"/>
                  </a:lnTo>
                  <a:lnTo>
                    <a:pt x="747" y="580"/>
                  </a:lnTo>
                  <a:lnTo>
                    <a:pt x="618" y="616"/>
                  </a:lnTo>
                  <a:lnTo>
                    <a:pt x="490" y="671"/>
                  </a:lnTo>
                  <a:lnTo>
                    <a:pt x="364" y="725"/>
                  </a:lnTo>
                  <a:lnTo>
                    <a:pt x="236" y="763"/>
                  </a:lnTo>
                  <a:lnTo>
                    <a:pt x="128" y="780"/>
                  </a:lnTo>
                  <a:lnTo>
                    <a:pt x="0" y="763"/>
                  </a:lnTo>
                  <a:lnTo>
                    <a:pt x="54" y="690"/>
                  </a:lnTo>
                  <a:lnTo>
                    <a:pt x="109" y="635"/>
                  </a:lnTo>
                  <a:lnTo>
                    <a:pt x="162" y="561"/>
                  </a:lnTo>
                  <a:lnTo>
                    <a:pt x="236" y="507"/>
                  </a:lnTo>
                  <a:lnTo>
                    <a:pt x="326" y="471"/>
                  </a:lnTo>
                  <a:lnTo>
                    <a:pt x="400" y="452"/>
                  </a:lnTo>
                  <a:lnTo>
                    <a:pt x="474" y="436"/>
                  </a:lnTo>
                  <a:lnTo>
                    <a:pt x="545" y="436"/>
                  </a:lnTo>
                  <a:lnTo>
                    <a:pt x="583" y="436"/>
                  </a:lnTo>
                  <a:lnTo>
                    <a:pt x="599" y="436"/>
                  </a:lnTo>
                  <a:lnTo>
                    <a:pt x="654" y="436"/>
                  </a:lnTo>
                  <a:lnTo>
                    <a:pt x="673" y="343"/>
                  </a:lnTo>
                  <a:lnTo>
                    <a:pt x="708" y="272"/>
                  </a:lnTo>
                  <a:lnTo>
                    <a:pt x="782" y="198"/>
                  </a:lnTo>
                  <a:lnTo>
                    <a:pt x="856" y="143"/>
                  </a:lnTo>
                  <a:lnTo>
                    <a:pt x="927" y="108"/>
                  </a:lnTo>
                  <a:lnTo>
                    <a:pt x="1036" y="70"/>
                  </a:lnTo>
                  <a:lnTo>
                    <a:pt x="1129" y="35"/>
                  </a:lnTo>
                  <a:lnTo>
                    <a:pt x="1219" y="15"/>
                  </a:lnTo>
                  <a:lnTo>
                    <a:pt x="13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7" name="Freeform 69">
              <a:extLst>
                <a:ext uri="{FF2B5EF4-FFF2-40B4-BE49-F238E27FC236}">
                  <a16:creationId xmlns:a16="http://schemas.microsoft.com/office/drawing/2014/main" id="{9F08017B-8B19-47AF-A711-83EB6F8005FA}"/>
                </a:ext>
              </a:extLst>
            </p:cNvPr>
            <p:cNvSpPr>
              <a:spLocks/>
            </p:cNvSpPr>
            <p:nvPr/>
          </p:nvSpPr>
          <p:spPr bwMode="auto">
            <a:xfrm>
              <a:off x="5292" y="2796"/>
              <a:ext cx="426" cy="97"/>
            </a:xfrm>
            <a:custGeom>
              <a:avLst/>
              <a:gdLst>
                <a:gd name="T0" fmla="*/ 0 w 4257"/>
                <a:gd name="T1" fmla="*/ 0 h 966"/>
                <a:gd name="T2" fmla="*/ 0 w 4257"/>
                <a:gd name="T3" fmla="*/ 0 h 966"/>
                <a:gd name="T4" fmla="*/ 0 w 4257"/>
                <a:gd name="T5" fmla="*/ 0 h 966"/>
                <a:gd name="T6" fmla="*/ 0 w 4257"/>
                <a:gd name="T7" fmla="*/ 0 h 966"/>
                <a:gd name="T8" fmla="*/ 0 w 4257"/>
                <a:gd name="T9" fmla="*/ 0 h 966"/>
                <a:gd name="T10" fmla="*/ 0 w 4257"/>
                <a:gd name="T11" fmla="*/ 0 h 966"/>
                <a:gd name="T12" fmla="*/ 0 w 4257"/>
                <a:gd name="T13" fmla="*/ 0 h 966"/>
                <a:gd name="T14" fmla="*/ 0 w 4257"/>
                <a:gd name="T15" fmla="*/ 0 h 966"/>
                <a:gd name="T16" fmla="*/ 0 w 4257"/>
                <a:gd name="T17" fmla="*/ 0 h 966"/>
                <a:gd name="T18" fmla="*/ 0 w 4257"/>
                <a:gd name="T19" fmla="*/ 0 h 966"/>
                <a:gd name="T20" fmla="*/ 0 w 4257"/>
                <a:gd name="T21" fmla="*/ 0 h 966"/>
                <a:gd name="T22" fmla="*/ 0 w 4257"/>
                <a:gd name="T23" fmla="*/ 0 h 966"/>
                <a:gd name="T24" fmla="*/ 0 w 4257"/>
                <a:gd name="T25" fmla="*/ 0 h 966"/>
                <a:gd name="T26" fmla="*/ 0 w 4257"/>
                <a:gd name="T27" fmla="*/ 0 h 966"/>
                <a:gd name="T28" fmla="*/ 0 w 4257"/>
                <a:gd name="T29" fmla="*/ 0 h 966"/>
                <a:gd name="T30" fmla="*/ 0 w 4257"/>
                <a:gd name="T31" fmla="*/ 0 h 966"/>
                <a:gd name="T32" fmla="*/ 0 w 4257"/>
                <a:gd name="T33" fmla="*/ 0 h 966"/>
                <a:gd name="T34" fmla="*/ 0 w 4257"/>
                <a:gd name="T35" fmla="*/ 0 h 966"/>
                <a:gd name="T36" fmla="*/ 0 w 4257"/>
                <a:gd name="T37" fmla="*/ 0 h 966"/>
                <a:gd name="T38" fmla="*/ 0 w 4257"/>
                <a:gd name="T39" fmla="*/ 0 h 966"/>
                <a:gd name="T40" fmla="*/ 0 w 4257"/>
                <a:gd name="T41" fmla="*/ 0 h 966"/>
                <a:gd name="T42" fmla="*/ 0 w 4257"/>
                <a:gd name="T43" fmla="*/ 0 h 966"/>
                <a:gd name="T44" fmla="*/ 0 w 4257"/>
                <a:gd name="T45" fmla="*/ 0 h 966"/>
                <a:gd name="T46" fmla="*/ 0 w 4257"/>
                <a:gd name="T47" fmla="*/ 0 h 966"/>
                <a:gd name="T48" fmla="*/ 0 w 4257"/>
                <a:gd name="T49" fmla="*/ 0 h 966"/>
                <a:gd name="T50" fmla="*/ 0 w 4257"/>
                <a:gd name="T51" fmla="*/ 0 h 966"/>
                <a:gd name="T52" fmla="*/ 0 w 4257"/>
                <a:gd name="T53" fmla="*/ 0 h 966"/>
                <a:gd name="T54" fmla="*/ 0 w 4257"/>
                <a:gd name="T55" fmla="*/ 0 h 966"/>
                <a:gd name="T56" fmla="*/ 0 w 4257"/>
                <a:gd name="T57" fmla="*/ 0 h 966"/>
                <a:gd name="T58" fmla="*/ 0 w 4257"/>
                <a:gd name="T59" fmla="*/ 0 h 966"/>
                <a:gd name="T60" fmla="*/ 0 w 4257"/>
                <a:gd name="T61" fmla="*/ 0 h 966"/>
                <a:gd name="T62" fmla="*/ 0 w 4257"/>
                <a:gd name="T63" fmla="*/ 0 h 966"/>
                <a:gd name="T64" fmla="*/ 0 w 4257"/>
                <a:gd name="T65" fmla="*/ 0 h 966"/>
                <a:gd name="T66" fmla="*/ 0 w 4257"/>
                <a:gd name="T67" fmla="*/ 0 h 966"/>
                <a:gd name="T68" fmla="*/ 0 w 4257"/>
                <a:gd name="T69" fmla="*/ 0 h 966"/>
                <a:gd name="T70" fmla="*/ 0 w 4257"/>
                <a:gd name="T71" fmla="*/ 0 h 966"/>
                <a:gd name="T72" fmla="*/ 0 w 4257"/>
                <a:gd name="T73" fmla="*/ 0 h 966"/>
                <a:gd name="T74" fmla="*/ 0 w 4257"/>
                <a:gd name="T75" fmla="*/ 0 h 966"/>
                <a:gd name="T76" fmla="*/ 0 w 4257"/>
                <a:gd name="T77" fmla="*/ 0 h 966"/>
                <a:gd name="T78" fmla="*/ 0 w 4257"/>
                <a:gd name="T79" fmla="*/ 0 h 966"/>
                <a:gd name="T80" fmla="*/ 0 w 4257"/>
                <a:gd name="T81" fmla="*/ 0 h 966"/>
                <a:gd name="T82" fmla="*/ 0 w 4257"/>
                <a:gd name="T83" fmla="*/ 0 h 966"/>
                <a:gd name="T84" fmla="*/ 0 w 4257"/>
                <a:gd name="T85" fmla="*/ 0 h 966"/>
                <a:gd name="T86" fmla="*/ 0 w 4257"/>
                <a:gd name="T87" fmla="*/ 0 h 9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57"/>
                <a:gd name="T133" fmla="*/ 0 h 966"/>
                <a:gd name="T134" fmla="*/ 4257 w 4257"/>
                <a:gd name="T135" fmla="*/ 966 h 9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57" h="966">
                  <a:moveTo>
                    <a:pt x="4257" y="802"/>
                  </a:moveTo>
                  <a:lnTo>
                    <a:pt x="4186" y="873"/>
                  </a:lnTo>
                  <a:lnTo>
                    <a:pt x="4093" y="911"/>
                  </a:lnTo>
                  <a:lnTo>
                    <a:pt x="4004" y="947"/>
                  </a:lnTo>
                  <a:lnTo>
                    <a:pt x="3914" y="966"/>
                  </a:lnTo>
                  <a:lnTo>
                    <a:pt x="3821" y="966"/>
                  </a:lnTo>
                  <a:lnTo>
                    <a:pt x="3712" y="966"/>
                  </a:lnTo>
                  <a:lnTo>
                    <a:pt x="3603" y="966"/>
                  </a:lnTo>
                  <a:lnTo>
                    <a:pt x="3493" y="947"/>
                  </a:lnTo>
                  <a:lnTo>
                    <a:pt x="3384" y="947"/>
                  </a:lnTo>
                  <a:lnTo>
                    <a:pt x="3275" y="928"/>
                  </a:lnTo>
                  <a:lnTo>
                    <a:pt x="3166" y="911"/>
                  </a:lnTo>
                  <a:lnTo>
                    <a:pt x="3057" y="911"/>
                  </a:lnTo>
                  <a:lnTo>
                    <a:pt x="2947" y="911"/>
                  </a:lnTo>
                  <a:lnTo>
                    <a:pt x="2620" y="837"/>
                  </a:lnTo>
                  <a:lnTo>
                    <a:pt x="2277" y="783"/>
                  </a:lnTo>
                  <a:lnTo>
                    <a:pt x="1949" y="709"/>
                  </a:lnTo>
                  <a:lnTo>
                    <a:pt x="1602" y="619"/>
                  </a:lnTo>
                  <a:lnTo>
                    <a:pt x="1274" y="546"/>
                  </a:lnTo>
                  <a:lnTo>
                    <a:pt x="948" y="437"/>
                  </a:lnTo>
                  <a:lnTo>
                    <a:pt x="620" y="328"/>
                  </a:lnTo>
                  <a:lnTo>
                    <a:pt x="311" y="183"/>
                  </a:lnTo>
                  <a:lnTo>
                    <a:pt x="0" y="38"/>
                  </a:lnTo>
                  <a:lnTo>
                    <a:pt x="55" y="0"/>
                  </a:lnTo>
                  <a:lnTo>
                    <a:pt x="110" y="0"/>
                  </a:lnTo>
                  <a:lnTo>
                    <a:pt x="183" y="19"/>
                  </a:lnTo>
                  <a:lnTo>
                    <a:pt x="257" y="55"/>
                  </a:lnTo>
                  <a:lnTo>
                    <a:pt x="328" y="93"/>
                  </a:lnTo>
                  <a:lnTo>
                    <a:pt x="402" y="129"/>
                  </a:lnTo>
                  <a:lnTo>
                    <a:pt x="492" y="148"/>
                  </a:lnTo>
                  <a:lnTo>
                    <a:pt x="565" y="164"/>
                  </a:lnTo>
                  <a:lnTo>
                    <a:pt x="656" y="148"/>
                  </a:lnTo>
                  <a:lnTo>
                    <a:pt x="948" y="238"/>
                  </a:lnTo>
                  <a:lnTo>
                    <a:pt x="1240" y="328"/>
                  </a:lnTo>
                  <a:lnTo>
                    <a:pt x="1528" y="402"/>
                  </a:lnTo>
                  <a:lnTo>
                    <a:pt x="1821" y="456"/>
                  </a:lnTo>
                  <a:lnTo>
                    <a:pt x="2129" y="511"/>
                  </a:lnTo>
                  <a:lnTo>
                    <a:pt x="2421" y="565"/>
                  </a:lnTo>
                  <a:lnTo>
                    <a:pt x="2729" y="619"/>
                  </a:lnTo>
                  <a:lnTo>
                    <a:pt x="3040" y="655"/>
                  </a:lnTo>
                  <a:lnTo>
                    <a:pt x="3349" y="693"/>
                  </a:lnTo>
                  <a:lnTo>
                    <a:pt x="3641" y="728"/>
                  </a:lnTo>
                  <a:lnTo>
                    <a:pt x="3949" y="764"/>
                  </a:lnTo>
                  <a:lnTo>
                    <a:pt x="4257" y="8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8" name="Freeform 70">
              <a:extLst>
                <a:ext uri="{FF2B5EF4-FFF2-40B4-BE49-F238E27FC236}">
                  <a16:creationId xmlns:a16="http://schemas.microsoft.com/office/drawing/2014/main" id="{57D162B1-97F4-49E3-89C5-78C19F0D1A50}"/>
                </a:ext>
              </a:extLst>
            </p:cNvPr>
            <p:cNvSpPr>
              <a:spLocks/>
            </p:cNvSpPr>
            <p:nvPr/>
          </p:nvSpPr>
          <p:spPr bwMode="auto">
            <a:xfrm>
              <a:off x="5281" y="2866"/>
              <a:ext cx="371" cy="87"/>
            </a:xfrm>
            <a:custGeom>
              <a:avLst/>
              <a:gdLst>
                <a:gd name="T0" fmla="*/ 0 w 3712"/>
                <a:gd name="T1" fmla="*/ 0 h 873"/>
                <a:gd name="T2" fmla="*/ 0 w 3712"/>
                <a:gd name="T3" fmla="*/ 0 h 873"/>
                <a:gd name="T4" fmla="*/ 0 w 3712"/>
                <a:gd name="T5" fmla="*/ 0 h 873"/>
                <a:gd name="T6" fmla="*/ 0 w 3712"/>
                <a:gd name="T7" fmla="*/ 0 h 873"/>
                <a:gd name="T8" fmla="*/ 0 w 3712"/>
                <a:gd name="T9" fmla="*/ 0 h 873"/>
                <a:gd name="T10" fmla="*/ 0 w 3712"/>
                <a:gd name="T11" fmla="*/ 0 h 873"/>
                <a:gd name="T12" fmla="*/ 0 w 3712"/>
                <a:gd name="T13" fmla="*/ 0 h 873"/>
                <a:gd name="T14" fmla="*/ 0 w 3712"/>
                <a:gd name="T15" fmla="*/ 0 h 873"/>
                <a:gd name="T16" fmla="*/ 0 w 3712"/>
                <a:gd name="T17" fmla="*/ 0 h 873"/>
                <a:gd name="T18" fmla="*/ 0 w 3712"/>
                <a:gd name="T19" fmla="*/ 0 h 873"/>
                <a:gd name="T20" fmla="*/ 0 w 3712"/>
                <a:gd name="T21" fmla="*/ 0 h 873"/>
                <a:gd name="T22" fmla="*/ 0 w 3712"/>
                <a:gd name="T23" fmla="*/ 0 h 873"/>
                <a:gd name="T24" fmla="*/ 0 w 3712"/>
                <a:gd name="T25" fmla="*/ 0 h 873"/>
                <a:gd name="T26" fmla="*/ 0 w 3712"/>
                <a:gd name="T27" fmla="*/ 0 h 873"/>
                <a:gd name="T28" fmla="*/ 0 w 3712"/>
                <a:gd name="T29" fmla="*/ 0 h 873"/>
                <a:gd name="T30" fmla="*/ 0 w 3712"/>
                <a:gd name="T31" fmla="*/ 0 h 873"/>
                <a:gd name="T32" fmla="*/ 0 w 3712"/>
                <a:gd name="T33" fmla="*/ 0 h 873"/>
                <a:gd name="T34" fmla="*/ 0 w 3712"/>
                <a:gd name="T35" fmla="*/ 0 h 873"/>
                <a:gd name="T36" fmla="*/ 0 w 3712"/>
                <a:gd name="T37" fmla="*/ 0 h 873"/>
                <a:gd name="T38" fmla="*/ 0 w 3712"/>
                <a:gd name="T39" fmla="*/ 0 h 873"/>
                <a:gd name="T40" fmla="*/ 0 w 3712"/>
                <a:gd name="T41" fmla="*/ 0 h 873"/>
                <a:gd name="T42" fmla="*/ 0 w 3712"/>
                <a:gd name="T43" fmla="*/ 0 h 873"/>
                <a:gd name="T44" fmla="*/ 0 w 3712"/>
                <a:gd name="T45" fmla="*/ 0 h 873"/>
                <a:gd name="T46" fmla="*/ 0 w 3712"/>
                <a:gd name="T47" fmla="*/ 0 h 873"/>
                <a:gd name="T48" fmla="*/ 0 w 3712"/>
                <a:gd name="T49" fmla="*/ 0 h 873"/>
                <a:gd name="T50" fmla="*/ 0 w 3712"/>
                <a:gd name="T51" fmla="*/ 0 h 873"/>
                <a:gd name="T52" fmla="*/ 0 w 3712"/>
                <a:gd name="T53" fmla="*/ 0 h 873"/>
                <a:gd name="T54" fmla="*/ 0 w 3712"/>
                <a:gd name="T55" fmla="*/ 0 h 873"/>
                <a:gd name="T56" fmla="*/ 0 w 3712"/>
                <a:gd name="T57" fmla="*/ 0 h 873"/>
                <a:gd name="T58" fmla="*/ 0 w 3712"/>
                <a:gd name="T59" fmla="*/ 0 h 873"/>
                <a:gd name="T60" fmla="*/ 0 w 3712"/>
                <a:gd name="T61" fmla="*/ 0 h 873"/>
                <a:gd name="T62" fmla="*/ 0 w 3712"/>
                <a:gd name="T63" fmla="*/ 0 h 873"/>
                <a:gd name="T64" fmla="*/ 0 w 3712"/>
                <a:gd name="T65" fmla="*/ 0 h 8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12"/>
                <a:gd name="T100" fmla="*/ 0 h 873"/>
                <a:gd name="T101" fmla="*/ 3712 w 3712"/>
                <a:gd name="T102" fmla="*/ 873 h 8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12" h="873">
                  <a:moveTo>
                    <a:pt x="3712" y="764"/>
                  </a:moveTo>
                  <a:lnTo>
                    <a:pt x="3712" y="873"/>
                  </a:lnTo>
                  <a:lnTo>
                    <a:pt x="3329" y="873"/>
                  </a:lnTo>
                  <a:lnTo>
                    <a:pt x="2966" y="853"/>
                  </a:lnTo>
                  <a:lnTo>
                    <a:pt x="2604" y="818"/>
                  </a:lnTo>
                  <a:lnTo>
                    <a:pt x="2238" y="745"/>
                  </a:lnTo>
                  <a:lnTo>
                    <a:pt x="1875" y="672"/>
                  </a:lnTo>
                  <a:lnTo>
                    <a:pt x="1512" y="600"/>
                  </a:lnTo>
                  <a:lnTo>
                    <a:pt x="1166" y="508"/>
                  </a:lnTo>
                  <a:lnTo>
                    <a:pt x="803" y="418"/>
                  </a:lnTo>
                  <a:lnTo>
                    <a:pt x="437" y="327"/>
                  </a:lnTo>
                  <a:lnTo>
                    <a:pt x="401" y="273"/>
                  </a:lnTo>
                  <a:lnTo>
                    <a:pt x="366" y="235"/>
                  </a:lnTo>
                  <a:lnTo>
                    <a:pt x="292" y="218"/>
                  </a:lnTo>
                  <a:lnTo>
                    <a:pt x="219" y="218"/>
                  </a:lnTo>
                  <a:lnTo>
                    <a:pt x="128" y="199"/>
                  </a:lnTo>
                  <a:lnTo>
                    <a:pt x="55" y="164"/>
                  </a:lnTo>
                  <a:lnTo>
                    <a:pt x="0" y="109"/>
                  </a:lnTo>
                  <a:lnTo>
                    <a:pt x="0" y="0"/>
                  </a:lnTo>
                  <a:lnTo>
                    <a:pt x="257" y="90"/>
                  </a:lnTo>
                  <a:lnTo>
                    <a:pt x="530" y="164"/>
                  </a:lnTo>
                  <a:lnTo>
                    <a:pt x="784" y="235"/>
                  </a:lnTo>
                  <a:lnTo>
                    <a:pt x="1038" y="289"/>
                  </a:lnTo>
                  <a:lnTo>
                    <a:pt x="1311" y="363"/>
                  </a:lnTo>
                  <a:lnTo>
                    <a:pt x="1566" y="418"/>
                  </a:lnTo>
                  <a:lnTo>
                    <a:pt x="1839" y="453"/>
                  </a:lnTo>
                  <a:lnTo>
                    <a:pt x="2112" y="508"/>
                  </a:lnTo>
                  <a:lnTo>
                    <a:pt x="2366" y="562"/>
                  </a:lnTo>
                  <a:lnTo>
                    <a:pt x="2639" y="600"/>
                  </a:lnTo>
                  <a:lnTo>
                    <a:pt x="2912" y="636"/>
                  </a:lnTo>
                  <a:lnTo>
                    <a:pt x="3185" y="691"/>
                  </a:lnTo>
                  <a:lnTo>
                    <a:pt x="3439" y="725"/>
                  </a:lnTo>
                  <a:lnTo>
                    <a:pt x="3712" y="7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39" name="Freeform 71">
              <a:extLst>
                <a:ext uri="{FF2B5EF4-FFF2-40B4-BE49-F238E27FC236}">
                  <a16:creationId xmlns:a16="http://schemas.microsoft.com/office/drawing/2014/main" id="{D1EABB4E-F5BC-4805-B8B4-F5148AC22F0A}"/>
                </a:ext>
              </a:extLst>
            </p:cNvPr>
            <p:cNvSpPr>
              <a:spLocks/>
            </p:cNvSpPr>
            <p:nvPr/>
          </p:nvSpPr>
          <p:spPr bwMode="auto">
            <a:xfrm>
              <a:off x="5936" y="2898"/>
              <a:ext cx="164" cy="131"/>
            </a:xfrm>
            <a:custGeom>
              <a:avLst/>
              <a:gdLst>
                <a:gd name="T0" fmla="*/ 0 w 1638"/>
                <a:gd name="T1" fmla="*/ 0 h 1310"/>
                <a:gd name="T2" fmla="*/ 0 w 1638"/>
                <a:gd name="T3" fmla="*/ 0 h 1310"/>
                <a:gd name="T4" fmla="*/ 0 w 1638"/>
                <a:gd name="T5" fmla="*/ 0 h 1310"/>
                <a:gd name="T6" fmla="*/ 0 w 1638"/>
                <a:gd name="T7" fmla="*/ 0 h 1310"/>
                <a:gd name="T8" fmla="*/ 0 w 1638"/>
                <a:gd name="T9" fmla="*/ 0 h 1310"/>
                <a:gd name="T10" fmla="*/ 0 w 1638"/>
                <a:gd name="T11" fmla="*/ 0 h 1310"/>
                <a:gd name="T12" fmla="*/ 0 w 1638"/>
                <a:gd name="T13" fmla="*/ 0 h 1310"/>
                <a:gd name="T14" fmla="*/ 0 w 1638"/>
                <a:gd name="T15" fmla="*/ 0 h 1310"/>
                <a:gd name="T16" fmla="*/ 0 w 1638"/>
                <a:gd name="T17" fmla="*/ 0 h 1310"/>
                <a:gd name="T18" fmla="*/ 0 w 1638"/>
                <a:gd name="T19" fmla="*/ 0 h 1310"/>
                <a:gd name="T20" fmla="*/ 0 w 1638"/>
                <a:gd name="T21" fmla="*/ 0 h 1310"/>
                <a:gd name="T22" fmla="*/ 0 w 1638"/>
                <a:gd name="T23" fmla="*/ 0 h 1310"/>
                <a:gd name="T24" fmla="*/ 0 w 1638"/>
                <a:gd name="T25" fmla="*/ 0 h 1310"/>
                <a:gd name="T26" fmla="*/ 0 w 1638"/>
                <a:gd name="T27" fmla="*/ 0 h 1310"/>
                <a:gd name="T28" fmla="*/ 0 w 1638"/>
                <a:gd name="T29" fmla="*/ 0 h 1310"/>
                <a:gd name="T30" fmla="*/ 0 w 1638"/>
                <a:gd name="T31" fmla="*/ 0 h 1310"/>
                <a:gd name="T32" fmla="*/ 0 w 1638"/>
                <a:gd name="T33" fmla="*/ 0 h 1310"/>
                <a:gd name="T34" fmla="*/ 0 w 1638"/>
                <a:gd name="T35" fmla="*/ 0 h 1310"/>
                <a:gd name="T36" fmla="*/ 0 w 1638"/>
                <a:gd name="T37" fmla="*/ 0 h 1310"/>
                <a:gd name="T38" fmla="*/ 0 w 1638"/>
                <a:gd name="T39" fmla="*/ 0 h 1310"/>
                <a:gd name="T40" fmla="*/ 0 w 1638"/>
                <a:gd name="T41" fmla="*/ 0 h 1310"/>
                <a:gd name="T42" fmla="*/ 0 w 1638"/>
                <a:gd name="T43" fmla="*/ 0 h 1310"/>
                <a:gd name="T44" fmla="*/ 0 w 1638"/>
                <a:gd name="T45" fmla="*/ 0 h 1310"/>
                <a:gd name="T46" fmla="*/ 0 w 1638"/>
                <a:gd name="T47" fmla="*/ 0 h 1310"/>
                <a:gd name="T48" fmla="*/ 0 w 1638"/>
                <a:gd name="T49" fmla="*/ 0 h 1310"/>
                <a:gd name="T50" fmla="*/ 0 w 1638"/>
                <a:gd name="T51" fmla="*/ 0 h 1310"/>
                <a:gd name="T52" fmla="*/ 0 w 1638"/>
                <a:gd name="T53" fmla="*/ 0 h 1310"/>
                <a:gd name="T54" fmla="*/ 0 w 1638"/>
                <a:gd name="T55" fmla="*/ 0 h 1310"/>
                <a:gd name="T56" fmla="*/ 0 w 1638"/>
                <a:gd name="T57" fmla="*/ 0 h 1310"/>
                <a:gd name="T58" fmla="*/ 0 w 1638"/>
                <a:gd name="T59" fmla="*/ 0 h 1310"/>
                <a:gd name="T60" fmla="*/ 0 w 1638"/>
                <a:gd name="T61" fmla="*/ 0 h 1310"/>
                <a:gd name="T62" fmla="*/ 0 w 1638"/>
                <a:gd name="T63" fmla="*/ 0 h 1310"/>
                <a:gd name="T64" fmla="*/ 0 w 1638"/>
                <a:gd name="T65" fmla="*/ 0 h 1310"/>
                <a:gd name="T66" fmla="*/ 0 w 1638"/>
                <a:gd name="T67" fmla="*/ 0 h 1310"/>
                <a:gd name="T68" fmla="*/ 0 w 1638"/>
                <a:gd name="T69" fmla="*/ 0 h 1310"/>
                <a:gd name="T70" fmla="*/ 0 w 1638"/>
                <a:gd name="T71" fmla="*/ 0 h 1310"/>
                <a:gd name="T72" fmla="*/ 0 w 1638"/>
                <a:gd name="T73" fmla="*/ 0 h 1310"/>
                <a:gd name="T74" fmla="*/ 0 w 1638"/>
                <a:gd name="T75" fmla="*/ 0 h 1310"/>
                <a:gd name="T76" fmla="*/ 0 w 1638"/>
                <a:gd name="T77" fmla="*/ 0 h 1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38"/>
                <a:gd name="T118" fmla="*/ 0 h 1310"/>
                <a:gd name="T119" fmla="*/ 1638 w 1638"/>
                <a:gd name="T120" fmla="*/ 1310 h 13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38" h="1310">
                  <a:moveTo>
                    <a:pt x="1638" y="219"/>
                  </a:moveTo>
                  <a:lnTo>
                    <a:pt x="1621" y="383"/>
                  </a:lnTo>
                  <a:lnTo>
                    <a:pt x="1583" y="507"/>
                  </a:lnTo>
                  <a:lnTo>
                    <a:pt x="1529" y="636"/>
                  </a:lnTo>
                  <a:lnTo>
                    <a:pt x="1458" y="764"/>
                  </a:lnTo>
                  <a:lnTo>
                    <a:pt x="1365" y="873"/>
                  </a:lnTo>
                  <a:lnTo>
                    <a:pt x="1275" y="982"/>
                  </a:lnTo>
                  <a:lnTo>
                    <a:pt x="1184" y="1092"/>
                  </a:lnTo>
                  <a:lnTo>
                    <a:pt x="1092" y="1201"/>
                  </a:lnTo>
                  <a:lnTo>
                    <a:pt x="983" y="1255"/>
                  </a:lnTo>
                  <a:lnTo>
                    <a:pt x="838" y="1271"/>
                  </a:lnTo>
                  <a:lnTo>
                    <a:pt x="693" y="1271"/>
                  </a:lnTo>
                  <a:lnTo>
                    <a:pt x="529" y="1271"/>
                  </a:lnTo>
                  <a:lnTo>
                    <a:pt x="346" y="1271"/>
                  </a:lnTo>
                  <a:lnTo>
                    <a:pt x="183" y="1271"/>
                  </a:lnTo>
                  <a:lnTo>
                    <a:pt x="0" y="1310"/>
                  </a:lnTo>
                  <a:lnTo>
                    <a:pt x="74" y="1255"/>
                  </a:lnTo>
                  <a:lnTo>
                    <a:pt x="129" y="1182"/>
                  </a:lnTo>
                  <a:lnTo>
                    <a:pt x="202" y="1108"/>
                  </a:lnTo>
                  <a:lnTo>
                    <a:pt x="257" y="1037"/>
                  </a:lnTo>
                  <a:lnTo>
                    <a:pt x="327" y="963"/>
                  </a:lnTo>
                  <a:lnTo>
                    <a:pt x="382" y="890"/>
                  </a:lnTo>
                  <a:lnTo>
                    <a:pt x="455" y="819"/>
                  </a:lnTo>
                  <a:lnTo>
                    <a:pt x="510" y="745"/>
                  </a:lnTo>
                  <a:lnTo>
                    <a:pt x="584" y="671"/>
                  </a:lnTo>
                  <a:lnTo>
                    <a:pt x="638" y="600"/>
                  </a:lnTo>
                  <a:lnTo>
                    <a:pt x="709" y="526"/>
                  </a:lnTo>
                  <a:lnTo>
                    <a:pt x="783" y="453"/>
                  </a:lnTo>
                  <a:lnTo>
                    <a:pt x="857" y="383"/>
                  </a:lnTo>
                  <a:lnTo>
                    <a:pt x="928" y="328"/>
                  </a:lnTo>
                  <a:lnTo>
                    <a:pt x="1002" y="254"/>
                  </a:lnTo>
                  <a:lnTo>
                    <a:pt x="1075" y="200"/>
                  </a:lnTo>
                  <a:lnTo>
                    <a:pt x="1146" y="145"/>
                  </a:lnTo>
                  <a:lnTo>
                    <a:pt x="1239" y="91"/>
                  </a:lnTo>
                  <a:lnTo>
                    <a:pt x="1329" y="36"/>
                  </a:lnTo>
                  <a:lnTo>
                    <a:pt x="1419" y="0"/>
                  </a:lnTo>
                  <a:lnTo>
                    <a:pt x="1529" y="55"/>
                  </a:lnTo>
                  <a:lnTo>
                    <a:pt x="1583" y="126"/>
                  </a:lnTo>
                  <a:lnTo>
                    <a:pt x="1638" y="219"/>
                  </a:lnTo>
                  <a:close/>
                </a:path>
              </a:pathLst>
            </a:custGeom>
            <a:solidFill>
              <a:srgbClr val="9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0" name="Freeform 72">
              <a:extLst>
                <a:ext uri="{FF2B5EF4-FFF2-40B4-BE49-F238E27FC236}">
                  <a16:creationId xmlns:a16="http://schemas.microsoft.com/office/drawing/2014/main" id="{32EC5627-64A4-4CA5-A798-BB9E9AEA51FD}"/>
                </a:ext>
              </a:extLst>
            </p:cNvPr>
            <p:cNvSpPr>
              <a:spLocks/>
            </p:cNvSpPr>
            <p:nvPr/>
          </p:nvSpPr>
          <p:spPr bwMode="auto">
            <a:xfrm>
              <a:off x="6329" y="2931"/>
              <a:ext cx="87" cy="120"/>
            </a:xfrm>
            <a:custGeom>
              <a:avLst/>
              <a:gdLst>
                <a:gd name="T0" fmla="*/ 0 w 872"/>
                <a:gd name="T1" fmla="*/ 0 h 1200"/>
                <a:gd name="T2" fmla="*/ 0 w 872"/>
                <a:gd name="T3" fmla="*/ 0 h 1200"/>
                <a:gd name="T4" fmla="*/ 0 w 872"/>
                <a:gd name="T5" fmla="*/ 0 h 1200"/>
                <a:gd name="T6" fmla="*/ 0 w 872"/>
                <a:gd name="T7" fmla="*/ 0 h 1200"/>
                <a:gd name="T8" fmla="*/ 0 w 872"/>
                <a:gd name="T9" fmla="*/ 0 h 1200"/>
                <a:gd name="T10" fmla="*/ 0 w 872"/>
                <a:gd name="T11" fmla="*/ 0 h 1200"/>
                <a:gd name="T12" fmla="*/ 0 w 872"/>
                <a:gd name="T13" fmla="*/ 0 h 1200"/>
                <a:gd name="T14" fmla="*/ 0 w 872"/>
                <a:gd name="T15" fmla="*/ 0 h 1200"/>
                <a:gd name="T16" fmla="*/ 0 w 872"/>
                <a:gd name="T17" fmla="*/ 0 h 1200"/>
                <a:gd name="T18" fmla="*/ 0 w 872"/>
                <a:gd name="T19" fmla="*/ 0 h 1200"/>
                <a:gd name="T20" fmla="*/ 0 w 872"/>
                <a:gd name="T21" fmla="*/ 0 h 1200"/>
                <a:gd name="T22" fmla="*/ 0 w 872"/>
                <a:gd name="T23" fmla="*/ 0 h 1200"/>
                <a:gd name="T24" fmla="*/ 0 w 872"/>
                <a:gd name="T25" fmla="*/ 0 h 1200"/>
                <a:gd name="T26" fmla="*/ 0 w 872"/>
                <a:gd name="T27" fmla="*/ 0 h 1200"/>
                <a:gd name="T28" fmla="*/ 0 w 872"/>
                <a:gd name="T29" fmla="*/ 0 h 1200"/>
                <a:gd name="T30" fmla="*/ 0 w 872"/>
                <a:gd name="T31" fmla="*/ 0 h 1200"/>
                <a:gd name="T32" fmla="*/ 0 w 872"/>
                <a:gd name="T33" fmla="*/ 0 h 1200"/>
                <a:gd name="T34" fmla="*/ 0 w 872"/>
                <a:gd name="T35" fmla="*/ 0 h 1200"/>
                <a:gd name="T36" fmla="*/ 0 w 872"/>
                <a:gd name="T37" fmla="*/ 0 h 1200"/>
                <a:gd name="T38" fmla="*/ 0 w 872"/>
                <a:gd name="T39" fmla="*/ 0 h 1200"/>
                <a:gd name="T40" fmla="*/ 0 w 872"/>
                <a:gd name="T41" fmla="*/ 0 h 1200"/>
                <a:gd name="T42" fmla="*/ 0 w 872"/>
                <a:gd name="T43" fmla="*/ 0 h 1200"/>
                <a:gd name="T44" fmla="*/ 0 w 872"/>
                <a:gd name="T45" fmla="*/ 0 h 1200"/>
                <a:gd name="T46" fmla="*/ 0 w 872"/>
                <a:gd name="T47" fmla="*/ 0 h 1200"/>
                <a:gd name="T48" fmla="*/ 0 w 872"/>
                <a:gd name="T49" fmla="*/ 0 h 1200"/>
                <a:gd name="T50" fmla="*/ 0 w 872"/>
                <a:gd name="T51" fmla="*/ 0 h 1200"/>
                <a:gd name="T52" fmla="*/ 0 w 872"/>
                <a:gd name="T53" fmla="*/ 0 h 1200"/>
                <a:gd name="T54" fmla="*/ 0 w 872"/>
                <a:gd name="T55" fmla="*/ 0 h 1200"/>
                <a:gd name="T56" fmla="*/ 0 w 872"/>
                <a:gd name="T57" fmla="*/ 0 h 1200"/>
                <a:gd name="T58" fmla="*/ 0 w 872"/>
                <a:gd name="T59" fmla="*/ 0 h 1200"/>
                <a:gd name="T60" fmla="*/ 0 w 872"/>
                <a:gd name="T61" fmla="*/ 0 h 1200"/>
                <a:gd name="T62" fmla="*/ 0 w 872"/>
                <a:gd name="T63" fmla="*/ 0 h 1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2"/>
                <a:gd name="T97" fmla="*/ 0 h 1200"/>
                <a:gd name="T98" fmla="*/ 872 w 872"/>
                <a:gd name="T99" fmla="*/ 1200 h 12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2" h="1200">
                  <a:moveTo>
                    <a:pt x="872" y="545"/>
                  </a:moveTo>
                  <a:lnTo>
                    <a:pt x="763" y="654"/>
                  </a:lnTo>
                  <a:lnTo>
                    <a:pt x="856" y="709"/>
                  </a:lnTo>
                  <a:lnTo>
                    <a:pt x="872" y="780"/>
                  </a:lnTo>
                  <a:lnTo>
                    <a:pt x="872" y="873"/>
                  </a:lnTo>
                  <a:lnTo>
                    <a:pt x="818" y="873"/>
                  </a:lnTo>
                  <a:lnTo>
                    <a:pt x="782" y="908"/>
                  </a:lnTo>
                  <a:lnTo>
                    <a:pt x="763" y="982"/>
                  </a:lnTo>
                  <a:lnTo>
                    <a:pt x="801" y="1036"/>
                  </a:lnTo>
                  <a:lnTo>
                    <a:pt x="872" y="1071"/>
                  </a:lnTo>
                  <a:lnTo>
                    <a:pt x="872" y="1200"/>
                  </a:lnTo>
                  <a:lnTo>
                    <a:pt x="545" y="1200"/>
                  </a:lnTo>
                  <a:lnTo>
                    <a:pt x="654" y="873"/>
                  </a:lnTo>
                  <a:lnTo>
                    <a:pt x="565" y="854"/>
                  </a:lnTo>
                  <a:lnTo>
                    <a:pt x="436" y="854"/>
                  </a:lnTo>
                  <a:lnTo>
                    <a:pt x="311" y="835"/>
                  </a:lnTo>
                  <a:lnTo>
                    <a:pt x="237" y="780"/>
                  </a:lnTo>
                  <a:lnTo>
                    <a:pt x="218" y="654"/>
                  </a:lnTo>
                  <a:lnTo>
                    <a:pt x="163" y="671"/>
                  </a:lnTo>
                  <a:lnTo>
                    <a:pt x="128" y="671"/>
                  </a:lnTo>
                  <a:lnTo>
                    <a:pt x="109" y="654"/>
                  </a:lnTo>
                  <a:lnTo>
                    <a:pt x="147" y="545"/>
                  </a:lnTo>
                  <a:lnTo>
                    <a:pt x="237" y="526"/>
                  </a:lnTo>
                  <a:lnTo>
                    <a:pt x="346" y="526"/>
                  </a:lnTo>
                  <a:lnTo>
                    <a:pt x="436" y="545"/>
                  </a:lnTo>
                  <a:lnTo>
                    <a:pt x="436" y="635"/>
                  </a:lnTo>
                  <a:lnTo>
                    <a:pt x="510" y="690"/>
                  </a:lnTo>
                  <a:lnTo>
                    <a:pt x="637" y="690"/>
                  </a:lnTo>
                  <a:lnTo>
                    <a:pt x="763" y="654"/>
                  </a:lnTo>
                  <a:lnTo>
                    <a:pt x="763" y="581"/>
                  </a:lnTo>
                  <a:lnTo>
                    <a:pt x="728" y="507"/>
                  </a:lnTo>
                  <a:lnTo>
                    <a:pt x="673" y="436"/>
                  </a:lnTo>
                  <a:lnTo>
                    <a:pt x="618" y="362"/>
                  </a:lnTo>
                  <a:lnTo>
                    <a:pt x="565" y="289"/>
                  </a:lnTo>
                  <a:lnTo>
                    <a:pt x="545" y="218"/>
                  </a:lnTo>
                  <a:lnTo>
                    <a:pt x="491" y="163"/>
                  </a:lnTo>
                  <a:lnTo>
                    <a:pt x="455" y="163"/>
                  </a:lnTo>
                  <a:lnTo>
                    <a:pt x="436" y="218"/>
                  </a:lnTo>
                  <a:lnTo>
                    <a:pt x="420" y="272"/>
                  </a:lnTo>
                  <a:lnTo>
                    <a:pt x="420" y="343"/>
                  </a:lnTo>
                  <a:lnTo>
                    <a:pt x="436" y="436"/>
                  </a:lnTo>
                  <a:lnTo>
                    <a:pt x="273" y="452"/>
                  </a:lnTo>
                  <a:lnTo>
                    <a:pt x="128" y="436"/>
                  </a:lnTo>
                  <a:lnTo>
                    <a:pt x="0" y="436"/>
                  </a:lnTo>
                  <a:lnTo>
                    <a:pt x="0" y="343"/>
                  </a:lnTo>
                  <a:lnTo>
                    <a:pt x="54" y="289"/>
                  </a:lnTo>
                  <a:lnTo>
                    <a:pt x="109" y="272"/>
                  </a:lnTo>
                  <a:lnTo>
                    <a:pt x="182" y="253"/>
                  </a:lnTo>
                  <a:lnTo>
                    <a:pt x="273" y="234"/>
                  </a:lnTo>
                  <a:lnTo>
                    <a:pt x="327" y="218"/>
                  </a:lnTo>
                  <a:lnTo>
                    <a:pt x="292" y="163"/>
                  </a:lnTo>
                  <a:lnTo>
                    <a:pt x="292" y="109"/>
                  </a:lnTo>
                  <a:lnTo>
                    <a:pt x="311" y="90"/>
                  </a:lnTo>
                  <a:lnTo>
                    <a:pt x="346" y="70"/>
                  </a:lnTo>
                  <a:lnTo>
                    <a:pt x="401" y="70"/>
                  </a:lnTo>
                  <a:lnTo>
                    <a:pt x="475" y="70"/>
                  </a:lnTo>
                  <a:lnTo>
                    <a:pt x="529" y="55"/>
                  </a:lnTo>
                  <a:lnTo>
                    <a:pt x="599" y="55"/>
                  </a:lnTo>
                  <a:lnTo>
                    <a:pt x="654" y="55"/>
                  </a:lnTo>
                  <a:lnTo>
                    <a:pt x="728" y="36"/>
                  </a:lnTo>
                  <a:lnTo>
                    <a:pt x="763" y="0"/>
                  </a:lnTo>
                  <a:lnTo>
                    <a:pt x="837" y="90"/>
                  </a:lnTo>
                  <a:lnTo>
                    <a:pt x="872" y="218"/>
                  </a:lnTo>
                  <a:lnTo>
                    <a:pt x="872" y="381"/>
                  </a:lnTo>
                  <a:lnTo>
                    <a:pt x="872" y="5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1" name="Freeform 73">
              <a:extLst>
                <a:ext uri="{FF2B5EF4-FFF2-40B4-BE49-F238E27FC236}">
                  <a16:creationId xmlns:a16="http://schemas.microsoft.com/office/drawing/2014/main" id="{CA1BCB02-ED62-4220-94A1-C95FD0465EDC}"/>
                </a:ext>
              </a:extLst>
            </p:cNvPr>
            <p:cNvSpPr>
              <a:spLocks/>
            </p:cNvSpPr>
            <p:nvPr/>
          </p:nvSpPr>
          <p:spPr bwMode="auto">
            <a:xfrm>
              <a:off x="4790" y="2938"/>
              <a:ext cx="55" cy="42"/>
            </a:xfrm>
            <a:custGeom>
              <a:avLst/>
              <a:gdLst>
                <a:gd name="T0" fmla="*/ 0 w 546"/>
                <a:gd name="T1" fmla="*/ 0 h 421"/>
                <a:gd name="T2" fmla="*/ 0 w 546"/>
                <a:gd name="T3" fmla="*/ 0 h 421"/>
                <a:gd name="T4" fmla="*/ 0 w 546"/>
                <a:gd name="T5" fmla="*/ 0 h 421"/>
                <a:gd name="T6" fmla="*/ 0 w 546"/>
                <a:gd name="T7" fmla="*/ 0 h 421"/>
                <a:gd name="T8" fmla="*/ 0 w 546"/>
                <a:gd name="T9" fmla="*/ 0 h 421"/>
                <a:gd name="T10" fmla="*/ 0 w 546"/>
                <a:gd name="T11" fmla="*/ 0 h 421"/>
                <a:gd name="T12" fmla="*/ 0 w 546"/>
                <a:gd name="T13" fmla="*/ 0 h 421"/>
                <a:gd name="T14" fmla="*/ 0 w 546"/>
                <a:gd name="T15" fmla="*/ 0 h 421"/>
                <a:gd name="T16" fmla="*/ 0 w 546"/>
                <a:gd name="T17" fmla="*/ 0 h 421"/>
                <a:gd name="T18" fmla="*/ 0 w 546"/>
                <a:gd name="T19" fmla="*/ 0 h 421"/>
                <a:gd name="T20" fmla="*/ 0 w 546"/>
                <a:gd name="T21" fmla="*/ 0 h 421"/>
                <a:gd name="T22" fmla="*/ 0 w 546"/>
                <a:gd name="T23" fmla="*/ 0 h 421"/>
                <a:gd name="T24" fmla="*/ 0 w 546"/>
                <a:gd name="T25" fmla="*/ 0 h 421"/>
                <a:gd name="T26" fmla="*/ 0 w 546"/>
                <a:gd name="T27" fmla="*/ 0 h 421"/>
                <a:gd name="T28" fmla="*/ 0 w 546"/>
                <a:gd name="T29" fmla="*/ 0 h 421"/>
                <a:gd name="T30" fmla="*/ 0 w 546"/>
                <a:gd name="T31" fmla="*/ 0 h 421"/>
                <a:gd name="T32" fmla="*/ 0 w 546"/>
                <a:gd name="T33" fmla="*/ 0 h 421"/>
                <a:gd name="T34" fmla="*/ 0 w 546"/>
                <a:gd name="T35" fmla="*/ 0 h 421"/>
                <a:gd name="T36" fmla="*/ 0 w 546"/>
                <a:gd name="T37" fmla="*/ 0 h 421"/>
                <a:gd name="T38" fmla="*/ 0 w 546"/>
                <a:gd name="T39" fmla="*/ 0 h 421"/>
                <a:gd name="T40" fmla="*/ 0 w 546"/>
                <a:gd name="T41" fmla="*/ 0 h 4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6"/>
                <a:gd name="T64" fmla="*/ 0 h 421"/>
                <a:gd name="T65" fmla="*/ 546 w 546"/>
                <a:gd name="T66" fmla="*/ 421 h 4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6" h="421">
                  <a:moveTo>
                    <a:pt x="328" y="39"/>
                  </a:moveTo>
                  <a:lnTo>
                    <a:pt x="347" y="109"/>
                  </a:lnTo>
                  <a:lnTo>
                    <a:pt x="273" y="128"/>
                  </a:lnTo>
                  <a:lnTo>
                    <a:pt x="218" y="148"/>
                  </a:lnTo>
                  <a:lnTo>
                    <a:pt x="311" y="257"/>
                  </a:lnTo>
                  <a:lnTo>
                    <a:pt x="437" y="273"/>
                  </a:lnTo>
                  <a:lnTo>
                    <a:pt x="546" y="257"/>
                  </a:lnTo>
                  <a:lnTo>
                    <a:pt x="530" y="347"/>
                  </a:lnTo>
                  <a:lnTo>
                    <a:pt x="475" y="402"/>
                  </a:lnTo>
                  <a:lnTo>
                    <a:pt x="420" y="421"/>
                  </a:lnTo>
                  <a:lnTo>
                    <a:pt x="347" y="421"/>
                  </a:lnTo>
                  <a:lnTo>
                    <a:pt x="273" y="402"/>
                  </a:lnTo>
                  <a:lnTo>
                    <a:pt x="218" y="382"/>
                  </a:lnTo>
                  <a:lnTo>
                    <a:pt x="147" y="366"/>
                  </a:lnTo>
                  <a:lnTo>
                    <a:pt x="109" y="366"/>
                  </a:lnTo>
                  <a:lnTo>
                    <a:pt x="38" y="257"/>
                  </a:lnTo>
                  <a:lnTo>
                    <a:pt x="19" y="148"/>
                  </a:lnTo>
                  <a:lnTo>
                    <a:pt x="0" y="39"/>
                  </a:lnTo>
                  <a:lnTo>
                    <a:pt x="128" y="39"/>
                  </a:lnTo>
                  <a:lnTo>
                    <a:pt x="238" y="0"/>
                  </a:lnTo>
                  <a:lnTo>
                    <a:pt x="328"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2" name="Freeform 74">
              <a:extLst>
                <a:ext uri="{FF2B5EF4-FFF2-40B4-BE49-F238E27FC236}">
                  <a16:creationId xmlns:a16="http://schemas.microsoft.com/office/drawing/2014/main" id="{6A421356-C62F-4001-A98C-28D6256D7261}"/>
                </a:ext>
              </a:extLst>
            </p:cNvPr>
            <p:cNvSpPr>
              <a:spLocks/>
            </p:cNvSpPr>
            <p:nvPr/>
          </p:nvSpPr>
          <p:spPr bwMode="auto">
            <a:xfrm>
              <a:off x="4954" y="2942"/>
              <a:ext cx="152" cy="102"/>
            </a:xfrm>
            <a:custGeom>
              <a:avLst/>
              <a:gdLst>
                <a:gd name="T0" fmla="*/ 0 w 1528"/>
                <a:gd name="T1" fmla="*/ 0 h 1017"/>
                <a:gd name="T2" fmla="*/ 0 w 1528"/>
                <a:gd name="T3" fmla="*/ 0 h 1017"/>
                <a:gd name="T4" fmla="*/ 0 w 1528"/>
                <a:gd name="T5" fmla="*/ 0 h 1017"/>
                <a:gd name="T6" fmla="*/ 0 w 1528"/>
                <a:gd name="T7" fmla="*/ 0 h 1017"/>
                <a:gd name="T8" fmla="*/ 0 w 1528"/>
                <a:gd name="T9" fmla="*/ 0 h 1017"/>
                <a:gd name="T10" fmla="*/ 0 w 1528"/>
                <a:gd name="T11" fmla="*/ 0 h 1017"/>
                <a:gd name="T12" fmla="*/ 0 w 1528"/>
                <a:gd name="T13" fmla="*/ 0 h 1017"/>
                <a:gd name="T14" fmla="*/ 0 w 1528"/>
                <a:gd name="T15" fmla="*/ 0 h 1017"/>
                <a:gd name="T16" fmla="*/ 0 w 1528"/>
                <a:gd name="T17" fmla="*/ 0 h 1017"/>
                <a:gd name="T18" fmla="*/ 0 w 1528"/>
                <a:gd name="T19" fmla="*/ 0 h 1017"/>
                <a:gd name="T20" fmla="*/ 0 w 1528"/>
                <a:gd name="T21" fmla="*/ 0 h 1017"/>
                <a:gd name="T22" fmla="*/ 0 w 1528"/>
                <a:gd name="T23" fmla="*/ 0 h 1017"/>
                <a:gd name="T24" fmla="*/ 0 w 1528"/>
                <a:gd name="T25" fmla="*/ 0 h 1017"/>
                <a:gd name="T26" fmla="*/ 0 w 1528"/>
                <a:gd name="T27" fmla="*/ 0 h 1017"/>
                <a:gd name="T28" fmla="*/ 0 w 1528"/>
                <a:gd name="T29" fmla="*/ 0 h 1017"/>
                <a:gd name="T30" fmla="*/ 0 w 1528"/>
                <a:gd name="T31" fmla="*/ 0 h 1017"/>
                <a:gd name="T32" fmla="*/ 0 w 1528"/>
                <a:gd name="T33" fmla="*/ 0 h 1017"/>
                <a:gd name="T34" fmla="*/ 0 w 1528"/>
                <a:gd name="T35" fmla="*/ 0 h 1017"/>
                <a:gd name="T36" fmla="*/ 0 w 1528"/>
                <a:gd name="T37" fmla="*/ 0 h 1017"/>
                <a:gd name="T38" fmla="*/ 0 w 1528"/>
                <a:gd name="T39" fmla="*/ 0 h 1017"/>
                <a:gd name="T40" fmla="*/ 0 w 1528"/>
                <a:gd name="T41" fmla="*/ 0 h 1017"/>
                <a:gd name="T42" fmla="*/ 0 w 1528"/>
                <a:gd name="T43" fmla="*/ 0 h 1017"/>
                <a:gd name="T44" fmla="*/ 0 w 1528"/>
                <a:gd name="T45" fmla="*/ 0 h 1017"/>
                <a:gd name="T46" fmla="*/ 0 w 1528"/>
                <a:gd name="T47" fmla="*/ 0 h 1017"/>
                <a:gd name="T48" fmla="*/ 0 w 1528"/>
                <a:gd name="T49" fmla="*/ 0 h 1017"/>
                <a:gd name="T50" fmla="*/ 0 w 1528"/>
                <a:gd name="T51" fmla="*/ 0 h 1017"/>
                <a:gd name="T52" fmla="*/ 0 w 1528"/>
                <a:gd name="T53" fmla="*/ 0 h 1017"/>
                <a:gd name="T54" fmla="*/ 0 w 1528"/>
                <a:gd name="T55" fmla="*/ 0 h 1017"/>
                <a:gd name="T56" fmla="*/ 0 w 1528"/>
                <a:gd name="T57" fmla="*/ 0 h 1017"/>
                <a:gd name="T58" fmla="*/ 0 w 1528"/>
                <a:gd name="T59" fmla="*/ 0 h 1017"/>
                <a:gd name="T60" fmla="*/ 0 w 1528"/>
                <a:gd name="T61" fmla="*/ 0 h 1017"/>
                <a:gd name="T62" fmla="*/ 0 w 1528"/>
                <a:gd name="T63" fmla="*/ 0 h 1017"/>
                <a:gd name="T64" fmla="*/ 0 w 1528"/>
                <a:gd name="T65" fmla="*/ 0 h 1017"/>
                <a:gd name="T66" fmla="*/ 0 w 1528"/>
                <a:gd name="T67" fmla="*/ 0 h 1017"/>
                <a:gd name="T68" fmla="*/ 0 w 1528"/>
                <a:gd name="T69" fmla="*/ 0 h 1017"/>
                <a:gd name="T70" fmla="*/ 0 w 1528"/>
                <a:gd name="T71" fmla="*/ 0 h 1017"/>
                <a:gd name="T72" fmla="*/ 0 w 1528"/>
                <a:gd name="T73" fmla="*/ 0 h 1017"/>
                <a:gd name="T74" fmla="*/ 0 w 1528"/>
                <a:gd name="T75" fmla="*/ 0 h 1017"/>
                <a:gd name="T76" fmla="*/ 0 w 1528"/>
                <a:gd name="T77" fmla="*/ 0 h 1017"/>
                <a:gd name="T78" fmla="*/ 0 w 1528"/>
                <a:gd name="T79" fmla="*/ 0 h 1017"/>
                <a:gd name="T80" fmla="*/ 0 w 1528"/>
                <a:gd name="T81" fmla="*/ 0 h 1017"/>
                <a:gd name="T82" fmla="*/ 0 w 1528"/>
                <a:gd name="T83" fmla="*/ 0 h 10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28"/>
                <a:gd name="T127" fmla="*/ 0 h 1017"/>
                <a:gd name="T128" fmla="*/ 1528 w 1528"/>
                <a:gd name="T129" fmla="*/ 1017 h 10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28" h="1017">
                  <a:moveTo>
                    <a:pt x="1310" y="545"/>
                  </a:moveTo>
                  <a:lnTo>
                    <a:pt x="1329" y="600"/>
                  </a:lnTo>
                  <a:lnTo>
                    <a:pt x="1365" y="655"/>
                  </a:lnTo>
                  <a:lnTo>
                    <a:pt x="1403" y="709"/>
                  </a:lnTo>
                  <a:lnTo>
                    <a:pt x="1457" y="764"/>
                  </a:lnTo>
                  <a:lnTo>
                    <a:pt x="1493" y="818"/>
                  </a:lnTo>
                  <a:lnTo>
                    <a:pt x="1528" y="873"/>
                  </a:lnTo>
                  <a:lnTo>
                    <a:pt x="1528" y="908"/>
                  </a:lnTo>
                  <a:lnTo>
                    <a:pt x="1493" y="943"/>
                  </a:lnTo>
                  <a:lnTo>
                    <a:pt x="1419" y="981"/>
                  </a:lnTo>
                  <a:lnTo>
                    <a:pt x="1329" y="998"/>
                  </a:lnTo>
                  <a:lnTo>
                    <a:pt x="1239" y="1017"/>
                  </a:lnTo>
                  <a:lnTo>
                    <a:pt x="1146" y="1017"/>
                  </a:lnTo>
                  <a:lnTo>
                    <a:pt x="1056" y="1017"/>
                  </a:lnTo>
                  <a:lnTo>
                    <a:pt x="966" y="998"/>
                  </a:lnTo>
                  <a:lnTo>
                    <a:pt x="873" y="981"/>
                  </a:lnTo>
                  <a:lnTo>
                    <a:pt x="802" y="943"/>
                  </a:lnTo>
                  <a:lnTo>
                    <a:pt x="709" y="908"/>
                  </a:lnTo>
                  <a:lnTo>
                    <a:pt x="638" y="873"/>
                  </a:lnTo>
                  <a:lnTo>
                    <a:pt x="565" y="818"/>
                  </a:lnTo>
                  <a:lnTo>
                    <a:pt x="491" y="780"/>
                  </a:lnTo>
                  <a:lnTo>
                    <a:pt x="421" y="726"/>
                  </a:lnTo>
                  <a:lnTo>
                    <a:pt x="366" y="671"/>
                  </a:lnTo>
                  <a:lnTo>
                    <a:pt x="292" y="600"/>
                  </a:lnTo>
                  <a:lnTo>
                    <a:pt x="238" y="545"/>
                  </a:lnTo>
                  <a:lnTo>
                    <a:pt x="164" y="491"/>
                  </a:lnTo>
                  <a:lnTo>
                    <a:pt x="110" y="436"/>
                  </a:lnTo>
                  <a:lnTo>
                    <a:pt x="55" y="382"/>
                  </a:lnTo>
                  <a:lnTo>
                    <a:pt x="0" y="327"/>
                  </a:lnTo>
                  <a:lnTo>
                    <a:pt x="0" y="218"/>
                  </a:lnTo>
                  <a:lnTo>
                    <a:pt x="312" y="180"/>
                  </a:lnTo>
                  <a:lnTo>
                    <a:pt x="585" y="163"/>
                  </a:lnTo>
                  <a:lnTo>
                    <a:pt x="857" y="125"/>
                  </a:lnTo>
                  <a:lnTo>
                    <a:pt x="1092" y="0"/>
                  </a:lnTo>
                  <a:lnTo>
                    <a:pt x="1184" y="16"/>
                  </a:lnTo>
                  <a:lnTo>
                    <a:pt x="1239" y="70"/>
                  </a:lnTo>
                  <a:lnTo>
                    <a:pt x="1274" y="125"/>
                  </a:lnTo>
                  <a:lnTo>
                    <a:pt x="1294" y="218"/>
                  </a:lnTo>
                  <a:lnTo>
                    <a:pt x="1274" y="289"/>
                  </a:lnTo>
                  <a:lnTo>
                    <a:pt x="1274" y="382"/>
                  </a:lnTo>
                  <a:lnTo>
                    <a:pt x="1294" y="472"/>
                  </a:lnTo>
                  <a:lnTo>
                    <a:pt x="1310" y="545"/>
                  </a:lnTo>
                  <a:close/>
                </a:path>
              </a:pathLst>
            </a:custGeom>
            <a:solidFill>
              <a:srgbClr val="9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3" name="Freeform 75">
              <a:extLst>
                <a:ext uri="{FF2B5EF4-FFF2-40B4-BE49-F238E27FC236}">
                  <a16:creationId xmlns:a16="http://schemas.microsoft.com/office/drawing/2014/main" id="{B03AC146-57E5-48F9-8BE8-C55607668C04}"/>
                </a:ext>
              </a:extLst>
            </p:cNvPr>
            <p:cNvSpPr>
              <a:spLocks/>
            </p:cNvSpPr>
            <p:nvPr/>
          </p:nvSpPr>
          <p:spPr bwMode="auto">
            <a:xfrm>
              <a:off x="5214" y="2960"/>
              <a:ext cx="45" cy="16"/>
            </a:xfrm>
            <a:custGeom>
              <a:avLst/>
              <a:gdLst>
                <a:gd name="T0" fmla="*/ 0 w 454"/>
                <a:gd name="T1" fmla="*/ 0 h 163"/>
                <a:gd name="T2" fmla="*/ 0 w 454"/>
                <a:gd name="T3" fmla="*/ 0 h 163"/>
                <a:gd name="T4" fmla="*/ 0 w 454"/>
                <a:gd name="T5" fmla="*/ 0 h 163"/>
                <a:gd name="T6" fmla="*/ 0 w 454"/>
                <a:gd name="T7" fmla="*/ 0 h 163"/>
                <a:gd name="T8" fmla="*/ 0 w 454"/>
                <a:gd name="T9" fmla="*/ 0 h 163"/>
                <a:gd name="T10" fmla="*/ 0 w 454"/>
                <a:gd name="T11" fmla="*/ 0 h 163"/>
                <a:gd name="T12" fmla="*/ 0 w 454"/>
                <a:gd name="T13" fmla="*/ 0 h 163"/>
                <a:gd name="T14" fmla="*/ 0 w 454"/>
                <a:gd name="T15" fmla="*/ 0 h 163"/>
                <a:gd name="T16" fmla="*/ 0 w 454"/>
                <a:gd name="T17" fmla="*/ 0 h 163"/>
                <a:gd name="T18" fmla="*/ 0 w 454"/>
                <a:gd name="T19" fmla="*/ 0 h 163"/>
                <a:gd name="T20" fmla="*/ 0 w 454"/>
                <a:gd name="T21" fmla="*/ 0 h 163"/>
                <a:gd name="T22" fmla="*/ 0 w 454"/>
                <a:gd name="T23" fmla="*/ 0 h 1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4"/>
                <a:gd name="T37" fmla="*/ 0 h 163"/>
                <a:gd name="T38" fmla="*/ 454 w 454"/>
                <a:gd name="T39" fmla="*/ 163 h 1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4" h="163">
                  <a:moveTo>
                    <a:pt x="454" y="147"/>
                  </a:moveTo>
                  <a:lnTo>
                    <a:pt x="418" y="163"/>
                  </a:lnTo>
                  <a:lnTo>
                    <a:pt x="309" y="147"/>
                  </a:lnTo>
                  <a:lnTo>
                    <a:pt x="164" y="128"/>
                  </a:lnTo>
                  <a:lnTo>
                    <a:pt x="17" y="147"/>
                  </a:lnTo>
                  <a:lnTo>
                    <a:pt x="0" y="92"/>
                  </a:lnTo>
                  <a:lnTo>
                    <a:pt x="0" y="38"/>
                  </a:lnTo>
                  <a:lnTo>
                    <a:pt x="17" y="38"/>
                  </a:lnTo>
                  <a:lnTo>
                    <a:pt x="164" y="0"/>
                  </a:lnTo>
                  <a:lnTo>
                    <a:pt x="273" y="19"/>
                  </a:lnTo>
                  <a:lnTo>
                    <a:pt x="383" y="73"/>
                  </a:lnTo>
                  <a:lnTo>
                    <a:pt x="454"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4" name="Freeform 76">
              <a:extLst>
                <a:ext uri="{FF2B5EF4-FFF2-40B4-BE49-F238E27FC236}">
                  <a16:creationId xmlns:a16="http://schemas.microsoft.com/office/drawing/2014/main" id="{77B8B7F7-3322-448D-AC49-1C9428C5E370}"/>
                </a:ext>
              </a:extLst>
            </p:cNvPr>
            <p:cNvSpPr>
              <a:spLocks/>
            </p:cNvSpPr>
            <p:nvPr/>
          </p:nvSpPr>
          <p:spPr bwMode="auto">
            <a:xfrm>
              <a:off x="4866" y="2971"/>
              <a:ext cx="33" cy="15"/>
            </a:xfrm>
            <a:custGeom>
              <a:avLst/>
              <a:gdLst>
                <a:gd name="T0" fmla="*/ 0 w 327"/>
                <a:gd name="T1" fmla="*/ 0 h 147"/>
                <a:gd name="T2" fmla="*/ 0 w 327"/>
                <a:gd name="T3" fmla="*/ 0 h 147"/>
                <a:gd name="T4" fmla="*/ 0 w 327"/>
                <a:gd name="T5" fmla="*/ 0 h 147"/>
                <a:gd name="T6" fmla="*/ 0 w 327"/>
                <a:gd name="T7" fmla="*/ 0 h 147"/>
                <a:gd name="T8" fmla="*/ 0 w 327"/>
                <a:gd name="T9" fmla="*/ 0 h 147"/>
                <a:gd name="T10" fmla="*/ 0 w 327"/>
                <a:gd name="T11" fmla="*/ 0 h 147"/>
                <a:gd name="T12" fmla="*/ 0 w 327"/>
                <a:gd name="T13" fmla="*/ 0 h 147"/>
                <a:gd name="T14" fmla="*/ 0 w 327"/>
                <a:gd name="T15" fmla="*/ 0 h 147"/>
                <a:gd name="T16" fmla="*/ 0 w 327"/>
                <a:gd name="T17" fmla="*/ 0 h 147"/>
                <a:gd name="T18" fmla="*/ 0 w 32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7"/>
                <a:gd name="T31" fmla="*/ 0 h 147"/>
                <a:gd name="T32" fmla="*/ 327 w 327"/>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7" h="147">
                  <a:moveTo>
                    <a:pt x="327" y="38"/>
                  </a:moveTo>
                  <a:lnTo>
                    <a:pt x="273" y="93"/>
                  </a:lnTo>
                  <a:lnTo>
                    <a:pt x="202" y="128"/>
                  </a:lnTo>
                  <a:lnTo>
                    <a:pt x="109" y="147"/>
                  </a:lnTo>
                  <a:lnTo>
                    <a:pt x="92" y="128"/>
                  </a:lnTo>
                  <a:lnTo>
                    <a:pt x="54" y="128"/>
                  </a:lnTo>
                  <a:lnTo>
                    <a:pt x="0" y="147"/>
                  </a:lnTo>
                  <a:lnTo>
                    <a:pt x="73" y="38"/>
                  </a:lnTo>
                  <a:lnTo>
                    <a:pt x="202" y="0"/>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5" name="Freeform 77">
              <a:extLst>
                <a:ext uri="{FF2B5EF4-FFF2-40B4-BE49-F238E27FC236}">
                  <a16:creationId xmlns:a16="http://schemas.microsoft.com/office/drawing/2014/main" id="{12B20277-9113-456B-A620-F53AE2A3CCB7}"/>
                </a:ext>
              </a:extLst>
            </p:cNvPr>
            <p:cNvSpPr>
              <a:spLocks/>
            </p:cNvSpPr>
            <p:nvPr/>
          </p:nvSpPr>
          <p:spPr bwMode="auto">
            <a:xfrm>
              <a:off x="5139" y="2969"/>
              <a:ext cx="55" cy="6"/>
            </a:xfrm>
            <a:custGeom>
              <a:avLst/>
              <a:gdLst>
                <a:gd name="T0" fmla="*/ 0 w 546"/>
                <a:gd name="T1" fmla="*/ 0 h 55"/>
                <a:gd name="T2" fmla="*/ 0 w 546"/>
                <a:gd name="T3" fmla="*/ 0 h 55"/>
                <a:gd name="T4" fmla="*/ 0 w 546"/>
                <a:gd name="T5" fmla="*/ 0 h 55"/>
                <a:gd name="T6" fmla="*/ 0 w 546"/>
                <a:gd name="T7" fmla="*/ 0 h 55"/>
                <a:gd name="T8" fmla="*/ 0 w 546"/>
                <a:gd name="T9" fmla="*/ 0 h 55"/>
                <a:gd name="T10" fmla="*/ 0 w 546"/>
                <a:gd name="T11" fmla="*/ 0 h 55"/>
                <a:gd name="T12" fmla="*/ 0 w 546"/>
                <a:gd name="T13" fmla="*/ 0 h 55"/>
                <a:gd name="T14" fmla="*/ 0 w 546"/>
                <a:gd name="T15" fmla="*/ 0 h 55"/>
                <a:gd name="T16" fmla="*/ 0 w 546"/>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55"/>
                <a:gd name="T29" fmla="*/ 546 w 546"/>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55">
                  <a:moveTo>
                    <a:pt x="546" y="55"/>
                  </a:moveTo>
                  <a:lnTo>
                    <a:pt x="0" y="55"/>
                  </a:lnTo>
                  <a:lnTo>
                    <a:pt x="74" y="0"/>
                  </a:lnTo>
                  <a:lnTo>
                    <a:pt x="183" y="0"/>
                  </a:lnTo>
                  <a:lnTo>
                    <a:pt x="328" y="17"/>
                  </a:lnTo>
                  <a:lnTo>
                    <a:pt x="437" y="55"/>
                  </a:lnTo>
                  <a:lnTo>
                    <a:pt x="475" y="36"/>
                  </a:lnTo>
                  <a:lnTo>
                    <a:pt x="511" y="55"/>
                  </a:lnTo>
                  <a:lnTo>
                    <a:pt x="54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6" name="Freeform 78">
              <a:extLst>
                <a:ext uri="{FF2B5EF4-FFF2-40B4-BE49-F238E27FC236}">
                  <a16:creationId xmlns:a16="http://schemas.microsoft.com/office/drawing/2014/main" id="{40A06550-58AA-49F9-978E-17D78D8790A1}"/>
                </a:ext>
              </a:extLst>
            </p:cNvPr>
            <p:cNvSpPr>
              <a:spLocks/>
            </p:cNvSpPr>
            <p:nvPr/>
          </p:nvSpPr>
          <p:spPr bwMode="auto">
            <a:xfrm>
              <a:off x="5347" y="2982"/>
              <a:ext cx="32" cy="15"/>
            </a:xfrm>
            <a:custGeom>
              <a:avLst/>
              <a:gdLst>
                <a:gd name="T0" fmla="*/ 0 w 328"/>
                <a:gd name="T1" fmla="*/ 0 h 147"/>
                <a:gd name="T2" fmla="*/ 0 w 328"/>
                <a:gd name="T3" fmla="*/ 0 h 147"/>
                <a:gd name="T4" fmla="*/ 0 w 328"/>
                <a:gd name="T5" fmla="*/ 0 h 147"/>
                <a:gd name="T6" fmla="*/ 0 w 328"/>
                <a:gd name="T7" fmla="*/ 0 h 147"/>
                <a:gd name="T8" fmla="*/ 0 w 328"/>
                <a:gd name="T9" fmla="*/ 0 h 147"/>
                <a:gd name="T10" fmla="*/ 0 w 328"/>
                <a:gd name="T11" fmla="*/ 0 h 147"/>
                <a:gd name="T12" fmla="*/ 0 w 328"/>
                <a:gd name="T13" fmla="*/ 0 h 147"/>
                <a:gd name="T14" fmla="*/ 0 w 328"/>
                <a:gd name="T15" fmla="*/ 0 h 147"/>
                <a:gd name="T16" fmla="*/ 0 w 328"/>
                <a:gd name="T17" fmla="*/ 0 h 147"/>
                <a:gd name="T18" fmla="*/ 0 w 328"/>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8"/>
                <a:gd name="T31" fmla="*/ 0 h 147"/>
                <a:gd name="T32" fmla="*/ 328 w 328"/>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8" h="147">
                  <a:moveTo>
                    <a:pt x="328" y="38"/>
                  </a:moveTo>
                  <a:lnTo>
                    <a:pt x="312" y="109"/>
                  </a:lnTo>
                  <a:lnTo>
                    <a:pt x="219" y="147"/>
                  </a:lnTo>
                  <a:lnTo>
                    <a:pt x="110" y="147"/>
                  </a:lnTo>
                  <a:lnTo>
                    <a:pt x="74" y="147"/>
                  </a:lnTo>
                  <a:lnTo>
                    <a:pt x="19" y="109"/>
                  </a:lnTo>
                  <a:lnTo>
                    <a:pt x="0" y="38"/>
                  </a:lnTo>
                  <a:lnTo>
                    <a:pt x="93" y="38"/>
                  </a:lnTo>
                  <a:lnTo>
                    <a:pt x="202" y="0"/>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7" name="Freeform 79">
              <a:extLst>
                <a:ext uri="{FF2B5EF4-FFF2-40B4-BE49-F238E27FC236}">
                  <a16:creationId xmlns:a16="http://schemas.microsoft.com/office/drawing/2014/main" id="{80DF2F3D-0C4D-4E87-85E8-450D7F5426F3}"/>
                </a:ext>
              </a:extLst>
            </p:cNvPr>
            <p:cNvSpPr>
              <a:spLocks/>
            </p:cNvSpPr>
            <p:nvPr/>
          </p:nvSpPr>
          <p:spPr bwMode="auto">
            <a:xfrm>
              <a:off x="5467" y="2982"/>
              <a:ext cx="43" cy="15"/>
            </a:xfrm>
            <a:custGeom>
              <a:avLst/>
              <a:gdLst>
                <a:gd name="T0" fmla="*/ 0 w 437"/>
                <a:gd name="T1" fmla="*/ 0 h 147"/>
                <a:gd name="T2" fmla="*/ 0 w 437"/>
                <a:gd name="T3" fmla="*/ 0 h 147"/>
                <a:gd name="T4" fmla="*/ 0 w 437"/>
                <a:gd name="T5" fmla="*/ 0 h 147"/>
                <a:gd name="T6" fmla="*/ 0 w 437"/>
                <a:gd name="T7" fmla="*/ 0 h 147"/>
                <a:gd name="T8" fmla="*/ 0 w 437"/>
                <a:gd name="T9" fmla="*/ 0 h 147"/>
                <a:gd name="T10" fmla="*/ 0 w 437"/>
                <a:gd name="T11" fmla="*/ 0 h 147"/>
                <a:gd name="T12" fmla="*/ 0 w 437"/>
                <a:gd name="T13" fmla="*/ 0 h 147"/>
                <a:gd name="T14" fmla="*/ 0 w 437"/>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437"/>
                <a:gd name="T25" fmla="*/ 0 h 147"/>
                <a:gd name="T26" fmla="*/ 437 w 437"/>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7" h="147">
                  <a:moveTo>
                    <a:pt x="437" y="147"/>
                  </a:moveTo>
                  <a:lnTo>
                    <a:pt x="0" y="38"/>
                  </a:lnTo>
                  <a:lnTo>
                    <a:pt x="74" y="0"/>
                  </a:lnTo>
                  <a:lnTo>
                    <a:pt x="164" y="0"/>
                  </a:lnTo>
                  <a:lnTo>
                    <a:pt x="256" y="19"/>
                  </a:lnTo>
                  <a:lnTo>
                    <a:pt x="347" y="38"/>
                  </a:lnTo>
                  <a:lnTo>
                    <a:pt x="437" y="38"/>
                  </a:lnTo>
                  <a:lnTo>
                    <a:pt x="437"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8" name="Freeform 80">
              <a:extLst>
                <a:ext uri="{FF2B5EF4-FFF2-40B4-BE49-F238E27FC236}">
                  <a16:creationId xmlns:a16="http://schemas.microsoft.com/office/drawing/2014/main" id="{534B97E7-CE5C-42E9-8AA1-40095931B597}"/>
                </a:ext>
              </a:extLst>
            </p:cNvPr>
            <p:cNvSpPr>
              <a:spLocks/>
            </p:cNvSpPr>
            <p:nvPr/>
          </p:nvSpPr>
          <p:spPr bwMode="auto">
            <a:xfrm>
              <a:off x="5237" y="2986"/>
              <a:ext cx="88" cy="11"/>
            </a:xfrm>
            <a:custGeom>
              <a:avLst/>
              <a:gdLst>
                <a:gd name="T0" fmla="*/ 0 w 873"/>
                <a:gd name="T1" fmla="*/ 0 h 109"/>
                <a:gd name="T2" fmla="*/ 0 w 873"/>
                <a:gd name="T3" fmla="*/ 0 h 109"/>
                <a:gd name="T4" fmla="*/ 0 w 873"/>
                <a:gd name="T5" fmla="*/ 0 h 109"/>
                <a:gd name="T6" fmla="*/ 0 w 873"/>
                <a:gd name="T7" fmla="*/ 0 h 109"/>
                <a:gd name="T8" fmla="*/ 0 w 873"/>
                <a:gd name="T9" fmla="*/ 0 h 109"/>
                <a:gd name="T10" fmla="*/ 0 60000 65536"/>
                <a:gd name="T11" fmla="*/ 0 60000 65536"/>
                <a:gd name="T12" fmla="*/ 0 60000 65536"/>
                <a:gd name="T13" fmla="*/ 0 60000 65536"/>
                <a:gd name="T14" fmla="*/ 0 60000 65536"/>
                <a:gd name="T15" fmla="*/ 0 w 873"/>
                <a:gd name="T16" fmla="*/ 0 h 109"/>
                <a:gd name="T17" fmla="*/ 873 w 873"/>
                <a:gd name="T18" fmla="*/ 109 h 109"/>
              </a:gdLst>
              <a:ahLst/>
              <a:cxnLst>
                <a:cxn ang="T10">
                  <a:pos x="T0" y="T1"/>
                </a:cxn>
                <a:cxn ang="T11">
                  <a:pos x="T2" y="T3"/>
                </a:cxn>
                <a:cxn ang="T12">
                  <a:pos x="T4" y="T5"/>
                </a:cxn>
                <a:cxn ang="T13">
                  <a:pos x="T6" y="T7"/>
                </a:cxn>
                <a:cxn ang="T14">
                  <a:pos x="T8" y="T9"/>
                </a:cxn>
              </a:cxnLst>
              <a:rect l="T15" t="T16" r="T17" b="T18"/>
              <a:pathLst>
                <a:path w="873" h="109">
                  <a:moveTo>
                    <a:pt x="873" y="109"/>
                  </a:moveTo>
                  <a:lnTo>
                    <a:pt x="0" y="109"/>
                  </a:lnTo>
                  <a:lnTo>
                    <a:pt x="109" y="0"/>
                  </a:lnTo>
                  <a:lnTo>
                    <a:pt x="873" y="0"/>
                  </a:lnTo>
                  <a:lnTo>
                    <a:pt x="873"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49" name="Freeform 81">
              <a:extLst>
                <a:ext uri="{FF2B5EF4-FFF2-40B4-BE49-F238E27FC236}">
                  <a16:creationId xmlns:a16="http://schemas.microsoft.com/office/drawing/2014/main" id="{0DF8B04D-ABC4-4C20-92C3-BC8A9409EF41}"/>
                </a:ext>
              </a:extLst>
            </p:cNvPr>
            <p:cNvSpPr>
              <a:spLocks/>
            </p:cNvSpPr>
            <p:nvPr/>
          </p:nvSpPr>
          <p:spPr bwMode="auto">
            <a:xfrm>
              <a:off x="4823" y="2989"/>
              <a:ext cx="65" cy="20"/>
            </a:xfrm>
            <a:custGeom>
              <a:avLst/>
              <a:gdLst>
                <a:gd name="T0" fmla="*/ 0 w 654"/>
                <a:gd name="T1" fmla="*/ 0 h 199"/>
                <a:gd name="T2" fmla="*/ 0 w 654"/>
                <a:gd name="T3" fmla="*/ 0 h 199"/>
                <a:gd name="T4" fmla="*/ 0 w 654"/>
                <a:gd name="T5" fmla="*/ 0 h 199"/>
                <a:gd name="T6" fmla="*/ 0 w 654"/>
                <a:gd name="T7" fmla="*/ 0 h 199"/>
                <a:gd name="T8" fmla="*/ 0 w 654"/>
                <a:gd name="T9" fmla="*/ 0 h 199"/>
                <a:gd name="T10" fmla="*/ 0 w 654"/>
                <a:gd name="T11" fmla="*/ 0 h 199"/>
                <a:gd name="T12" fmla="*/ 0 w 654"/>
                <a:gd name="T13" fmla="*/ 0 h 199"/>
                <a:gd name="T14" fmla="*/ 0 w 654"/>
                <a:gd name="T15" fmla="*/ 0 h 199"/>
                <a:gd name="T16" fmla="*/ 0 w 654"/>
                <a:gd name="T17" fmla="*/ 0 h 199"/>
                <a:gd name="T18" fmla="*/ 0 w 654"/>
                <a:gd name="T19" fmla="*/ 0 h 199"/>
                <a:gd name="T20" fmla="*/ 0 w 654"/>
                <a:gd name="T21" fmla="*/ 0 h 199"/>
                <a:gd name="T22" fmla="*/ 0 w 654"/>
                <a:gd name="T23" fmla="*/ 0 h 199"/>
                <a:gd name="T24" fmla="*/ 0 w 654"/>
                <a:gd name="T25" fmla="*/ 0 h 199"/>
                <a:gd name="T26" fmla="*/ 0 w 654"/>
                <a:gd name="T27" fmla="*/ 0 h 199"/>
                <a:gd name="T28" fmla="*/ 0 w 654"/>
                <a:gd name="T29" fmla="*/ 0 h 199"/>
                <a:gd name="T30" fmla="*/ 0 w 654"/>
                <a:gd name="T31" fmla="*/ 0 h 199"/>
                <a:gd name="T32" fmla="*/ 0 w 654"/>
                <a:gd name="T33" fmla="*/ 0 h 199"/>
                <a:gd name="T34" fmla="*/ 0 w 654"/>
                <a:gd name="T35" fmla="*/ 0 h 199"/>
                <a:gd name="T36" fmla="*/ 0 w 654"/>
                <a:gd name="T37" fmla="*/ 0 h 199"/>
                <a:gd name="T38" fmla="*/ 0 w 654"/>
                <a:gd name="T39" fmla="*/ 0 h 199"/>
                <a:gd name="T40" fmla="*/ 0 w 654"/>
                <a:gd name="T41" fmla="*/ 0 h 199"/>
                <a:gd name="T42" fmla="*/ 0 w 654"/>
                <a:gd name="T43" fmla="*/ 0 h 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4"/>
                <a:gd name="T67" fmla="*/ 0 h 199"/>
                <a:gd name="T68" fmla="*/ 654 w 654"/>
                <a:gd name="T69" fmla="*/ 199 h 19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4" h="199">
                  <a:moveTo>
                    <a:pt x="654" y="73"/>
                  </a:moveTo>
                  <a:lnTo>
                    <a:pt x="599" y="145"/>
                  </a:lnTo>
                  <a:lnTo>
                    <a:pt x="545" y="183"/>
                  </a:lnTo>
                  <a:lnTo>
                    <a:pt x="490" y="199"/>
                  </a:lnTo>
                  <a:lnTo>
                    <a:pt x="420" y="199"/>
                  </a:lnTo>
                  <a:lnTo>
                    <a:pt x="346" y="183"/>
                  </a:lnTo>
                  <a:lnTo>
                    <a:pt x="273" y="164"/>
                  </a:lnTo>
                  <a:lnTo>
                    <a:pt x="218" y="145"/>
                  </a:lnTo>
                  <a:lnTo>
                    <a:pt x="147" y="145"/>
                  </a:lnTo>
                  <a:lnTo>
                    <a:pt x="73" y="145"/>
                  </a:lnTo>
                  <a:lnTo>
                    <a:pt x="0" y="183"/>
                  </a:lnTo>
                  <a:lnTo>
                    <a:pt x="19" y="90"/>
                  </a:lnTo>
                  <a:lnTo>
                    <a:pt x="54" y="35"/>
                  </a:lnTo>
                  <a:lnTo>
                    <a:pt x="109" y="19"/>
                  </a:lnTo>
                  <a:lnTo>
                    <a:pt x="164" y="0"/>
                  </a:lnTo>
                  <a:lnTo>
                    <a:pt x="237" y="0"/>
                  </a:lnTo>
                  <a:lnTo>
                    <a:pt x="311" y="19"/>
                  </a:lnTo>
                  <a:lnTo>
                    <a:pt x="381" y="35"/>
                  </a:lnTo>
                  <a:lnTo>
                    <a:pt x="456" y="54"/>
                  </a:lnTo>
                  <a:lnTo>
                    <a:pt x="528" y="73"/>
                  </a:lnTo>
                  <a:lnTo>
                    <a:pt x="599" y="73"/>
                  </a:lnTo>
                  <a:lnTo>
                    <a:pt x="65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0" name="Freeform 82">
              <a:extLst>
                <a:ext uri="{FF2B5EF4-FFF2-40B4-BE49-F238E27FC236}">
                  <a16:creationId xmlns:a16="http://schemas.microsoft.com/office/drawing/2014/main" id="{D8F67721-A201-4CE4-9EB2-AD47ACA50205}"/>
                </a:ext>
              </a:extLst>
            </p:cNvPr>
            <p:cNvSpPr>
              <a:spLocks/>
            </p:cNvSpPr>
            <p:nvPr/>
          </p:nvSpPr>
          <p:spPr bwMode="auto">
            <a:xfrm>
              <a:off x="6187" y="2986"/>
              <a:ext cx="109" cy="65"/>
            </a:xfrm>
            <a:custGeom>
              <a:avLst/>
              <a:gdLst>
                <a:gd name="T0" fmla="*/ 0 w 1091"/>
                <a:gd name="T1" fmla="*/ 0 h 655"/>
                <a:gd name="T2" fmla="*/ 0 w 1091"/>
                <a:gd name="T3" fmla="*/ 0 h 655"/>
                <a:gd name="T4" fmla="*/ 0 w 1091"/>
                <a:gd name="T5" fmla="*/ 0 h 655"/>
                <a:gd name="T6" fmla="*/ 0 w 1091"/>
                <a:gd name="T7" fmla="*/ 0 h 655"/>
                <a:gd name="T8" fmla="*/ 0 w 1091"/>
                <a:gd name="T9" fmla="*/ 0 h 655"/>
                <a:gd name="T10" fmla="*/ 0 w 1091"/>
                <a:gd name="T11" fmla="*/ 0 h 655"/>
                <a:gd name="T12" fmla="*/ 0 w 1091"/>
                <a:gd name="T13" fmla="*/ 0 h 655"/>
                <a:gd name="T14" fmla="*/ 0 w 1091"/>
                <a:gd name="T15" fmla="*/ 0 h 655"/>
                <a:gd name="T16" fmla="*/ 0 w 1091"/>
                <a:gd name="T17" fmla="*/ 0 h 655"/>
                <a:gd name="T18" fmla="*/ 0 w 1091"/>
                <a:gd name="T19" fmla="*/ 0 h 655"/>
                <a:gd name="T20" fmla="*/ 0 w 1091"/>
                <a:gd name="T21" fmla="*/ 0 h 655"/>
                <a:gd name="T22" fmla="*/ 0 w 1091"/>
                <a:gd name="T23" fmla="*/ 0 h 655"/>
                <a:gd name="T24" fmla="*/ 0 w 1091"/>
                <a:gd name="T25" fmla="*/ 0 h 655"/>
                <a:gd name="T26" fmla="*/ 0 w 1091"/>
                <a:gd name="T27" fmla="*/ 0 h 655"/>
                <a:gd name="T28" fmla="*/ 0 w 1091"/>
                <a:gd name="T29" fmla="*/ 0 h 655"/>
                <a:gd name="T30" fmla="*/ 0 w 1091"/>
                <a:gd name="T31" fmla="*/ 0 h 655"/>
                <a:gd name="T32" fmla="*/ 0 w 1091"/>
                <a:gd name="T33" fmla="*/ 0 h 655"/>
                <a:gd name="T34" fmla="*/ 0 w 1091"/>
                <a:gd name="T35" fmla="*/ 0 h 655"/>
                <a:gd name="T36" fmla="*/ 0 w 1091"/>
                <a:gd name="T37" fmla="*/ 0 h 655"/>
                <a:gd name="T38" fmla="*/ 0 w 1091"/>
                <a:gd name="T39" fmla="*/ 0 h 655"/>
                <a:gd name="T40" fmla="*/ 0 w 1091"/>
                <a:gd name="T41" fmla="*/ 0 h 655"/>
                <a:gd name="T42" fmla="*/ 0 w 1091"/>
                <a:gd name="T43" fmla="*/ 0 h 655"/>
                <a:gd name="T44" fmla="*/ 0 w 1091"/>
                <a:gd name="T45" fmla="*/ 0 h 655"/>
                <a:gd name="T46" fmla="*/ 0 w 1091"/>
                <a:gd name="T47" fmla="*/ 0 h 655"/>
                <a:gd name="T48" fmla="*/ 0 w 1091"/>
                <a:gd name="T49" fmla="*/ 0 h 655"/>
                <a:gd name="T50" fmla="*/ 0 w 1091"/>
                <a:gd name="T51" fmla="*/ 0 h 655"/>
                <a:gd name="T52" fmla="*/ 0 w 1091"/>
                <a:gd name="T53" fmla="*/ 0 h 655"/>
                <a:gd name="T54" fmla="*/ 0 w 1091"/>
                <a:gd name="T55" fmla="*/ 0 h 655"/>
                <a:gd name="T56" fmla="*/ 0 w 1091"/>
                <a:gd name="T57" fmla="*/ 0 h 655"/>
                <a:gd name="T58" fmla="*/ 0 w 1091"/>
                <a:gd name="T59" fmla="*/ 0 h 6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91"/>
                <a:gd name="T91" fmla="*/ 0 h 655"/>
                <a:gd name="T92" fmla="*/ 1091 w 1091"/>
                <a:gd name="T93" fmla="*/ 655 h 6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91" h="655">
                  <a:moveTo>
                    <a:pt x="1091" y="437"/>
                  </a:moveTo>
                  <a:lnTo>
                    <a:pt x="1091" y="526"/>
                  </a:lnTo>
                  <a:lnTo>
                    <a:pt x="1055" y="562"/>
                  </a:lnTo>
                  <a:lnTo>
                    <a:pt x="1001" y="581"/>
                  </a:lnTo>
                  <a:lnTo>
                    <a:pt x="927" y="600"/>
                  </a:lnTo>
                  <a:lnTo>
                    <a:pt x="872" y="655"/>
                  </a:lnTo>
                  <a:lnTo>
                    <a:pt x="782" y="655"/>
                  </a:lnTo>
                  <a:lnTo>
                    <a:pt x="709" y="600"/>
                  </a:lnTo>
                  <a:lnTo>
                    <a:pt x="638" y="545"/>
                  </a:lnTo>
                  <a:lnTo>
                    <a:pt x="565" y="491"/>
                  </a:lnTo>
                  <a:lnTo>
                    <a:pt x="491" y="437"/>
                  </a:lnTo>
                  <a:lnTo>
                    <a:pt x="420" y="417"/>
                  </a:lnTo>
                  <a:lnTo>
                    <a:pt x="327" y="437"/>
                  </a:lnTo>
                  <a:lnTo>
                    <a:pt x="346" y="472"/>
                  </a:lnTo>
                  <a:lnTo>
                    <a:pt x="382" y="545"/>
                  </a:lnTo>
                  <a:lnTo>
                    <a:pt x="365" y="616"/>
                  </a:lnTo>
                  <a:lnTo>
                    <a:pt x="218" y="655"/>
                  </a:lnTo>
                  <a:lnTo>
                    <a:pt x="109" y="655"/>
                  </a:lnTo>
                  <a:lnTo>
                    <a:pt x="19" y="581"/>
                  </a:lnTo>
                  <a:lnTo>
                    <a:pt x="0" y="437"/>
                  </a:lnTo>
                  <a:lnTo>
                    <a:pt x="73" y="417"/>
                  </a:lnTo>
                  <a:lnTo>
                    <a:pt x="128" y="344"/>
                  </a:lnTo>
                  <a:lnTo>
                    <a:pt x="163" y="254"/>
                  </a:lnTo>
                  <a:lnTo>
                    <a:pt x="218" y="200"/>
                  </a:lnTo>
                  <a:lnTo>
                    <a:pt x="327" y="219"/>
                  </a:lnTo>
                  <a:lnTo>
                    <a:pt x="546" y="0"/>
                  </a:lnTo>
                  <a:lnTo>
                    <a:pt x="599" y="200"/>
                  </a:lnTo>
                  <a:lnTo>
                    <a:pt x="709" y="344"/>
                  </a:lnTo>
                  <a:lnTo>
                    <a:pt x="872" y="437"/>
                  </a:lnTo>
                  <a:lnTo>
                    <a:pt x="1091" y="4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1" name="Freeform 83">
              <a:extLst>
                <a:ext uri="{FF2B5EF4-FFF2-40B4-BE49-F238E27FC236}">
                  <a16:creationId xmlns:a16="http://schemas.microsoft.com/office/drawing/2014/main" id="{9F99E390-B500-47A0-9961-B953FDC854D9}"/>
                </a:ext>
              </a:extLst>
            </p:cNvPr>
            <p:cNvSpPr>
              <a:spLocks/>
            </p:cNvSpPr>
            <p:nvPr/>
          </p:nvSpPr>
          <p:spPr bwMode="auto">
            <a:xfrm>
              <a:off x="6274" y="2986"/>
              <a:ext cx="57" cy="32"/>
            </a:xfrm>
            <a:custGeom>
              <a:avLst/>
              <a:gdLst>
                <a:gd name="T0" fmla="*/ 0 w 566"/>
                <a:gd name="T1" fmla="*/ 0 h 328"/>
                <a:gd name="T2" fmla="*/ 0 w 566"/>
                <a:gd name="T3" fmla="*/ 0 h 328"/>
                <a:gd name="T4" fmla="*/ 0 w 566"/>
                <a:gd name="T5" fmla="*/ 0 h 328"/>
                <a:gd name="T6" fmla="*/ 0 w 566"/>
                <a:gd name="T7" fmla="*/ 0 h 328"/>
                <a:gd name="T8" fmla="*/ 0 w 566"/>
                <a:gd name="T9" fmla="*/ 0 h 328"/>
                <a:gd name="T10" fmla="*/ 0 w 566"/>
                <a:gd name="T11" fmla="*/ 0 h 328"/>
                <a:gd name="T12" fmla="*/ 0 w 566"/>
                <a:gd name="T13" fmla="*/ 0 h 328"/>
                <a:gd name="T14" fmla="*/ 0 w 566"/>
                <a:gd name="T15" fmla="*/ 0 h 328"/>
                <a:gd name="T16" fmla="*/ 0 w 566"/>
                <a:gd name="T17" fmla="*/ 0 h 328"/>
                <a:gd name="T18" fmla="*/ 0 w 566"/>
                <a:gd name="T19" fmla="*/ 0 h 328"/>
                <a:gd name="T20" fmla="*/ 0 w 566"/>
                <a:gd name="T21" fmla="*/ 0 h 328"/>
                <a:gd name="T22" fmla="*/ 0 w 566"/>
                <a:gd name="T23" fmla="*/ 0 h 3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6"/>
                <a:gd name="T37" fmla="*/ 0 h 328"/>
                <a:gd name="T38" fmla="*/ 566 w 566"/>
                <a:gd name="T39" fmla="*/ 328 h 3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6" h="328">
                  <a:moveTo>
                    <a:pt x="437" y="219"/>
                  </a:moveTo>
                  <a:lnTo>
                    <a:pt x="530" y="219"/>
                  </a:lnTo>
                  <a:lnTo>
                    <a:pt x="566" y="254"/>
                  </a:lnTo>
                  <a:lnTo>
                    <a:pt x="547" y="328"/>
                  </a:lnTo>
                  <a:lnTo>
                    <a:pt x="402" y="328"/>
                  </a:lnTo>
                  <a:lnTo>
                    <a:pt x="257" y="273"/>
                  </a:lnTo>
                  <a:lnTo>
                    <a:pt x="110" y="200"/>
                  </a:lnTo>
                  <a:lnTo>
                    <a:pt x="0" y="109"/>
                  </a:lnTo>
                  <a:lnTo>
                    <a:pt x="0" y="0"/>
                  </a:lnTo>
                  <a:lnTo>
                    <a:pt x="183" y="17"/>
                  </a:lnTo>
                  <a:lnTo>
                    <a:pt x="312" y="71"/>
                  </a:lnTo>
                  <a:lnTo>
                    <a:pt x="437"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2" name="Freeform 84">
              <a:extLst>
                <a:ext uri="{FF2B5EF4-FFF2-40B4-BE49-F238E27FC236}">
                  <a16:creationId xmlns:a16="http://schemas.microsoft.com/office/drawing/2014/main" id="{8FEFC384-9D12-4C89-BDF9-FF16F446501A}"/>
                </a:ext>
              </a:extLst>
            </p:cNvPr>
            <p:cNvSpPr>
              <a:spLocks/>
            </p:cNvSpPr>
            <p:nvPr/>
          </p:nvSpPr>
          <p:spPr bwMode="auto">
            <a:xfrm>
              <a:off x="5467" y="2997"/>
              <a:ext cx="120" cy="65"/>
            </a:xfrm>
            <a:custGeom>
              <a:avLst/>
              <a:gdLst>
                <a:gd name="T0" fmla="*/ 0 w 1200"/>
                <a:gd name="T1" fmla="*/ 0 h 655"/>
                <a:gd name="T2" fmla="*/ 0 w 1200"/>
                <a:gd name="T3" fmla="*/ 0 h 655"/>
                <a:gd name="T4" fmla="*/ 0 w 1200"/>
                <a:gd name="T5" fmla="*/ 0 h 655"/>
                <a:gd name="T6" fmla="*/ 0 w 1200"/>
                <a:gd name="T7" fmla="*/ 0 h 655"/>
                <a:gd name="T8" fmla="*/ 0 w 1200"/>
                <a:gd name="T9" fmla="*/ 0 h 655"/>
                <a:gd name="T10" fmla="*/ 0 w 1200"/>
                <a:gd name="T11" fmla="*/ 0 h 655"/>
                <a:gd name="T12" fmla="*/ 0 w 1200"/>
                <a:gd name="T13" fmla="*/ 0 h 655"/>
                <a:gd name="T14" fmla="*/ 0 w 1200"/>
                <a:gd name="T15" fmla="*/ 0 h 655"/>
                <a:gd name="T16" fmla="*/ 0 w 1200"/>
                <a:gd name="T17" fmla="*/ 0 h 655"/>
                <a:gd name="T18" fmla="*/ 0 w 1200"/>
                <a:gd name="T19" fmla="*/ 0 h 655"/>
                <a:gd name="T20" fmla="*/ 0 w 1200"/>
                <a:gd name="T21" fmla="*/ 0 h 655"/>
                <a:gd name="T22" fmla="*/ 0 w 1200"/>
                <a:gd name="T23" fmla="*/ 0 h 655"/>
                <a:gd name="T24" fmla="*/ 0 w 1200"/>
                <a:gd name="T25" fmla="*/ 0 h 655"/>
                <a:gd name="T26" fmla="*/ 0 w 1200"/>
                <a:gd name="T27" fmla="*/ 0 h 655"/>
                <a:gd name="T28" fmla="*/ 0 w 1200"/>
                <a:gd name="T29" fmla="*/ 0 h 655"/>
                <a:gd name="T30" fmla="*/ 0 w 1200"/>
                <a:gd name="T31" fmla="*/ 0 h 655"/>
                <a:gd name="T32" fmla="*/ 0 w 1200"/>
                <a:gd name="T33" fmla="*/ 0 h 655"/>
                <a:gd name="T34" fmla="*/ 0 w 1200"/>
                <a:gd name="T35" fmla="*/ 0 h 655"/>
                <a:gd name="T36" fmla="*/ 0 w 1200"/>
                <a:gd name="T37" fmla="*/ 0 h 655"/>
                <a:gd name="T38" fmla="*/ 0 w 1200"/>
                <a:gd name="T39" fmla="*/ 0 h 655"/>
                <a:gd name="T40" fmla="*/ 0 w 1200"/>
                <a:gd name="T41" fmla="*/ 0 h 655"/>
                <a:gd name="T42" fmla="*/ 0 w 1200"/>
                <a:gd name="T43" fmla="*/ 0 h 655"/>
                <a:gd name="T44" fmla="*/ 0 w 1200"/>
                <a:gd name="T45" fmla="*/ 0 h 655"/>
                <a:gd name="T46" fmla="*/ 0 w 1200"/>
                <a:gd name="T47" fmla="*/ 0 h 655"/>
                <a:gd name="T48" fmla="*/ 0 w 1200"/>
                <a:gd name="T49" fmla="*/ 0 h 655"/>
                <a:gd name="T50" fmla="*/ 0 w 1200"/>
                <a:gd name="T51" fmla="*/ 0 h 655"/>
                <a:gd name="T52" fmla="*/ 0 w 1200"/>
                <a:gd name="T53" fmla="*/ 0 h 655"/>
                <a:gd name="T54" fmla="*/ 0 w 1200"/>
                <a:gd name="T55" fmla="*/ 0 h 655"/>
                <a:gd name="T56" fmla="*/ 0 w 1200"/>
                <a:gd name="T57" fmla="*/ 0 h 655"/>
                <a:gd name="T58" fmla="*/ 0 w 1200"/>
                <a:gd name="T59" fmla="*/ 0 h 655"/>
                <a:gd name="T60" fmla="*/ 0 w 1200"/>
                <a:gd name="T61" fmla="*/ 0 h 655"/>
                <a:gd name="T62" fmla="*/ 0 w 1200"/>
                <a:gd name="T63" fmla="*/ 0 h 655"/>
                <a:gd name="T64" fmla="*/ 0 w 1200"/>
                <a:gd name="T65" fmla="*/ 0 h 655"/>
                <a:gd name="T66" fmla="*/ 0 w 1200"/>
                <a:gd name="T67" fmla="*/ 0 h 655"/>
                <a:gd name="T68" fmla="*/ 0 w 1200"/>
                <a:gd name="T69" fmla="*/ 0 h 655"/>
                <a:gd name="T70" fmla="*/ 0 w 1200"/>
                <a:gd name="T71" fmla="*/ 0 h 655"/>
                <a:gd name="T72" fmla="*/ 0 w 1200"/>
                <a:gd name="T73" fmla="*/ 0 h 655"/>
                <a:gd name="T74" fmla="*/ 0 w 1200"/>
                <a:gd name="T75" fmla="*/ 0 h 655"/>
                <a:gd name="T76" fmla="*/ 0 w 1200"/>
                <a:gd name="T77" fmla="*/ 0 h 655"/>
                <a:gd name="T78" fmla="*/ 0 w 1200"/>
                <a:gd name="T79" fmla="*/ 0 h 655"/>
                <a:gd name="T80" fmla="*/ 0 w 1200"/>
                <a:gd name="T81" fmla="*/ 0 h 655"/>
                <a:gd name="T82" fmla="*/ 0 w 1200"/>
                <a:gd name="T83" fmla="*/ 0 h 655"/>
                <a:gd name="T84" fmla="*/ 0 w 1200"/>
                <a:gd name="T85" fmla="*/ 0 h 655"/>
                <a:gd name="T86" fmla="*/ 0 w 1200"/>
                <a:gd name="T87" fmla="*/ 0 h 6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0"/>
                <a:gd name="T133" fmla="*/ 0 h 655"/>
                <a:gd name="T134" fmla="*/ 1200 w 1200"/>
                <a:gd name="T135" fmla="*/ 655 h 65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0" h="655">
                  <a:moveTo>
                    <a:pt x="1200" y="328"/>
                  </a:moveTo>
                  <a:lnTo>
                    <a:pt x="1091" y="382"/>
                  </a:lnTo>
                  <a:lnTo>
                    <a:pt x="1001" y="382"/>
                  </a:lnTo>
                  <a:lnTo>
                    <a:pt x="912" y="363"/>
                  </a:lnTo>
                  <a:lnTo>
                    <a:pt x="838" y="344"/>
                  </a:lnTo>
                  <a:lnTo>
                    <a:pt x="764" y="328"/>
                  </a:lnTo>
                  <a:lnTo>
                    <a:pt x="729" y="289"/>
                  </a:lnTo>
                  <a:lnTo>
                    <a:pt x="764" y="254"/>
                  </a:lnTo>
                  <a:lnTo>
                    <a:pt x="764" y="219"/>
                  </a:lnTo>
                  <a:lnTo>
                    <a:pt x="693" y="181"/>
                  </a:lnTo>
                  <a:lnTo>
                    <a:pt x="620" y="164"/>
                  </a:lnTo>
                  <a:lnTo>
                    <a:pt x="546" y="200"/>
                  </a:lnTo>
                  <a:lnTo>
                    <a:pt x="475" y="235"/>
                  </a:lnTo>
                  <a:lnTo>
                    <a:pt x="401" y="273"/>
                  </a:lnTo>
                  <a:lnTo>
                    <a:pt x="311" y="308"/>
                  </a:lnTo>
                  <a:lnTo>
                    <a:pt x="218" y="328"/>
                  </a:lnTo>
                  <a:lnTo>
                    <a:pt x="382" y="398"/>
                  </a:lnTo>
                  <a:lnTo>
                    <a:pt x="565" y="472"/>
                  </a:lnTo>
                  <a:lnTo>
                    <a:pt x="764" y="546"/>
                  </a:lnTo>
                  <a:lnTo>
                    <a:pt x="710" y="617"/>
                  </a:lnTo>
                  <a:lnTo>
                    <a:pt x="655" y="655"/>
                  </a:lnTo>
                  <a:lnTo>
                    <a:pt x="601" y="655"/>
                  </a:lnTo>
                  <a:lnTo>
                    <a:pt x="530" y="655"/>
                  </a:lnTo>
                  <a:lnTo>
                    <a:pt x="475" y="655"/>
                  </a:lnTo>
                  <a:lnTo>
                    <a:pt x="401" y="636"/>
                  </a:lnTo>
                  <a:lnTo>
                    <a:pt x="347" y="617"/>
                  </a:lnTo>
                  <a:lnTo>
                    <a:pt x="273" y="636"/>
                  </a:lnTo>
                  <a:lnTo>
                    <a:pt x="218" y="655"/>
                  </a:lnTo>
                  <a:lnTo>
                    <a:pt x="147" y="581"/>
                  </a:lnTo>
                  <a:lnTo>
                    <a:pt x="109" y="507"/>
                  </a:lnTo>
                  <a:lnTo>
                    <a:pt x="93" y="436"/>
                  </a:lnTo>
                  <a:lnTo>
                    <a:pt x="74" y="344"/>
                  </a:lnTo>
                  <a:lnTo>
                    <a:pt x="54" y="273"/>
                  </a:lnTo>
                  <a:lnTo>
                    <a:pt x="0" y="219"/>
                  </a:lnTo>
                  <a:lnTo>
                    <a:pt x="74" y="181"/>
                  </a:lnTo>
                  <a:lnTo>
                    <a:pt x="164" y="164"/>
                  </a:lnTo>
                  <a:lnTo>
                    <a:pt x="273" y="181"/>
                  </a:lnTo>
                  <a:lnTo>
                    <a:pt x="366" y="164"/>
                  </a:lnTo>
                  <a:lnTo>
                    <a:pt x="456" y="145"/>
                  </a:lnTo>
                  <a:lnTo>
                    <a:pt x="510" y="91"/>
                  </a:lnTo>
                  <a:lnTo>
                    <a:pt x="546" y="0"/>
                  </a:lnTo>
                  <a:lnTo>
                    <a:pt x="838" y="36"/>
                  </a:lnTo>
                  <a:lnTo>
                    <a:pt x="1091" y="110"/>
                  </a:lnTo>
                  <a:lnTo>
                    <a:pt x="1200" y="3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3" name="Freeform 85">
              <a:extLst>
                <a:ext uri="{FF2B5EF4-FFF2-40B4-BE49-F238E27FC236}">
                  <a16:creationId xmlns:a16="http://schemas.microsoft.com/office/drawing/2014/main" id="{1981571C-681E-48B5-8FFE-AFC9B5DE4288}"/>
                </a:ext>
              </a:extLst>
            </p:cNvPr>
            <p:cNvSpPr>
              <a:spLocks/>
            </p:cNvSpPr>
            <p:nvPr/>
          </p:nvSpPr>
          <p:spPr bwMode="auto">
            <a:xfrm>
              <a:off x="5259" y="3006"/>
              <a:ext cx="44" cy="29"/>
            </a:xfrm>
            <a:custGeom>
              <a:avLst/>
              <a:gdLst>
                <a:gd name="T0" fmla="*/ 0 w 436"/>
                <a:gd name="T1" fmla="*/ 0 h 291"/>
                <a:gd name="T2" fmla="*/ 0 w 436"/>
                <a:gd name="T3" fmla="*/ 0 h 291"/>
                <a:gd name="T4" fmla="*/ 0 w 436"/>
                <a:gd name="T5" fmla="*/ 0 h 291"/>
                <a:gd name="T6" fmla="*/ 0 w 436"/>
                <a:gd name="T7" fmla="*/ 0 h 291"/>
                <a:gd name="T8" fmla="*/ 0 w 436"/>
                <a:gd name="T9" fmla="*/ 0 h 291"/>
                <a:gd name="T10" fmla="*/ 0 w 436"/>
                <a:gd name="T11" fmla="*/ 0 h 291"/>
                <a:gd name="T12" fmla="*/ 0 w 436"/>
                <a:gd name="T13" fmla="*/ 0 h 291"/>
                <a:gd name="T14" fmla="*/ 0 w 436"/>
                <a:gd name="T15" fmla="*/ 0 h 291"/>
                <a:gd name="T16" fmla="*/ 0 w 436"/>
                <a:gd name="T17" fmla="*/ 0 h 291"/>
                <a:gd name="T18" fmla="*/ 0 w 436"/>
                <a:gd name="T19" fmla="*/ 0 h 291"/>
                <a:gd name="T20" fmla="*/ 0 w 436"/>
                <a:gd name="T21" fmla="*/ 0 h 291"/>
                <a:gd name="T22" fmla="*/ 0 w 436"/>
                <a:gd name="T23" fmla="*/ 0 h 291"/>
                <a:gd name="T24" fmla="*/ 0 w 436"/>
                <a:gd name="T25" fmla="*/ 0 h 291"/>
                <a:gd name="T26" fmla="*/ 0 w 436"/>
                <a:gd name="T27" fmla="*/ 0 h 291"/>
                <a:gd name="T28" fmla="*/ 0 w 436"/>
                <a:gd name="T29" fmla="*/ 0 h 2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6"/>
                <a:gd name="T46" fmla="*/ 0 h 291"/>
                <a:gd name="T47" fmla="*/ 436 w 436"/>
                <a:gd name="T48" fmla="*/ 291 h 2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6" h="291">
                  <a:moveTo>
                    <a:pt x="326" y="237"/>
                  </a:moveTo>
                  <a:lnTo>
                    <a:pt x="291" y="291"/>
                  </a:lnTo>
                  <a:lnTo>
                    <a:pt x="202" y="291"/>
                  </a:lnTo>
                  <a:lnTo>
                    <a:pt x="109" y="237"/>
                  </a:lnTo>
                  <a:lnTo>
                    <a:pt x="326" y="128"/>
                  </a:lnTo>
                  <a:lnTo>
                    <a:pt x="272" y="73"/>
                  </a:lnTo>
                  <a:lnTo>
                    <a:pt x="202" y="73"/>
                  </a:lnTo>
                  <a:lnTo>
                    <a:pt x="128" y="109"/>
                  </a:lnTo>
                  <a:lnTo>
                    <a:pt x="54" y="128"/>
                  </a:lnTo>
                  <a:lnTo>
                    <a:pt x="0" y="128"/>
                  </a:lnTo>
                  <a:lnTo>
                    <a:pt x="0" y="19"/>
                  </a:lnTo>
                  <a:lnTo>
                    <a:pt x="147" y="35"/>
                  </a:lnTo>
                  <a:lnTo>
                    <a:pt x="310" y="0"/>
                  </a:lnTo>
                  <a:lnTo>
                    <a:pt x="436" y="19"/>
                  </a:lnTo>
                  <a:lnTo>
                    <a:pt x="326"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4" name="Freeform 86">
              <a:extLst>
                <a:ext uri="{FF2B5EF4-FFF2-40B4-BE49-F238E27FC236}">
                  <a16:creationId xmlns:a16="http://schemas.microsoft.com/office/drawing/2014/main" id="{2E2D79AA-8399-4F27-AA87-A523889648BF}"/>
                </a:ext>
              </a:extLst>
            </p:cNvPr>
            <p:cNvSpPr>
              <a:spLocks/>
            </p:cNvSpPr>
            <p:nvPr/>
          </p:nvSpPr>
          <p:spPr bwMode="auto">
            <a:xfrm>
              <a:off x="5336" y="3004"/>
              <a:ext cx="54" cy="14"/>
            </a:xfrm>
            <a:custGeom>
              <a:avLst/>
              <a:gdLst>
                <a:gd name="T0" fmla="*/ 0 w 546"/>
                <a:gd name="T1" fmla="*/ 0 h 147"/>
                <a:gd name="T2" fmla="*/ 0 w 546"/>
                <a:gd name="T3" fmla="*/ 0 h 147"/>
                <a:gd name="T4" fmla="*/ 0 w 546"/>
                <a:gd name="T5" fmla="*/ 0 h 147"/>
                <a:gd name="T6" fmla="*/ 0 w 546"/>
                <a:gd name="T7" fmla="*/ 0 h 147"/>
                <a:gd name="T8" fmla="*/ 0 w 546"/>
                <a:gd name="T9" fmla="*/ 0 h 147"/>
                <a:gd name="T10" fmla="*/ 0 w 546"/>
                <a:gd name="T11" fmla="*/ 0 h 147"/>
                <a:gd name="T12" fmla="*/ 0 w 546"/>
                <a:gd name="T13" fmla="*/ 0 h 147"/>
                <a:gd name="T14" fmla="*/ 0 w 546"/>
                <a:gd name="T15" fmla="*/ 0 h 147"/>
                <a:gd name="T16" fmla="*/ 0 w 546"/>
                <a:gd name="T17" fmla="*/ 0 h 147"/>
                <a:gd name="T18" fmla="*/ 0 w 546"/>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6"/>
                <a:gd name="T31" fmla="*/ 0 h 147"/>
                <a:gd name="T32" fmla="*/ 546 w 546"/>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6" h="147">
                  <a:moveTo>
                    <a:pt x="546" y="38"/>
                  </a:moveTo>
                  <a:lnTo>
                    <a:pt x="456" y="109"/>
                  </a:lnTo>
                  <a:lnTo>
                    <a:pt x="347" y="147"/>
                  </a:lnTo>
                  <a:lnTo>
                    <a:pt x="219" y="147"/>
                  </a:lnTo>
                  <a:lnTo>
                    <a:pt x="148" y="128"/>
                  </a:lnTo>
                  <a:lnTo>
                    <a:pt x="74" y="92"/>
                  </a:lnTo>
                  <a:lnTo>
                    <a:pt x="0" y="38"/>
                  </a:lnTo>
                  <a:lnTo>
                    <a:pt x="183" y="19"/>
                  </a:lnTo>
                  <a:lnTo>
                    <a:pt x="347" y="0"/>
                  </a:lnTo>
                  <a:lnTo>
                    <a:pt x="54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5" name="Freeform 87">
              <a:extLst>
                <a:ext uri="{FF2B5EF4-FFF2-40B4-BE49-F238E27FC236}">
                  <a16:creationId xmlns:a16="http://schemas.microsoft.com/office/drawing/2014/main" id="{32ED1D40-DE3F-41BF-9379-FB0C3E6D0007}"/>
                </a:ext>
              </a:extLst>
            </p:cNvPr>
            <p:cNvSpPr>
              <a:spLocks/>
            </p:cNvSpPr>
            <p:nvPr/>
          </p:nvSpPr>
          <p:spPr bwMode="auto">
            <a:xfrm>
              <a:off x="5609" y="3006"/>
              <a:ext cx="54" cy="34"/>
            </a:xfrm>
            <a:custGeom>
              <a:avLst/>
              <a:gdLst>
                <a:gd name="T0" fmla="*/ 0 w 546"/>
                <a:gd name="T1" fmla="*/ 0 h 345"/>
                <a:gd name="T2" fmla="*/ 0 w 546"/>
                <a:gd name="T3" fmla="*/ 0 h 345"/>
                <a:gd name="T4" fmla="*/ 0 w 546"/>
                <a:gd name="T5" fmla="*/ 0 h 345"/>
                <a:gd name="T6" fmla="*/ 0 w 546"/>
                <a:gd name="T7" fmla="*/ 0 h 345"/>
                <a:gd name="T8" fmla="*/ 0 w 546"/>
                <a:gd name="T9" fmla="*/ 0 h 345"/>
                <a:gd name="T10" fmla="*/ 0 w 546"/>
                <a:gd name="T11" fmla="*/ 0 h 345"/>
                <a:gd name="T12" fmla="*/ 0 w 546"/>
                <a:gd name="T13" fmla="*/ 0 h 345"/>
                <a:gd name="T14" fmla="*/ 0 w 546"/>
                <a:gd name="T15" fmla="*/ 0 h 345"/>
                <a:gd name="T16" fmla="*/ 0 w 546"/>
                <a:gd name="T17" fmla="*/ 0 h 345"/>
                <a:gd name="T18" fmla="*/ 0 w 546"/>
                <a:gd name="T19" fmla="*/ 0 h 345"/>
                <a:gd name="T20" fmla="*/ 0 w 546"/>
                <a:gd name="T21" fmla="*/ 0 h 345"/>
                <a:gd name="T22" fmla="*/ 0 w 546"/>
                <a:gd name="T23" fmla="*/ 0 h 345"/>
                <a:gd name="T24" fmla="*/ 0 w 546"/>
                <a:gd name="T25" fmla="*/ 0 h 345"/>
                <a:gd name="T26" fmla="*/ 0 w 546"/>
                <a:gd name="T27" fmla="*/ 0 h 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6"/>
                <a:gd name="T43" fmla="*/ 0 h 345"/>
                <a:gd name="T44" fmla="*/ 546 w 546"/>
                <a:gd name="T45" fmla="*/ 345 h 3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6" h="345">
                  <a:moveTo>
                    <a:pt x="327" y="19"/>
                  </a:moveTo>
                  <a:lnTo>
                    <a:pt x="382" y="128"/>
                  </a:lnTo>
                  <a:lnTo>
                    <a:pt x="456" y="198"/>
                  </a:lnTo>
                  <a:lnTo>
                    <a:pt x="546" y="237"/>
                  </a:lnTo>
                  <a:lnTo>
                    <a:pt x="475" y="307"/>
                  </a:lnTo>
                  <a:lnTo>
                    <a:pt x="382" y="326"/>
                  </a:lnTo>
                  <a:lnTo>
                    <a:pt x="292" y="326"/>
                  </a:lnTo>
                  <a:lnTo>
                    <a:pt x="218" y="345"/>
                  </a:lnTo>
                  <a:lnTo>
                    <a:pt x="218" y="128"/>
                  </a:lnTo>
                  <a:lnTo>
                    <a:pt x="0" y="128"/>
                  </a:lnTo>
                  <a:lnTo>
                    <a:pt x="19" y="35"/>
                  </a:lnTo>
                  <a:lnTo>
                    <a:pt x="128" y="0"/>
                  </a:lnTo>
                  <a:lnTo>
                    <a:pt x="256" y="0"/>
                  </a:lnTo>
                  <a:lnTo>
                    <a:pt x="32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6" name="Freeform 88">
              <a:extLst>
                <a:ext uri="{FF2B5EF4-FFF2-40B4-BE49-F238E27FC236}">
                  <a16:creationId xmlns:a16="http://schemas.microsoft.com/office/drawing/2014/main" id="{7548794C-9758-4EC0-8803-281A139C7B81}"/>
                </a:ext>
              </a:extLst>
            </p:cNvPr>
            <p:cNvSpPr>
              <a:spLocks/>
            </p:cNvSpPr>
            <p:nvPr/>
          </p:nvSpPr>
          <p:spPr bwMode="auto">
            <a:xfrm>
              <a:off x="5183" y="3011"/>
              <a:ext cx="44" cy="9"/>
            </a:xfrm>
            <a:custGeom>
              <a:avLst/>
              <a:gdLst>
                <a:gd name="T0" fmla="*/ 0 w 437"/>
                <a:gd name="T1" fmla="*/ 0 h 90"/>
                <a:gd name="T2" fmla="*/ 0 w 437"/>
                <a:gd name="T3" fmla="*/ 0 h 90"/>
                <a:gd name="T4" fmla="*/ 0 w 437"/>
                <a:gd name="T5" fmla="*/ 0 h 90"/>
                <a:gd name="T6" fmla="*/ 0 w 437"/>
                <a:gd name="T7" fmla="*/ 0 h 90"/>
                <a:gd name="T8" fmla="*/ 0 w 437"/>
                <a:gd name="T9" fmla="*/ 0 h 90"/>
                <a:gd name="T10" fmla="*/ 0 w 437"/>
                <a:gd name="T11" fmla="*/ 0 h 90"/>
                <a:gd name="T12" fmla="*/ 0 w 437"/>
                <a:gd name="T13" fmla="*/ 0 h 90"/>
                <a:gd name="T14" fmla="*/ 0 60000 65536"/>
                <a:gd name="T15" fmla="*/ 0 60000 65536"/>
                <a:gd name="T16" fmla="*/ 0 60000 65536"/>
                <a:gd name="T17" fmla="*/ 0 60000 65536"/>
                <a:gd name="T18" fmla="*/ 0 60000 65536"/>
                <a:gd name="T19" fmla="*/ 0 60000 65536"/>
                <a:gd name="T20" fmla="*/ 0 60000 65536"/>
                <a:gd name="T21" fmla="*/ 0 w 437"/>
                <a:gd name="T22" fmla="*/ 0 h 90"/>
                <a:gd name="T23" fmla="*/ 437 w 437"/>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7" h="90">
                  <a:moveTo>
                    <a:pt x="437" y="74"/>
                  </a:moveTo>
                  <a:lnTo>
                    <a:pt x="311" y="90"/>
                  </a:lnTo>
                  <a:lnTo>
                    <a:pt x="147" y="90"/>
                  </a:lnTo>
                  <a:lnTo>
                    <a:pt x="0" y="74"/>
                  </a:lnTo>
                  <a:lnTo>
                    <a:pt x="128" y="19"/>
                  </a:lnTo>
                  <a:lnTo>
                    <a:pt x="292" y="0"/>
                  </a:lnTo>
                  <a:lnTo>
                    <a:pt x="437"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7" name="Freeform 89">
              <a:extLst>
                <a:ext uri="{FF2B5EF4-FFF2-40B4-BE49-F238E27FC236}">
                  <a16:creationId xmlns:a16="http://schemas.microsoft.com/office/drawing/2014/main" id="{C19FD8E9-3FE1-4422-B979-1471CA258E8E}"/>
                </a:ext>
              </a:extLst>
            </p:cNvPr>
            <p:cNvSpPr>
              <a:spLocks/>
            </p:cNvSpPr>
            <p:nvPr/>
          </p:nvSpPr>
          <p:spPr bwMode="auto">
            <a:xfrm>
              <a:off x="4790" y="3015"/>
              <a:ext cx="76" cy="36"/>
            </a:xfrm>
            <a:custGeom>
              <a:avLst/>
              <a:gdLst>
                <a:gd name="T0" fmla="*/ 0 w 764"/>
                <a:gd name="T1" fmla="*/ 0 h 365"/>
                <a:gd name="T2" fmla="*/ 0 w 764"/>
                <a:gd name="T3" fmla="*/ 0 h 365"/>
                <a:gd name="T4" fmla="*/ 0 w 764"/>
                <a:gd name="T5" fmla="*/ 0 h 365"/>
                <a:gd name="T6" fmla="*/ 0 w 764"/>
                <a:gd name="T7" fmla="*/ 0 h 365"/>
                <a:gd name="T8" fmla="*/ 0 w 764"/>
                <a:gd name="T9" fmla="*/ 0 h 365"/>
                <a:gd name="T10" fmla="*/ 0 w 764"/>
                <a:gd name="T11" fmla="*/ 0 h 365"/>
                <a:gd name="T12" fmla="*/ 0 w 764"/>
                <a:gd name="T13" fmla="*/ 0 h 365"/>
                <a:gd name="T14" fmla="*/ 0 w 764"/>
                <a:gd name="T15" fmla="*/ 0 h 365"/>
                <a:gd name="T16" fmla="*/ 0 w 764"/>
                <a:gd name="T17" fmla="*/ 0 h 365"/>
                <a:gd name="T18" fmla="*/ 0 w 764"/>
                <a:gd name="T19" fmla="*/ 0 h 365"/>
                <a:gd name="T20" fmla="*/ 0 w 764"/>
                <a:gd name="T21" fmla="*/ 0 h 365"/>
                <a:gd name="T22" fmla="*/ 0 w 764"/>
                <a:gd name="T23" fmla="*/ 0 h 365"/>
                <a:gd name="T24" fmla="*/ 0 w 764"/>
                <a:gd name="T25" fmla="*/ 0 h 365"/>
                <a:gd name="T26" fmla="*/ 0 w 764"/>
                <a:gd name="T27" fmla="*/ 0 h 365"/>
                <a:gd name="T28" fmla="*/ 0 w 764"/>
                <a:gd name="T29" fmla="*/ 0 h 365"/>
                <a:gd name="T30" fmla="*/ 0 w 764"/>
                <a:gd name="T31" fmla="*/ 0 h 365"/>
                <a:gd name="T32" fmla="*/ 0 w 764"/>
                <a:gd name="T33" fmla="*/ 0 h 365"/>
                <a:gd name="T34" fmla="*/ 0 w 764"/>
                <a:gd name="T35" fmla="*/ 0 h 365"/>
                <a:gd name="T36" fmla="*/ 0 w 764"/>
                <a:gd name="T37" fmla="*/ 0 h 365"/>
                <a:gd name="T38" fmla="*/ 0 w 764"/>
                <a:gd name="T39" fmla="*/ 0 h 3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4"/>
                <a:gd name="T61" fmla="*/ 0 h 365"/>
                <a:gd name="T62" fmla="*/ 764 w 764"/>
                <a:gd name="T63" fmla="*/ 365 h 3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4" h="365">
                  <a:moveTo>
                    <a:pt x="437" y="38"/>
                  </a:moveTo>
                  <a:lnTo>
                    <a:pt x="420" y="92"/>
                  </a:lnTo>
                  <a:lnTo>
                    <a:pt x="420" y="163"/>
                  </a:lnTo>
                  <a:lnTo>
                    <a:pt x="437" y="255"/>
                  </a:lnTo>
                  <a:lnTo>
                    <a:pt x="764" y="147"/>
                  </a:lnTo>
                  <a:lnTo>
                    <a:pt x="764" y="365"/>
                  </a:lnTo>
                  <a:lnTo>
                    <a:pt x="693" y="326"/>
                  </a:lnTo>
                  <a:lnTo>
                    <a:pt x="620" y="310"/>
                  </a:lnTo>
                  <a:lnTo>
                    <a:pt x="530" y="291"/>
                  </a:lnTo>
                  <a:lnTo>
                    <a:pt x="456" y="291"/>
                  </a:lnTo>
                  <a:lnTo>
                    <a:pt x="366" y="291"/>
                  </a:lnTo>
                  <a:lnTo>
                    <a:pt x="311" y="272"/>
                  </a:lnTo>
                  <a:lnTo>
                    <a:pt x="257" y="217"/>
                  </a:lnTo>
                  <a:lnTo>
                    <a:pt x="218" y="147"/>
                  </a:lnTo>
                  <a:lnTo>
                    <a:pt x="164" y="147"/>
                  </a:lnTo>
                  <a:lnTo>
                    <a:pt x="74" y="163"/>
                  </a:lnTo>
                  <a:lnTo>
                    <a:pt x="0" y="147"/>
                  </a:lnTo>
                  <a:lnTo>
                    <a:pt x="109" y="38"/>
                  </a:lnTo>
                  <a:lnTo>
                    <a:pt x="273" y="0"/>
                  </a:lnTo>
                  <a:lnTo>
                    <a:pt x="43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8" name="Freeform 90">
              <a:extLst>
                <a:ext uri="{FF2B5EF4-FFF2-40B4-BE49-F238E27FC236}">
                  <a16:creationId xmlns:a16="http://schemas.microsoft.com/office/drawing/2014/main" id="{0B147870-58EB-4EBF-9B5A-E376419C36BC}"/>
                </a:ext>
              </a:extLst>
            </p:cNvPr>
            <p:cNvSpPr>
              <a:spLocks/>
            </p:cNvSpPr>
            <p:nvPr/>
          </p:nvSpPr>
          <p:spPr bwMode="auto">
            <a:xfrm>
              <a:off x="5685" y="3015"/>
              <a:ext cx="87" cy="47"/>
            </a:xfrm>
            <a:custGeom>
              <a:avLst/>
              <a:gdLst>
                <a:gd name="T0" fmla="*/ 0 w 873"/>
                <a:gd name="T1" fmla="*/ 0 h 474"/>
                <a:gd name="T2" fmla="*/ 0 w 873"/>
                <a:gd name="T3" fmla="*/ 0 h 474"/>
                <a:gd name="T4" fmla="*/ 0 w 873"/>
                <a:gd name="T5" fmla="*/ 0 h 474"/>
                <a:gd name="T6" fmla="*/ 0 w 873"/>
                <a:gd name="T7" fmla="*/ 0 h 474"/>
                <a:gd name="T8" fmla="*/ 0 w 873"/>
                <a:gd name="T9" fmla="*/ 0 h 474"/>
                <a:gd name="T10" fmla="*/ 0 w 873"/>
                <a:gd name="T11" fmla="*/ 0 h 474"/>
                <a:gd name="T12" fmla="*/ 0 w 873"/>
                <a:gd name="T13" fmla="*/ 0 h 474"/>
                <a:gd name="T14" fmla="*/ 0 w 873"/>
                <a:gd name="T15" fmla="*/ 0 h 474"/>
                <a:gd name="T16" fmla="*/ 0 w 873"/>
                <a:gd name="T17" fmla="*/ 0 h 474"/>
                <a:gd name="T18" fmla="*/ 0 w 873"/>
                <a:gd name="T19" fmla="*/ 0 h 474"/>
                <a:gd name="T20" fmla="*/ 0 w 873"/>
                <a:gd name="T21" fmla="*/ 0 h 474"/>
                <a:gd name="T22" fmla="*/ 0 w 873"/>
                <a:gd name="T23" fmla="*/ 0 h 474"/>
                <a:gd name="T24" fmla="*/ 0 w 873"/>
                <a:gd name="T25" fmla="*/ 0 h 474"/>
                <a:gd name="T26" fmla="*/ 0 w 873"/>
                <a:gd name="T27" fmla="*/ 0 h 474"/>
                <a:gd name="T28" fmla="*/ 0 w 873"/>
                <a:gd name="T29" fmla="*/ 0 h 474"/>
                <a:gd name="T30" fmla="*/ 0 w 873"/>
                <a:gd name="T31" fmla="*/ 0 h 474"/>
                <a:gd name="T32" fmla="*/ 0 w 873"/>
                <a:gd name="T33" fmla="*/ 0 h 474"/>
                <a:gd name="T34" fmla="*/ 0 w 873"/>
                <a:gd name="T35" fmla="*/ 0 h 474"/>
                <a:gd name="T36" fmla="*/ 0 w 873"/>
                <a:gd name="T37" fmla="*/ 0 h 474"/>
                <a:gd name="T38" fmla="*/ 0 w 873"/>
                <a:gd name="T39" fmla="*/ 0 h 474"/>
                <a:gd name="T40" fmla="*/ 0 w 873"/>
                <a:gd name="T41" fmla="*/ 0 h 474"/>
                <a:gd name="T42" fmla="*/ 0 w 873"/>
                <a:gd name="T43" fmla="*/ 0 h 474"/>
                <a:gd name="T44" fmla="*/ 0 w 873"/>
                <a:gd name="T45" fmla="*/ 0 h 474"/>
                <a:gd name="T46" fmla="*/ 0 w 873"/>
                <a:gd name="T47" fmla="*/ 0 h 474"/>
                <a:gd name="T48" fmla="*/ 0 w 873"/>
                <a:gd name="T49" fmla="*/ 0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73"/>
                <a:gd name="T76" fmla="*/ 0 h 474"/>
                <a:gd name="T77" fmla="*/ 873 w 873"/>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73" h="474">
                  <a:moveTo>
                    <a:pt x="873" y="147"/>
                  </a:moveTo>
                  <a:lnTo>
                    <a:pt x="838" y="201"/>
                  </a:lnTo>
                  <a:lnTo>
                    <a:pt x="819" y="255"/>
                  </a:lnTo>
                  <a:lnTo>
                    <a:pt x="838" y="326"/>
                  </a:lnTo>
                  <a:lnTo>
                    <a:pt x="857" y="381"/>
                  </a:lnTo>
                  <a:lnTo>
                    <a:pt x="838" y="436"/>
                  </a:lnTo>
                  <a:lnTo>
                    <a:pt x="764" y="474"/>
                  </a:lnTo>
                  <a:lnTo>
                    <a:pt x="218" y="365"/>
                  </a:lnTo>
                  <a:lnTo>
                    <a:pt x="218" y="310"/>
                  </a:lnTo>
                  <a:lnTo>
                    <a:pt x="272" y="291"/>
                  </a:lnTo>
                  <a:lnTo>
                    <a:pt x="327" y="291"/>
                  </a:lnTo>
                  <a:lnTo>
                    <a:pt x="401" y="291"/>
                  </a:lnTo>
                  <a:lnTo>
                    <a:pt x="455" y="272"/>
                  </a:lnTo>
                  <a:lnTo>
                    <a:pt x="474" y="217"/>
                  </a:lnTo>
                  <a:lnTo>
                    <a:pt x="436" y="147"/>
                  </a:lnTo>
                  <a:lnTo>
                    <a:pt x="311" y="108"/>
                  </a:lnTo>
                  <a:lnTo>
                    <a:pt x="163" y="127"/>
                  </a:lnTo>
                  <a:lnTo>
                    <a:pt x="0" y="147"/>
                  </a:lnTo>
                  <a:lnTo>
                    <a:pt x="0" y="38"/>
                  </a:lnTo>
                  <a:lnTo>
                    <a:pt x="163" y="0"/>
                  </a:lnTo>
                  <a:lnTo>
                    <a:pt x="327" y="0"/>
                  </a:lnTo>
                  <a:lnTo>
                    <a:pt x="474" y="38"/>
                  </a:lnTo>
                  <a:lnTo>
                    <a:pt x="600" y="73"/>
                  </a:lnTo>
                  <a:lnTo>
                    <a:pt x="747" y="108"/>
                  </a:lnTo>
                  <a:lnTo>
                    <a:pt x="873"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59" name="Freeform 91">
              <a:extLst>
                <a:ext uri="{FF2B5EF4-FFF2-40B4-BE49-F238E27FC236}">
                  <a16:creationId xmlns:a16="http://schemas.microsoft.com/office/drawing/2014/main" id="{CBFE66CB-B889-44FE-8CD4-75E4739930B9}"/>
                </a:ext>
              </a:extLst>
            </p:cNvPr>
            <p:cNvSpPr>
              <a:spLocks/>
            </p:cNvSpPr>
            <p:nvPr/>
          </p:nvSpPr>
          <p:spPr bwMode="auto">
            <a:xfrm>
              <a:off x="5401" y="3018"/>
              <a:ext cx="44" cy="15"/>
            </a:xfrm>
            <a:custGeom>
              <a:avLst/>
              <a:gdLst>
                <a:gd name="T0" fmla="*/ 0 w 435"/>
                <a:gd name="T1" fmla="*/ 0 h 144"/>
                <a:gd name="T2" fmla="*/ 0 w 435"/>
                <a:gd name="T3" fmla="*/ 0 h 144"/>
                <a:gd name="T4" fmla="*/ 0 w 435"/>
                <a:gd name="T5" fmla="*/ 0 h 144"/>
                <a:gd name="T6" fmla="*/ 0 w 435"/>
                <a:gd name="T7" fmla="*/ 0 h 144"/>
                <a:gd name="T8" fmla="*/ 0 w 435"/>
                <a:gd name="T9" fmla="*/ 0 h 144"/>
                <a:gd name="T10" fmla="*/ 0 w 435"/>
                <a:gd name="T11" fmla="*/ 0 h 144"/>
                <a:gd name="T12" fmla="*/ 0 w 435"/>
                <a:gd name="T13" fmla="*/ 0 h 144"/>
                <a:gd name="T14" fmla="*/ 0 w 435"/>
                <a:gd name="T15" fmla="*/ 0 h 144"/>
                <a:gd name="T16" fmla="*/ 0 60000 65536"/>
                <a:gd name="T17" fmla="*/ 0 60000 65536"/>
                <a:gd name="T18" fmla="*/ 0 60000 65536"/>
                <a:gd name="T19" fmla="*/ 0 60000 65536"/>
                <a:gd name="T20" fmla="*/ 0 60000 65536"/>
                <a:gd name="T21" fmla="*/ 0 60000 65536"/>
                <a:gd name="T22" fmla="*/ 0 60000 65536"/>
                <a:gd name="T23" fmla="*/ 0 60000 65536"/>
                <a:gd name="T24" fmla="*/ 0 w 435"/>
                <a:gd name="T25" fmla="*/ 0 h 144"/>
                <a:gd name="T26" fmla="*/ 435 w 435"/>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5" h="144">
                  <a:moveTo>
                    <a:pt x="435" y="109"/>
                  </a:moveTo>
                  <a:lnTo>
                    <a:pt x="326" y="144"/>
                  </a:lnTo>
                  <a:lnTo>
                    <a:pt x="162" y="144"/>
                  </a:lnTo>
                  <a:lnTo>
                    <a:pt x="0" y="109"/>
                  </a:lnTo>
                  <a:lnTo>
                    <a:pt x="0" y="0"/>
                  </a:lnTo>
                  <a:lnTo>
                    <a:pt x="162" y="16"/>
                  </a:lnTo>
                  <a:lnTo>
                    <a:pt x="326" y="35"/>
                  </a:lnTo>
                  <a:lnTo>
                    <a:pt x="43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0" name="Freeform 92">
              <a:extLst>
                <a:ext uri="{FF2B5EF4-FFF2-40B4-BE49-F238E27FC236}">
                  <a16:creationId xmlns:a16="http://schemas.microsoft.com/office/drawing/2014/main" id="{76BB0FEB-F60E-4EE6-9BFC-38DA0877B6D9}"/>
                </a:ext>
              </a:extLst>
            </p:cNvPr>
            <p:cNvSpPr>
              <a:spLocks/>
            </p:cNvSpPr>
            <p:nvPr/>
          </p:nvSpPr>
          <p:spPr bwMode="auto">
            <a:xfrm>
              <a:off x="6318" y="3027"/>
              <a:ext cx="55" cy="24"/>
            </a:xfrm>
            <a:custGeom>
              <a:avLst/>
              <a:gdLst>
                <a:gd name="T0" fmla="*/ 0 w 546"/>
                <a:gd name="T1" fmla="*/ 0 h 238"/>
                <a:gd name="T2" fmla="*/ 0 w 546"/>
                <a:gd name="T3" fmla="*/ 0 h 238"/>
                <a:gd name="T4" fmla="*/ 0 w 546"/>
                <a:gd name="T5" fmla="*/ 0 h 238"/>
                <a:gd name="T6" fmla="*/ 0 w 546"/>
                <a:gd name="T7" fmla="*/ 0 h 238"/>
                <a:gd name="T8" fmla="*/ 0 w 546"/>
                <a:gd name="T9" fmla="*/ 0 h 238"/>
                <a:gd name="T10" fmla="*/ 0 w 546"/>
                <a:gd name="T11" fmla="*/ 0 h 238"/>
                <a:gd name="T12" fmla="*/ 0 w 546"/>
                <a:gd name="T13" fmla="*/ 0 h 238"/>
                <a:gd name="T14" fmla="*/ 0 w 546"/>
                <a:gd name="T15" fmla="*/ 0 h 238"/>
                <a:gd name="T16" fmla="*/ 0 w 546"/>
                <a:gd name="T17" fmla="*/ 0 h 238"/>
                <a:gd name="T18" fmla="*/ 0 w 546"/>
                <a:gd name="T19" fmla="*/ 0 h 238"/>
                <a:gd name="T20" fmla="*/ 0 w 546"/>
                <a:gd name="T21" fmla="*/ 0 h 238"/>
                <a:gd name="T22" fmla="*/ 0 w 546"/>
                <a:gd name="T23" fmla="*/ 0 h 238"/>
                <a:gd name="T24" fmla="*/ 0 w 546"/>
                <a:gd name="T25" fmla="*/ 0 h 238"/>
                <a:gd name="T26" fmla="*/ 0 w 546"/>
                <a:gd name="T27" fmla="*/ 0 h 238"/>
                <a:gd name="T28" fmla="*/ 0 w 546"/>
                <a:gd name="T29" fmla="*/ 0 h 238"/>
                <a:gd name="T30" fmla="*/ 0 w 546"/>
                <a:gd name="T31" fmla="*/ 0 h 238"/>
                <a:gd name="T32" fmla="*/ 0 w 546"/>
                <a:gd name="T33" fmla="*/ 0 h 2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6"/>
                <a:gd name="T52" fmla="*/ 0 h 238"/>
                <a:gd name="T53" fmla="*/ 546 w 546"/>
                <a:gd name="T54" fmla="*/ 238 h 2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6" h="238">
                  <a:moveTo>
                    <a:pt x="546" y="128"/>
                  </a:moveTo>
                  <a:lnTo>
                    <a:pt x="475" y="199"/>
                  </a:lnTo>
                  <a:lnTo>
                    <a:pt x="366" y="218"/>
                  </a:lnTo>
                  <a:lnTo>
                    <a:pt x="219" y="238"/>
                  </a:lnTo>
                  <a:lnTo>
                    <a:pt x="148" y="218"/>
                  </a:lnTo>
                  <a:lnTo>
                    <a:pt x="55" y="183"/>
                  </a:lnTo>
                  <a:lnTo>
                    <a:pt x="0" y="128"/>
                  </a:lnTo>
                  <a:lnTo>
                    <a:pt x="0" y="55"/>
                  </a:lnTo>
                  <a:lnTo>
                    <a:pt x="19" y="36"/>
                  </a:lnTo>
                  <a:lnTo>
                    <a:pt x="55" y="20"/>
                  </a:lnTo>
                  <a:lnTo>
                    <a:pt x="129" y="36"/>
                  </a:lnTo>
                  <a:lnTo>
                    <a:pt x="202" y="36"/>
                  </a:lnTo>
                  <a:lnTo>
                    <a:pt x="257" y="36"/>
                  </a:lnTo>
                  <a:lnTo>
                    <a:pt x="328" y="20"/>
                  </a:lnTo>
                  <a:lnTo>
                    <a:pt x="383" y="0"/>
                  </a:lnTo>
                  <a:lnTo>
                    <a:pt x="456" y="36"/>
                  </a:lnTo>
                  <a:lnTo>
                    <a:pt x="546"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1" name="Freeform 93">
              <a:extLst>
                <a:ext uri="{FF2B5EF4-FFF2-40B4-BE49-F238E27FC236}">
                  <a16:creationId xmlns:a16="http://schemas.microsoft.com/office/drawing/2014/main" id="{27DEAC45-CDE5-4179-B525-52781079019C}"/>
                </a:ext>
              </a:extLst>
            </p:cNvPr>
            <p:cNvSpPr>
              <a:spLocks/>
            </p:cNvSpPr>
            <p:nvPr/>
          </p:nvSpPr>
          <p:spPr bwMode="auto">
            <a:xfrm>
              <a:off x="5205" y="3029"/>
              <a:ext cx="32" cy="11"/>
            </a:xfrm>
            <a:custGeom>
              <a:avLst/>
              <a:gdLst>
                <a:gd name="T0" fmla="*/ 0 w 327"/>
                <a:gd name="T1" fmla="*/ 0 h 108"/>
                <a:gd name="T2" fmla="*/ 0 w 327"/>
                <a:gd name="T3" fmla="*/ 0 h 108"/>
                <a:gd name="T4" fmla="*/ 0 w 327"/>
                <a:gd name="T5" fmla="*/ 0 h 108"/>
                <a:gd name="T6" fmla="*/ 0 w 327"/>
                <a:gd name="T7" fmla="*/ 0 h 108"/>
                <a:gd name="T8" fmla="*/ 0 w 327"/>
                <a:gd name="T9" fmla="*/ 0 h 108"/>
                <a:gd name="T10" fmla="*/ 0 w 327"/>
                <a:gd name="T11" fmla="*/ 0 h 108"/>
                <a:gd name="T12" fmla="*/ 0 w 327"/>
                <a:gd name="T13" fmla="*/ 0 h 108"/>
                <a:gd name="T14" fmla="*/ 0 w 327"/>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327"/>
                <a:gd name="T25" fmla="*/ 0 h 108"/>
                <a:gd name="T26" fmla="*/ 327 w 327"/>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 h="108">
                  <a:moveTo>
                    <a:pt x="327" y="0"/>
                  </a:moveTo>
                  <a:lnTo>
                    <a:pt x="327" y="54"/>
                  </a:lnTo>
                  <a:lnTo>
                    <a:pt x="273" y="89"/>
                  </a:lnTo>
                  <a:lnTo>
                    <a:pt x="218" y="108"/>
                  </a:lnTo>
                  <a:lnTo>
                    <a:pt x="128" y="108"/>
                  </a:lnTo>
                  <a:lnTo>
                    <a:pt x="38" y="70"/>
                  </a:lnTo>
                  <a:lnTo>
                    <a:pt x="0" y="0"/>
                  </a:lnTo>
                  <a:lnTo>
                    <a:pt x="3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2" name="Freeform 94">
              <a:extLst>
                <a:ext uri="{FF2B5EF4-FFF2-40B4-BE49-F238E27FC236}">
                  <a16:creationId xmlns:a16="http://schemas.microsoft.com/office/drawing/2014/main" id="{14B3D667-92A7-4FDC-B8A6-E3A62CAB1F94}"/>
                </a:ext>
              </a:extLst>
            </p:cNvPr>
            <p:cNvSpPr>
              <a:spLocks/>
            </p:cNvSpPr>
            <p:nvPr/>
          </p:nvSpPr>
          <p:spPr bwMode="auto">
            <a:xfrm>
              <a:off x="6122" y="3035"/>
              <a:ext cx="43" cy="27"/>
            </a:xfrm>
            <a:custGeom>
              <a:avLst/>
              <a:gdLst>
                <a:gd name="T0" fmla="*/ 0 w 437"/>
                <a:gd name="T1" fmla="*/ 0 h 273"/>
                <a:gd name="T2" fmla="*/ 0 w 437"/>
                <a:gd name="T3" fmla="*/ 0 h 273"/>
                <a:gd name="T4" fmla="*/ 0 w 437"/>
                <a:gd name="T5" fmla="*/ 0 h 273"/>
                <a:gd name="T6" fmla="*/ 0 w 437"/>
                <a:gd name="T7" fmla="*/ 0 h 273"/>
                <a:gd name="T8" fmla="*/ 0 w 437"/>
                <a:gd name="T9" fmla="*/ 0 h 273"/>
                <a:gd name="T10" fmla="*/ 0 w 437"/>
                <a:gd name="T11" fmla="*/ 0 h 273"/>
                <a:gd name="T12" fmla="*/ 0 w 437"/>
                <a:gd name="T13" fmla="*/ 0 h 273"/>
                <a:gd name="T14" fmla="*/ 0 w 437"/>
                <a:gd name="T15" fmla="*/ 0 h 273"/>
                <a:gd name="T16" fmla="*/ 0 w 437"/>
                <a:gd name="T17" fmla="*/ 0 h 273"/>
                <a:gd name="T18" fmla="*/ 0 w 437"/>
                <a:gd name="T19" fmla="*/ 0 h 273"/>
                <a:gd name="T20" fmla="*/ 0 w 437"/>
                <a:gd name="T21" fmla="*/ 0 h 273"/>
                <a:gd name="T22" fmla="*/ 0 w 437"/>
                <a:gd name="T23" fmla="*/ 0 h 2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7"/>
                <a:gd name="T37" fmla="*/ 0 h 273"/>
                <a:gd name="T38" fmla="*/ 437 w 437"/>
                <a:gd name="T39" fmla="*/ 273 h 2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7" h="273">
                  <a:moveTo>
                    <a:pt x="328" y="54"/>
                  </a:moveTo>
                  <a:lnTo>
                    <a:pt x="366" y="54"/>
                  </a:lnTo>
                  <a:lnTo>
                    <a:pt x="402" y="90"/>
                  </a:lnTo>
                  <a:lnTo>
                    <a:pt x="437" y="164"/>
                  </a:lnTo>
                  <a:lnTo>
                    <a:pt x="366" y="218"/>
                  </a:lnTo>
                  <a:lnTo>
                    <a:pt x="257" y="254"/>
                  </a:lnTo>
                  <a:lnTo>
                    <a:pt x="110" y="273"/>
                  </a:lnTo>
                  <a:lnTo>
                    <a:pt x="0" y="164"/>
                  </a:lnTo>
                  <a:lnTo>
                    <a:pt x="74" y="54"/>
                  </a:lnTo>
                  <a:lnTo>
                    <a:pt x="164" y="0"/>
                  </a:lnTo>
                  <a:lnTo>
                    <a:pt x="257" y="0"/>
                  </a:lnTo>
                  <a:lnTo>
                    <a:pt x="328"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3" name="Freeform 95">
              <a:extLst>
                <a:ext uri="{FF2B5EF4-FFF2-40B4-BE49-F238E27FC236}">
                  <a16:creationId xmlns:a16="http://schemas.microsoft.com/office/drawing/2014/main" id="{DB1BF748-3D34-49A2-B76C-5E9165503488}"/>
                </a:ext>
              </a:extLst>
            </p:cNvPr>
            <p:cNvSpPr>
              <a:spLocks/>
            </p:cNvSpPr>
            <p:nvPr/>
          </p:nvSpPr>
          <p:spPr bwMode="auto">
            <a:xfrm>
              <a:off x="6063" y="3036"/>
              <a:ext cx="48" cy="26"/>
            </a:xfrm>
            <a:custGeom>
              <a:avLst/>
              <a:gdLst>
                <a:gd name="T0" fmla="*/ 0 w 471"/>
                <a:gd name="T1" fmla="*/ 0 h 257"/>
                <a:gd name="T2" fmla="*/ 0 w 471"/>
                <a:gd name="T3" fmla="*/ 0 h 257"/>
                <a:gd name="T4" fmla="*/ 0 w 471"/>
                <a:gd name="T5" fmla="*/ 0 h 257"/>
                <a:gd name="T6" fmla="*/ 0 w 471"/>
                <a:gd name="T7" fmla="*/ 0 h 257"/>
                <a:gd name="T8" fmla="*/ 0 w 471"/>
                <a:gd name="T9" fmla="*/ 0 h 257"/>
                <a:gd name="T10" fmla="*/ 0 w 471"/>
                <a:gd name="T11" fmla="*/ 0 h 257"/>
                <a:gd name="T12" fmla="*/ 0 w 471"/>
                <a:gd name="T13" fmla="*/ 0 h 257"/>
                <a:gd name="T14" fmla="*/ 0 w 471"/>
                <a:gd name="T15" fmla="*/ 0 h 257"/>
                <a:gd name="T16" fmla="*/ 0 w 471"/>
                <a:gd name="T17" fmla="*/ 0 h 257"/>
                <a:gd name="T18" fmla="*/ 0 w 471"/>
                <a:gd name="T19" fmla="*/ 0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1"/>
                <a:gd name="T31" fmla="*/ 0 h 257"/>
                <a:gd name="T32" fmla="*/ 471 w 471"/>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1" h="257">
                  <a:moveTo>
                    <a:pt x="471" y="148"/>
                  </a:moveTo>
                  <a:lnTo>
                    <a:pt x="401" y="219"/>
                  </a:lnTo>
                  <a:lnTo>
                    <a:pt x="273" y="238"/>
                  </a:lnTo>
                  <a:lnTo>
                    <a:pt x="144" y="257"/>
                  </a:lnTo>
                  <a:lnTo>
                    <a:pt x="35" y="164"/>
                  </a:lnTo>
                  <a:lnTo>
                    <a:pt x="0" y="74"/>
                  </a:lnTo>
                  <a:lnTo>
                    <a:pt x="35" y="38"/>
                  </a:lnTo>
                  <a:lnTo>
                    <a:pt x="218" y="0"/>
                  </a:lnTo>
                  <a:lnTo>
                    <a:pt x="382" y="0"/>
                  </a:lnTo>
                  <a:lnTo>
                    <a:pt x="471"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4" name="Freeform 96">
              <a:extLst>
                <a:ext uri="{FF2B5EF4-FFF2-40B4-BE49-F238E27FC236}">
                  <a16:creationId xmlns:a16="http://schemas.microsoft.com/office/drawing/2014/main" id="{0C16C909-0A04-4C2A-9E97-B3D6D4606D50}"/>
                </a:ext>
              </a:extLst>
            </p:cNvPr>
            <p:cNvSpPr>
              <a:spLocks/>
            </p:cNvSpPr>
            <p:nvPr/>
          </p:nvSpPr>
          <p:spPr bwMode="auto">
            <a:xfrm>
              <a:off x="4790" y="3040"/>
              <a:ext cx="51" cy="33"/>
            </a:xfrm>
            <a:custGeom>
              <a:avLst/>
              <a:gdLst>
                <a:gd name="T0" fmla="*/ 0 w 511"/>
                <a:gd name="T1" fmla="*/ 0 h 328"/>
                <a:gd name="T2" fmla="*/ 0 w 511"/>
                <a:gd name="T3" fmla="*/ 0 h 328"/>
                <a:gd name="T4" fmla="*/ 0 w 511"/>
                <a:gd name="T5" fmla="*/ 0 h 328"/>
                <a:gd name="T6" fmla="*/ 0 w 511"/>
                <a:gd name="T7" fmla="*/ 0 h 328"/>
                <a:gd name="T8" fmla="*/ 0 w 511"/>
                <a:gd name="T9" fmla="*/ 0 h 328"/>
                <a:gd name="T10" fmla="*/ 0 w 511"/>
                <a:gd name="T11" fmla="*/ 0 h 328"/>
                <a:gd name="T12" fmla="*/ 0 w 511"/>
                <a:gd name="T13" fmla="*/ 0 h 328"/>
                <a:gd name="T14" fmla="*/ 0 w 511"/>
                <a:gd name="T15" fmla="*/ 0 h 328"/>
                <a:gd name="T16" fmla="*/ 0 w 511"/>
                <a:gd name="T17" fmla="*/ 0 h 328"/>
                <a:gd name="T18" fmla="*/ 0 w 511"/>
                <a:gd name="T19" fmla="*/ 0 h 328"/>
                <a:gd name="T20" fmla="*/ 0 w 511"/>
                <a:gd name="T21" fmla="*/ 0 h 328"/>
                <a:gd name="T22" fmla="*/ 0 w 511"/>
                <a:gd name="T23" fmla="*/ 0 h 328"/>
                <a:gd name="T24" fmla="*/ 0 w 511"/>
                <a:gd name="T25" fmla="*/ 0 h 328"/>
                <a:gd name="T26" fmla="*/ 0 w 511"/>
                <a:gd name="T27" fmla="*/ 0 h 328"/>
                <a:gd name="T28" fmla="*/ 0 w 511"/>
                <a:gd name="T29" fmla="*/ 0 h 328"/>
                <a:gd name="T30" fmla="*/ 0 w 511"/>
                <a:gd name="T31" fmla="*/ 0 h 3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1"/>
                <a:gd name="T49" fmla="*/ 0 h 328"/>
                <a:gd name="T50" fmla="*/ 511 w 511"/>
                <a:gd name="T51" fmla="*/ 328 h 3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1" h="328">
                  <a:moveTo>
                    <a:pt x="218" y="110"/>
                  </a:moveTo>
                  <a:lnTo>
                    <a:pt x="292" y="110"/>
                  </a:lnTo>
                  <a:lnTo>
                    <a:pt x="382" y="110"/>
                  </a:lnTo>
                  <a:lnTo>
                    <a:pt x="437" y="110"/>
                  </a:lnTo>
                  <a:lnTo>
                    <a:pt x="511" y="200"/>
                  </a:lnTo>
                  <a:lnTo>
                    <a:pt x="437" y="273"/>
                  </a:lnTo>
                  <a:lnTo>
                    <a:pt x="328" y="328"/>
                  </a:lnTo>
                  <a:lnTo>
                    <a:pt x="202" y="328"/>
                  </a:lnTo>
                  <a:lnTo>
                    <a:pt x="93" y="290"/>
                  </a:lnTo>
                  <a:lnTo>
                    <a:pt x="0" y="219"/>
                  </a:lnTo>
                  <a:lnTo>
                    <a:pt x="19" y="110"/>
                  </a:lnTo>
                  <a:lnTo>
                    <a:pt x="38" y="36"/>
                  </a:lnTo>
                  <a:lnTo>
                    <a:pt x="109" y="0"/>
                  </a:lnTo>
                  <a:lnTo>
                    <a:pt x="93" y="55"/>
                  </a:lnTo>
                  <a:lnTo>
                    <a:pt x="147" y="110"/>
                  </a:lnTo>
                  <a:lnTo>
                    <a:pt x="218"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5" name="Freeform 97">
              <a:extLst>
                <a:ext uri="{FF2B5EF4-FFF2-40B4-BE49-F238E27FC236}">
                  <a16:creationId xmlns:a16="http://schemas.microsoft.com/office/drawing/2014/main" id="{4FC1ACF9-545A-422D-B439-A750630B366D}"/>
                </a:ext>
              </a:extLst>
            </p:cNvPr>
            <p:cNvSpPr>
              <a:spLocks/>
            </p:cNvSpPr>
            <p:nvPr/>
          </p:nvSpPr>
          <p:spPr bwMode="auto">
            <a:xfrm>
              <a:off x="5401" y="3044"/>
              <a:ext cx="55" cy="18"/>
            </a:xfrm>
            <a:custGeom>
              <a:avLst/>
              <a:gdLst>
                <a:gd name="T0" fmla="*/ 0 w 545"/>
                <a:gd name="T1" fmla="*/ 0 h 183"/>
                <a:gd name="T2" fmla="*/ 0 w 545"/>
                <a:gd name="T3" fmla="*/ 0 h 183"/>
                <a:gd name="T4" fmla="*/ 0 w 545"/>
                <a:gd name="T5" fmla="*/ 0 h 183"/>
                <a:gd name="T6" fmla="*/ 0 w 545"/>
                <a:gd name="T7" fmla="*/ 0 h 183"/>
                <a:gd name="T8" fmla="*/ 0 w 545"/>
                <a:gd name="T9" fmla="*/ 0 h 183"/>
                <a:gd name="T10" fmla="*/ 0 w 545"/>
                <a:gd name="T11" fmla="*/ 0 h 183"/>
                <a:gd name="T12" fmla="*/ 0 w 545"/>
                <a:gd name="T13" fmla="*/ 0 h 183"/>
                <a:gd name="T14" fmla="*/ 0 w 545"/>
                <a:gd name="T15" fmla="*/ 0 h 183"/>
                <a:gd name="T16" fmla="*/ 0 w 545"/>
                <a:gd name="T17" fmla="*/ 0 h 183"/>
                <a:gd name="T18" fmla="*/ 0 w 545"/>
                <a:gd name="T19" fmla="*/ 0 h 183"/>
                <a:gd name="T20" fmla="*/ 0 w 545"/>
                <a:gd name="T21" fmla="*/ 0 h 183"/>
                <a:gd name="T22" fmla="*/ 0 w 545"/>
                <a:gd name="T23" fmla="*/ 0 h 183"/>
                <a:gd name="T24" fmla="*/ 0 w 545"/>
                <a:gd name="T25" fmla="*/ 0 h 1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5"/>
                <a:gd name="T40" fmla="*/ 0 h 183"/>
                <a:gd name="T41" fmla="*/ 545 w 545"/>
                <a:gd name="T42" fmla="*/ 183 h 1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5" h="183">
                  <a:moveTo>
                    <a:pt x="545" y="74"/>
                  </a:moveTo>
                  <a:lnTo>
                    <a:pt x="509" y="145"/>
                  </a:lnTo>
                  <a:lnTo>
                    <a:pt x="454" y="164"/>
                  </a:lnTo>
                  <a:lnTo>
                    <a:pt x="381" y="183"/>
                  </a:lnTo>
                  <a:lnTo>
                    <a:pt x="310" y="183"/>
                  </a:lnTo>
                  <a:lnTo>
                    <a:pt x="236" y="183"/>
                  </a:lnTo>
                  <a:lnTo>
                    <a:pt x="147" y="183"/>
                  </a:lnTo>
                  <a:lnTo>
                    <a:pt x="73" y="164"/>
                  </a:lnTo>
                  <a:lnTo>
                    <a:pt x="0" y="183"/>
                  </a:lnTo>
                  <a:lnTo>
                    <a:pt x="0" y="74"/>
                  </a:lnTo>
                  <a:lnTo>
                    <a:pt x="128" y="0"/>
                  </a:lnTo>
                  <a:lnTo>
                    <a:pt x="326" y="0"/>
                  </a:lnTo>
                  <a:lnTo>
                    <a:pt x="545"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6" name="Freeform 98">
              <a:extLst>
                <a:ext uri="{FF2B5EF4-FFF2-40B4-BE49-F238E27FC236}">
                  <a16:creationId xmlns:a16="http://schemas.microsoft.com/office/drawing/2014/main" id="{885BEB8E-0144-4426-936F-E3FD84D80486}"/>
                </a:ext>
              </a:extLst>
            </p:cNvPr>
            <p:cNvSpPr>
              <a:spLocks/>
            </p:cNvSpPr>
            <p:nvPr/>
          </p:nvSpPr>
          <p:spPr bwMode="auto">
            <a:xfrm>
              <a:off x="5292" y="3047"/>
              <a:ext cx="66" cy="19"/>
            </a:xfrm>
            <a:custGeom>
              <a:avLst/>
              <a:gdLst>
                <a:gd name="T0" fmla="*/ 0 w 656"/>
                <a:gd name="T1" fmla="*/ 0 h 183"/>
                <a:gd name="T2" fmla="*/ 0 w 656"/>
                <a:gd name="T3" fmla="*/ 0 h 183"/>
                <a:gd name="T4" fmla="*/ 0 w 656"/>
                <a:gd name="T5" fmla="*/ 0 h 183"/>
                <a:gd name="T6" fmla="*/ 0 w 656"/>
                <a:gd name="T7" fmla="*/ 0 h 183"/>
                <a:gd name="T8" fmla="*/ 0 w 656"/>
                <a:gd name="T9" fmla="*/ 0 h 183"/>
                <a:gd name="T10" fmla="*/ 0 w 656"/>
                <a:gd name="T11" fmla="*/ 0 h 183"/>
                <a:gd name="T12" fmla="*/ 0 w 656"/>
                <a:gd name="T13" fmla="*/ 0 h 183"/>
                <a:gd name="T14" fmla="*/ 0 w 656"/>
                <a:gd name="T15" fmla="*/ 0 h 183"/>
                <a:gd name="T16" fmla="*/ 0 w 656"/>
                <a:gd name="T17" fmla="*/ 0 h 183"/>
                <a:gd name="T18" fmla="*/ 0 w 656"/>
                <a:gd name="T19" fmla="*/ 0 h 183"/>
                <a:gd name="T20" fmla="*/ 0 w 656"/>
                <a:gd name="T21" fmla="*/ 0 h 183"/>
                <a:gd name="T22" fmla="*/ 0 w 656"/>
                <a:gd name="T23" fmla="*/ 0 h 183"/>
                <a:gd name="T24" fmla="*/ 0 w 656"/>
                <a:gd name="T25" fmla="*/ 0 h 1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6"/>
                <a:gd name="T40" fmla="*/ 0 h 183"/>
                <a:gd name="T41" fmla="*/ 656 w 656"/>
                <a:gd name="T42" fmla="*/ 183 h 1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6" h="183">
                  <a:moveTo>
                    <a:pt x="656" y="39"/>
                  </a:moveTo>
                  <a:lnTo>
                    <a:pt x="656" y="148"/>
                  </a:lnTo>
                  <a:lnTo>
                    <a:pt x="530" y="183"/>
                  </a:lnTo>
                  <a:lnTo>
                    <a:pt x="421" y="164"/>
                  </a:lnTo>
                  <a:lnTo>
                    <a:pt x="292" y="148"/>
                  </a:lnTo>
                  <a:lnTo>
                    <a:pt x="148" y="129"/>
                  </a:lnTo>
                  <a:lnTo>
                    <a:pt x="0" y="148"/>
                  </a:lnTo>
                  <a:lnTo>
                    <a:pt x="0" y="93"/>
                  </a:lnTo>
                  <a:lnTo>
                    <a:pt x="38" y="19"/>
                  </a:lnTo>
                  <a:lnTo>
                    <a:pt x="110" y="39"/>
                  </a:lnTo>
                  <a:lnTo>
                    <a:pt x="292" y="19"/>
                  </a:lnTo>
                  <a:lnTo>
                    <a:pt x="492" y="0"/>
                  </a:lnTo>
                  <a:lnTo>
                    <a:pt x="656"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7" name="Freeform 99">
              <a:extLst>
                <a:ext uri="{FF2B5EF4-FFF2-40B4-BE49-F238E27FC236}">
                  <a16:creationId xmlns:a16="http://schemas.microsoft.com/office/drawing/2014/main" id="{506EDD15-08D1-4DC9-B162-54F1FD6B4A2B}"/>
                </a:ext>
              </a:extLst>
            </p:cNvPr>
            <p:cNvSpPr>
              <a:spLocks/>
            </p:cNvSpPr>
            <p:nvPr/>
          </p:nvSpPr>
          <p:spPr bwMode="auto">
            <a:xfrm>
              <a:off x="5576" y="3047"/>
              <a:ext cx="54" cy="15"/>
            </a:xfrm>
            <a:custGeom>
              <a:avLst/>
              <a:gdLst>
                <a:gd name="T0" fmla="*/ 0 w 546"/>
                <a:gd name="T1" fmla="*/ 0 h 148"/>
                <a:gd name="T2" fmla="*/ 0 w 546"/>
                <a:gd name="T3" fmla="*/ 0 h 148"/>
                <a:gd name="T4" fmla="*/ 0 w 546"/>
                <a:gd name="T5" fmla="*/ 0 h 148"/>
                <a:gd name="T6" fmla="*/ 0 w 546"/>
                <a:gd name="T7" fmla="*/ 0 h 148"/>
                <a:gd name="T8" fmla="*/ 0 w 546"/>
                <a:gd name="T9" fmla="*/ 0 h 148"/>
                <a:gd name="T10" fmla="*/ 0 w 546"/>
                <a:gd name="T11" fmla="*/ 0 h 148"/>
                <a:gd name="T12" fmla="*/ 0 w 546"/>
                <a:gd name="T13" fmla="*/ 0 h 148"/>
                <a:gd name="T14" fmla="*/ 0 w 546"/>
                <a:gd name="T15" fmla="*/ 0 h 148"/>
                <a:gd name="T16" fmla="*/ 0 w 546"/>
                <a:gd name="T17" fmla="*/ 0 h 148"/>
                <a:gd name="T18" fmla="*/ 0 w 546"/>
                <a:gd name="T19" fmla="*/ 0 h 148"/>
                <a:gd name="T20" fmla="*/ 0 w 546"/>
                <a:gd name="T21" fmla="*/ 0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6"/>
                <a:gd name="T34" fmla="*/ 0 h 148"/>
                <a:gd name="T35" fmla="*/ 546 w 546"/>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6" h="148">
                  <a:moveTo>
                    <a:pt x="546" y="39"/>
                  </a:moveTo>
                  <a:lnTo>
                    <a:pt x="0" y="148"/>
                  </a:lnTo>
                  <a:lnTo>
                    <a:pt x="38" y="74"/>
                  </a:lnTo>
                  <a:lnTo>
                    <a:pt x="74" y="39"/>
                  </a:lnTo>
                  <a:lnTo>
                    <a:pt x="147" y="19"/>
                  </a:lnTo>
                  <a:lnTo>
                    <a:pt x="202" y="0"/>
                  </a:lnTo>
                  <a:lnTo>
                    <a:pt x="273" y="0"/>
                  </a:lnTo>
                  <a:lnTo>
                    <a:pt x="347" y="19"/>
                  </a:lnTo>
                  <a:lnTo>
                    <a:pt x="421" y="39"/>
                  </a:lnTo>
                  <a:lnTo>
                    <a:pt x="492" y="39"/>
                  </a:lnTo>
                  <a:lnTo>
                    <a:pt x="546"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8" name="Freeform 100">
              <a:extLst>
                <a:ext uri="{FF2B5EF4-FFF2-40B4-BE49-F238E27FC236}">
                  <a16:creationId xmlns:a16="http://schemas.microsoft.com/office/drawing/2014/main" id="{8A218A42-A163-4CE7-AEA3-1988C0EE20C4}"/>
                </a:ext>
              </a:extLst>
            </p:cNvPr>
            <p:cNvSpPr>
              <a:spLocks/>
            </p:cNvSpPr>
            <p:nvPr/>
          </p:nvSpPr>
          <p:spPr bwMode="auto">
            <a:xfrm>
              <a:off x="5641" y="3047"/>
              <a:ext cx="33" cy="15"/>
            </a:xfrm>
            <a:custGeom>
              <a:avLst/>
              <a:gdLst>
                <a:gd name="T0" fmla="*/ 0 w 328"/>
                <a:gd name="T1" fmla="*/ 0 h 148"/>
                <a:gd name="T2" fmla="*/ 0 w 328"/>
                <a:gd name="T3" fmla="*/ 0 h 148"/>
                <a:gd name="T4" fmla="*/ 0 w 328"/>
                <a:gd name="T5" fmla="*/ 0 h 148"/>
                <a:gd name="T6" fmla="*/ 0 w 328"/>
                <a:gd name="T7" fmla="*/ 0 h 148"/>
                <a:gd name="T8" fmla="*/ 0 w 328"/>
                <a:gd name="T9" fmla="*/ 0 h 148"/>
                <a:gd name="T10" fmla="*/ 0 w 328"/>
                <a:gd name="T11" fmla="*/ 0 h 148"/>
                <a:gd name="T12" fmla="*/ 0 w 328"/>
                <a:gd name="T13" fmla="*/ 0 h 148"/>
                <a:gd name="T14" fmla="*/ 0 w 328"/>
                <a:gd name="T15" fmla="*/ 0 h 148"/>
                <a:gd name="T16" fmla="*/ 0 60000 65536"/>
                <a:gd name="T17" fmla="*/ 0 60000 65536"/>
                <a:gd name="T18" fmla="*/ 0 60000 65536"/>
                <a:gd name="T19" fmla="*/ 0 60000 65536"/>
                <a:gd name="T20" fmla="*/ 0 60000 65536"/>
                <a:gd name="T21" fmla="*/ 0 60000 65536"/>
                <a:gd name="T22" fmla="*/ 0 60000 65536"/>
                <a:gd name="T23" fmla="*/ 0 60000 65536"/>
                <a:gd name="T24" fmla="*/ 0 w 328"/>
                <a:gd name="T25" fmla="*/ 0 h 148"/>
                <a:gd name="T26" fmla="*/ 328 w 328"/>
                <a:gd name="T27" fmla="*/ 148 h 1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8" h="148">
                  <a:moveTo>
                    <a:pt x="328" y="148"/>
                  </a:moveTo>
                  <a:lnTo>
                    <a:pt x="238" y="148"/>
                  </a:lnTo>
                  <a:lnTo>
                    <a:pt x="129" y="93"/>
                  </a:lnTo>
                  <a:lnTo>
                    <a:pt x="0" y="39"/>
                  </a:lnTo>
                  <a:lnTo>
                    <a:pt x="93" y="0"/>
                  </a:lnTo>
                  <a:lnTo>
                    <a:pt x="219" y="0"/>
                  </a:lnTo>
                  <a:lnTo>
                    <a:pt x="328" y="39"/>
                  </a:lnTo>
                  <a:lnTo>
                    <a:pt x="328"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69" name="Freeform 101">
              <a:extLst>
                <a:ext uri="{FF2B5EF4-FFF2-40B4-BE49-F238E27FC236}">
                  <a16:creationId xmlns:a16="http://schemas.microsoft.com/office/drawing/2014/main" id="{5B01C1C4-59D1-4ED9-9838-5BB8C497D4ED}"/>
                </a:ext>
              </a:extLst>
            </p:cNvPr>
            <p:cNvSpPr>
              <a:spLocks/>
            </p:cNvSpPr>
            <p:nvPr/>
          </p:nvSpPr>
          <p:spPr bwMode="auto">
            <a:xfrm>
              <a:off x="4861" y="3049"/>
              <a:ext cx="60" cy="24"/>
            </a:xfrm>
            <a:custGeom>
              <a:avLst/>
              <a:gdLst>
                <a:gd name="T0" fmla="*/ 0 w 601"/>
                <a:gd name="T1" fmla="*/ 0 h 238"/>
                <a:gd name="T2" fmla="*/ 0 w 601"/>
                <a:gd name="T3" fmla="*/ 0 h 238"/>
                <a:gd name="T4" fmla="*/ 0 w 601"/>
                <a:gd name="T5" fmla="*/ 0 h 238"/>
                <a:gd name="T6" fmla="*/ 0 w 601"/>
                <a:gd name="T7" fmla="*/ 0 h 238"/>
                <a:gd name="T8" fmla="*/ 0 w 601"/>
                <a:gd name="T9" fmla="*/ 0 h 238"/>
                <a:gd name="T10" fmla="*/ 0 w 601"/>
                <a:gd name="T11" fmla="*/ 0 h 238"/>
                <a:gd name="T12" fmla="*/ 0 w 601"/>
                <a:gd name="T13" fmla="*/ 0 h 238"/>
                <a:gd name="T14" fmla="*/ 0 w 601"/>
                <a:gd name="T15" fmla="*/ 0 h 238"/>
                <a:gd name="T16" fmla="*/ 0 w 601"/>
                <a:gd name="T17" fmla="*/ 0 h 238"/>
                <a:gd name="T18" fmla="*/ 0 w 601"/>
                <a:gd name="T19" fmla="*/ 0 h 2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1"/>
                <a:gd name="T31" fmla="*/ 0 h 238"/>
                <a:gd name="T32" fmla="*/ 601 w 601"/>
                <a:gd name="T33" fmla="*/ 238 h 2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1" h="238">
                  <a:moveTo>
                    <a:pt x="601" y="129"/>
                  </a:moveTo>
                  <a:lnTo>
                    <a:pt x="456" y="183"/>
                  </a:lnTo>
                  <a:lnTo>
                    <a:pt x="273" y="238"/>
                  </a:lnTo>
                  <a:lnTo>
                    <a:pt x="55" y="238"/>
                  </a:lnTo>
                  <a:lnTo>
                    <a:pt x="20" y="164"/>
                  </a:lnTo>
                  <a:lnTo>
                    <a:pt x="0" y="91"/>
                  </a:lnTo>
                  <a:lnTo>
                    <a:pt x="55" y="20"/>
                  </a:lnTo>
                  <a:lnTo>
                    <a:pt x="237" y="0"/>
                  </a:lnTo>
                  <a:lnTo>
                    <a:pt x="456" y="20"/>
                  </a:lnTo>
                  <a:lnTo>
                    <a:pt x="601"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70" name="Freeform 102">
              <a:extLst>
                <a:ext uri="{FF2B5EF4-FFF2-40B4-BE49-F238E27FC236}">
                  <a16:creationId xmlns:a16="http://schemas.microsoft.com/office/drawing/2014/main" id="{AA67A0BF-132C-4D1A-8936-F59B829F1A64}"/>
                </a:ext>
              </a:extLst>
            </p:cNvPr>
            <p:cNvSpPr>
              <a:spLocks/>
            </p:cNvSpPr>
            <p:nvPr/>
          </p:nvSpPr>
          <p:spPr bwMode="auto">
            <a:xfrm>
              <a:off x="4943" y="3049"/>
              <a:ext cx="54" cy="19"/>
            </a:xfrm>
            <a:custGeom>
              <a:avLst/>
              <a:gdLst>
                <a:gd name="T0" fmla="*/ 0 w 545"/>
                <a:gd name="T1" fmla="*/ 0 h 183"/>
                <a:gd name="T2" fmla="*/ 0 w 545"/>
                <a:gd name="T3" fmla="*/ 0 h 183"/>
                <a:gd name="T4" fmla="*/ 0 w 545"/>
                <a:gd name="T5" fmla="*/ 0 h 183"/>
                <a:gd name="T6" fmla="*/ 0 w 545"/>
                <a:gd name="T7" fmla="*/ 0 h 183"/>
                <a:gd name="T8" fmla="*/ 0 w 545"/>
                <a:gd name="T9" fmla="*/ 0 h 183"/>
                <a:gd name="T10" fmla="*/ 0 w 545"/>
                <a:gd name="T11" fmla="*/ 0 h 183"/>
                <a:gd name="T12" fmla="*/ 0 w 545"/>
                <a:gd name="T13" fmla="*/ 0 h 183"/>
                <a:gd name="T14" fmla="*/ 0 w 545"/>
                <a:gd name="T15" fmla="*/ 0 h 183"/>
                <a:gd name="T16" fmla="*/ 0 w 545"/>
                <a:gd name="T17" fmla="*/ 0 h 183"/>
                <a:gd name="T18" fmla="*/ 0 w 545"/>
                <a:gd name="T19" fmla="*/ 0 h 183"/>
                <a:gd name="T20" fmla="*/ 0 w 545"/>
                <a:gd name="T21" fmla="*/ 0 h 183"/>
                <a:gd name="T22" fmla="*/ 0 w 545"/>
                <a:gd name="T23" fmla="*/ 0 h 183"/>
                <a:gd name="T24" fmla="*/ 0 w 545"/>
                <a:gd name="T25" fmla="*/ 0 h 1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5"/>
                <a:gd name="T40" fmla="*/ 0 h 183"/>
                <a:gd name="T41" fmla="*/ 545 w 545"/>
                <a:gd name="T42" fmla="*/ 183 h 1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5" h="183">
                  <a:moveTo>
                    <a:pt x="545" y="129"/>
                  </a:moveTo>
                  <a:lnTo>
                    <a:pt x="366" y="183"/>
                  </a:lnTo>
                  <a:lnTo>
                    <a:pt x="164" y="164"/>
                  </a:lnTo>
                  <a:lnTo>
                    <a:pt x="0" y="129"/>
                  </a:lnTo>
                  <a:lnTo>
                    <a:pt x="38" y="55"/>
                  </a:lnTo>
                  <a:lnTo>
                    <a:pt x="93" y="20"/>
                  </a:lnTo>
                  <a:lnTo>
                    <a:pt x="164" y="0"/>
                  </a:lnTo>
                  <a:lnTo>
                    <a:pt x="238" y="0"/>
                  </a:lnTo>
                  <a:lnTo>
                    <a:pt x="311" y="20"/>
                  </a:lnTo>
                  <a:lnTo>
                    <a:pt x="401" y="20"/>
                  </a:lnTo>
                  <a:lnTo>
                    <a:pt x="475" y="36"/>
                  </a:lnTo>
                  <a:lnTo>
                    <a:pt x="545" y="20"/>
                  </a:lnTo>
                  <a:lnTo>
                    <a:pt x="545"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71" name="Freeform 103">
              <a:extLst>
                <a:ext uri="{FF2B5EF4-FFF2-40B4-BE49-F238E27FC236}">
                  <a16:creationId xmlns:a16="http://schemas.microsoft.com/office/drawing/2014/main" id="{4C69732C-8015-479B-A5C4-FAD0A0567653}"/>
                </a:ext>
              </a:extLst>
            </p:cNvPr>
            <p:cNvSpPr>
              <a:spLocks/>
            </p:cNvSpPr>
            <p:nvPr/>
          </p:nvSpPr>
          <p:spPr bwMode="auto">
            <a:xfrm>
              <a:off x="5194" y="3049"/>
              <a:ext cx="54" cy="19"/>
            </a:xfrm>
            <a:custGeom>
              <a:avLst/>
              <a:gdLst>
                <a:gd name="T0" fmla="*/ 0 w 546"/>
                <a:gd name="T1" fmla="*/ 0 h 183"/>
                <a:gd name="T2" fmla="*/ 0 w 546"/>
                <a:gd name="T3" fmla="*/ 0 h 183"/>
                <a:gd name="T4" fmla="*/ 0 w 546"/>
                <a:gd name="T5" fmla="*/ 0 h 183"/>
                <a:gd name="T6" fmla="*/ 0 w 546"/>
                <a:gd name="T7" fmla="*/ 0 h 183"/>
                <a:gd name="T8" fmla="*/ 0 w 546"/>
                <a:gd name="T9" fmla="*/ 0 h 183"/>
                <a:gd name="T10" fmla="*/ 0 w 546"/>
                <a:gd name="T11" fmla="*/ 0 h 183"/>
                <a:gd name="T12" fmla="*/ 0 w 546"/>
                <a:gd name="T13" fmla="*/ 0 h 183"/>
                <a:gd name="T14" fmla="*/ 0 w 546"/>
                <a:gd name="T15" fmla="*/ 0 h 183"/>
                <a:gd name="T16" fmla="*/ 0 w 546"/>
                <a:gd name="T17" fmla="*/ 0 h 183"/>
                <a:gd name="T18" fmla="*/ 0 w 546"/>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6"/>
                <a:gd name="T31" fmla="*/ 0 h 183"/>
                <a:gd name="T32" fmla="*/ 546 w 546"/>
                <a:gd name="T33" fmla="*/ 183 h 1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6" h="183">
                  <a:moveTo>
                    <a:pt x="546" y="129"/>
                  </a:moveTo>
                  <a:lnTo>
                    <a:pt x="383" y="183"/>
                  </a:lnTo>
                  <a:lnTo>
                    <a:pt x="183" y="164"/>
                  </a:lnTo>
                  <a:lnTo>
                    <a:pt x="0" y="129"/>
                  </a:lnTo>
                  <a:lnTo>
                    <a:pt x="0" y="20"/>
                  </a:lnTo>
                  <a:lnTo>
                    <a:pt x="129" y="20"/>
                  </a:lnTo>
                  <a:lnTo>
                    <a:pt x="257" y="0"/>
                  </a:lnTo>
                  <a:lnTo>
                    <a:pt x="383" y="0"/>
                  </a:lnTo>
                  <a:lnTo>
                    <a:pt x="475" y="20"/>
                  </a:lnTo>
                  <a:lnTo>
                    <a:pt x="54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6261" name="Group 104">
            <a:extLst>
              <a:ext uri="{FF2B5EF4-FFF2-40B4-BE49-F238E27FC236}">
                <a16:creationId xmlns:a16="http://schemas.microsoft.com/office/drawing/2014/main" id="{A69D5475-7612-4CF6-9F44-552B2C0AC853}"/>
              </a:ext>
            </a:extLst>
          </p:cNvPr>
          <p:cNvGrpSpPr>
            <a:grpSpLocks/>
          </p:cNvGrpSpPr>
          <p:nvPr/>
        </p:nvGrpSpPr>
        <p:grpSpPr bwMode="auto">
          <a:xfrm>
            <a:off x="6615113" y="3357563"/>
            <a:ext cx="1016000" cy="1747837"/>
            <a:chOff x="4923" y="3220"/>
            <a:chExt cx="879" cy="1328"/>
          </a:xfrm>
        </p:grpSpPr>
        <p:sp>
          <p:nvSpPr>
            <p:cNvPr id="96264" name="Line 105">
              <a:extLst>
                <a:ext uri="{FF2B5EF4-FFF2-40B4-BE49-F238E27FC236}">
                  <a16:creationId xmlns:a16="http://schemas.microsoft.com/office/drawing/2014/main" id="{42786EE5-A252-4718-8E6F-12F7065AC830}"/>
                </a:ext>
              </a:extLst>
            </p:cNvPr>
            <p:cNvSpPr>
              <a:spLocks noChangeShapeType="1"/>
            </p:cNvSpPr>
            <p:nvPr/>
          </p:nvSpPr>
          <p:spPr bwMode="auto">
            <a:xfrm flipV="1">
              <a:off x="5242" y="3533"/>
              <a:ext cx="0"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5" name="AutoShape 106">
              <a:extLst>
                <a:ext uri="{FF2B5EF4-FFF2-40B4-BE49-F238E27FC236}">
                  <a16:creationId xmlns:a16="http://schemas.microsoft.com/office/drawing/2014/main" id="{A9E38D24-A3DF-40A0-901F-7D5EE442B7D4}"/>
                </a:ext>
              </a:extLst>
            </p:cNvPr>
            <p:cNvSpPr>
              <a:spLocks noChangeArrowheads="1"/>
            </p:cNvSpPr>
            <p:nvPr/>
          </p:nvSpPr>
          <p:spPr bwMode="auto">
            <a:xfrm>
              <a:off x="5166" y="3609"/>
              <a:ext cx="153" cy="59"/>
            </a:xfrm>
            <a:prstGeom prst="flowChartDecision">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66" name="AutoShape 107">
              <a:extLst>
                <a:ext uri="{FF2B5EF4-FFF2-40B4-BE49-F238E27FC236}">
                  <a16:creationId xmlns:a16="http://schemas.microsoft.com/office/drawing/2014/main" id="{2DFAF18E-D2C3-41FC-B712-4B69CDB61AED}"/>
                </a:ext>
              </a:extLst>
            </p:cNvPr>
            <p:cNvSpPr>
              <a:spLocks noChangeArrowheads="1"/>
            </p:cNvSpPr>
            <p:nvPr/>
          </p:nvSpPr>
          <p:spPr bwMode="auto">
            <a:xfrm>
              <a:off x="5409" y="3714"/>
              <a:ext cx="152" cy="59"/>
            </a:xfrm>
            <a:prstGeom prst="flowChartProcess">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67" name="Line 108">
              <a:extLst>
                <a:ext uri="{FF2B5EF4-FFF2-40B4-BE49-F238E27FC236}">
                  <a16:creationId xmlns:a16="http://schemas.microsoft.com/office/drawing/2014/main" id="{B7EFCA7D-A9E4-441E-8E44-6806BCE2FCC1}"/>
                </a:ext>
              </a:extLst>
            </p:cNvPr>
            <p:cNvSpPr>
              <a:spLocks noChangeShapeType="1"/>
            </p:cNvSpPr>
            <p:nvPr/>
          </p:nvSpPr>
          <p:spPr bwMode="auto">
            <a:xfrm>
              <a:off x="5319" y="3638"/>
              <a:ext cx="16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8" name="Line 109">
              <a:extLst>
                <a:ext uri="{FF2B5EF4-FFF2-40B4-BE49-F238E27FC236}">
                  <a16:creationId xmlns:a16="http://schemas.microsoft.com/office/drawing/2014/main" id="{EBFA8ACE-132A-499E-B8F6-5B5415B9FC0B}"/>
                </a:ext>
              </a:extLst>
            </p:cNvPr>
            <p:cNvSpPr>
              <a:spLocks noChangeShapeType="1"/>
            </p:cNvSpPr>
            <p:nvPr/>
          </p:nvSpPr>
          <p:spPr bwMode="auto">
            <a:xfrm flipV="1">
              <a:off x="5485" y="3638"/>
              <a:ext cx="0"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69" name="Line 110">
              <a:extLst>
                <a:ext uri="{FF2B5EF4-FFF2-40B4-BE49-F238E27FC236}">
                  <a16:creationId xmlns:a16="http://schemas.microsoft.com/office/drawing/2014/main" id="{8DB87684-604A-4538-BB8A-906EA2FA58B6}"/>
                </a:ext>
              </a:extLst>
            </p:cNvPr>
            <p:cNvSpPr>
              <a:spLocks noChangeShapeType="1"/>
            </p:cNvSpPr>
            <p:nvPr/>
          </p:nvSpPr>
          <p:spPr bwMode="auto">
            <a:xfrm>
              <a:off x="5000" y="3638"/>
              <a:ext cx="16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Line 111">
              <a:extLst>
                <a:ext uri="{FF2B5EF4-FFF2-40B4-BE49-F238E27FC236}">
                  <a16:creationId xmlns:a16="http://schemas.microsoft.com/office/drawing/2014/main" id="{6B2483D3-B494-41CD-BBC8-A9C4F7178673}"/>
                </a:ext>
              </a:extLst>
            </p:cNvPr>
            <p:cNvSpPr>
              <a:spLocks noChangeShapeType="1"/>
            </p:cNvSpPr>
            <p:nvPr/>
          </p:nvSpPr>
          <p:spPr bwMode="auto">
            <a:xfrm flipV="1">
              <a:off x="5485" y="3773"/>
              <a:ext cx="0" cy="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112">
              <a:extLst>
                <a:ext uri="{FF2B5EF4-FFF2-40B4-BE49-F238E27FC236}">
                  <a16:creationId xmlns:a16="http://schemas.microsoft.com/office/drawing/2014/main" id="{A37CD902-316D-4F89-87BC-C375E7455431}"/>
                </a:ext>
              </a:extLst>
            </p:cNvPr>
            <p:cNvSpPr>
              <a:spLocks noChangeShapeType="1"/>
            </p:cNvSpPr>
            <p:nvPr/>
          </p:nvSpPr>
          <p:spPr bwMode="auto">
            <a:xfrm flipV="1">
              <a:off x="5000" y="3640"/>
              <a:ext cx="0"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Line 113">
              <a:extLst>
                <a:ext uri="{FF2B5EF4-FFF2-40B4-BE49-F238E27FC236}">
                  <a16:creationId xmlns:a16="http://schemas.microsoft.com/office/drawing/2014/main" id="{EC03AEE8-5BEE-440B-8BB9-28D95E39DC49}"/>
                </a:ext>
              </a:extLst>
            </p:cNvPr>
            <p:cNvSpPr>
              <a:spLocks noChangeShapeType="1"/>
            </p:cNvSpPr>
            <p:nvPr/>
          </p:nvSpPr>
          <p:spPr bwMode="auto">
            <a:xfrm>
              <a:off x="5000" y="3848"/>
              <a:ext cx="4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3" name="Line 114">
              <a:extLst>
                <a:ext uri="{FF2B5EF4-FFF2-40B4-BE49-F238E27FC236}">
                  <a16:creationId xmlns:a16="http://schemas.microsoft.com/office/drawing/2014/main" id="{D92A8A73-DC78-4FB4-A58E-F24914006B26}"/>
                </a:ext>
              </a:extLst>
            </p:cNvPr>
            <p:cNvSpPr>
              <a:spLocks noChangeShapeType="1"/>
            </p:cNvSpPr>
            <p:nvPr/>
          </p:nvSpPr>
          <p:spPr bwMode="auto">
            <a:xfrm flipV="1">
              <a:off x="5242" y="3848"/>
              <a:ext cx="0" cy="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4" name="AutoShape 115">
              <a:extLst>
                <a:ext uri="{FF2B5EF4-FFF2-40B4-BE49-F238E27FC236}">
                  <a16:creationId xmlns:a16="http://schemas.microsoft.com/office/drawing/2014/main" id="{E31187B7-845A-4680-8D2A-5133E36698ED}"/>
                </a:ext>
              </a:extLst>
            </p:cNvPr>
            <p:cNvSpPr>
              <a:spLocks noChangeArrowheads="1"/>
            </p:cNvSpPr>
            <p:nvPr/>
          </p:nvSpPr>
          <p:spPr bwMode="auto">
            <a:xfrm>
              <a:off x="5166" y="3925"/>
              <a:ext cx="153" cy="57"/>
            </a:xfrm>
            <a:prstGeom prst="flowChartDecision">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75" name="Line 116">
              <a:extLst>
                <a:ext uri="{FF2B5EF4-FFF2-40B4-BE49-F238E27FC236}">
                  <a16:creationId xmlns:a16="http://schemas.microsoft.com/office/drawing/2014/main" id="{62675DC4-7D8D-40C5-A4E9-CC12ED7E598D}"/>
                </a:ext>
              </a:extLst>
            </p:cNvPr>
            <p:cNvSpPr>
              <a:spLocks noChangeShapeType="1"/>
            </p:cNvSpPr>
            <p:nvPr/>
          </p:nvSpPr>
          <p:spPr bwMode="auto">
            <a:xfrm>
              <a:off x="5319" y="3954"/>
              <a:ext cx="16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6" name="Line 117">
              <a:extLst>
                <a:ext uri="{FF2B5EF4-FFF2-40B4-BE49-F238E27FC236}">
                  <a16:creationId xmlns:a16="http://schemas.microsoft.com/office/drawing/2014/main" id="{35672433-52C8-4D67-BA6F-5B12FA629BFC}"/>
                </a:ext>
              </a:extLst>
            </p:cNvPr>
            <p:cNvSpPr>
              <a:spLocks noChangeShapeType="1"/>
            </p:cNvSpPr>
            <p:nvPr/>
          </p:nvSpPr>
          <p:spPr bwMode="auto">
            <a:xfrm flipV="1">
              <a:off x="5484" y="3954"/>
              <a:ext cx="0" cy="20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7" name="Line 118">
              <a:extLst>
                <a:ext uri="{FF2B5EF4-FFF2-40B4-BE49-F238E27FC236}">
                  <a16:creationId xmlns:a16="http://schemas.microsoft.com/office/drawing/2014/main" id="{076471F8-64A9-40EE-AF34-B5962D884BC1}"/>
                </a:ext>
              </a:extLst>
            </p:cNvPr>
            <p:cNvSpPr>
              <a:spLocks noChangeShapeType="1"/>
            </p:cNvSpPr>
            <p:nvPr/>
          </p:nvSpPr>
          <p:spPr bwMode="auto">
            <a:xfrm flipV="1">
              <a:off x="5000" y="3952"/>
              <a:ext cx="16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8" name="Line 119">
              <a:extLst>
                <a:ext uri="{FF2B5EF4-FFF2-40B4-BE49-F238E27FC236}">
                  <a16:creationId xmlns:a16="http://schemas.microsoft.com/office/drawing/2014/main" id="{BCCA7E8A-20DC-48A6-8D0A-F9738D9948D9}"/>
                </a:ext>
              </a:extLst>
            </p:cNvPr>
            <p:cNvSpPr>
              <a:spLocks noChangeShapeType="1"/>
            </p:cNvSpPr>
            <p:nvPr/>
          </p:nvSpPr>
          <p:spPr bwMode="auto">
            <a:xfrm flipV="1">
              <a:off x="5000" y="3952"/>
              <a:ext cx="0" cy="2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9" name="AutoShape 120">
              <a:extLst>
                <a:ext uri="{FF2B5EF4-FFF2-40B4-BE49-F238E27FC236}">
                  <a16:creationId xmlns:a16="http://schemas.microsoft.com/office/drawing/2014/main" id="{B8633D5C-67CB-4F4B-AF42-11890548EC40}"/>
                </a:ext>
              </a:extLst>
            </p:cNvPr>
            <p:cNvSpPr>
              <a:spLocks noChangeArrowheads="1"/>
            </p:cNvSpPr>
            <p:nvPr/>
          </p:nvSpPr>
          <p:spPr bwMode="auto">
            <a:xfrm>
              <a:off x="5409" y="4160"/>
              <a:ext cx="152" cy="58"/>
            </a:xfrm>
            <a:prstGeom prst="flowChartDecision">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80" name="Line 121">
              <a:extLst>
                <a:ext uri="{FF2B5EF4-FFF2-40B4-BE49-F238E27FC236}">
                  <a16:creationId xmlns:a16="http://schemas.microsoft.com/office/drawing/2014/main" id="{78946820-4000-438C-9D0A-AC45CA1DF59D}"/>
                </a:ext>
              </a:extLst>
            </p:cNvPr>
            <p:cNvSpPr>
              <a:spLocks noChangeShapeType="1"/>
            </p:cNvSpPr>
            <p:nvPr/>
          </p:nvSpPr>
          <p:spPr bwMode="auto">
            <a:xfrm>
              <a:off x="5561" y="4189"/>
              <a:ext cx="16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1" name="Line 122">
              <a:extLst>
                <a:ext uri="{FF2B5EF4-FFF2-40B4-BE49-F238E27FC236}">
                  <a16:creationId xmlns:a16="http://schemas.microsoft.com/office/drawing/2014/main" id="{4452E700-C6CA-4743-8F73-310CAC49ADA3}"/>
                </a:ext>
              </a:extLst>
            </p:cNvPr>
            <p:cNvSpPr>
              <a:spLocks noChangeShapeType="1"/>
            </p:cNvSpPr>
            <p:nvPr/>
          </p:nvSpPr>
          <p:spPr bwMode="auto">
            <a:xfrm flipV="1">
              <a:off x="5728" y="4189"/>
              <a:ext cx="0"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2" name="Line 123">
              <a:extLst>
                <a:ext uri="{FF2B5EF4-FFF2-40B4-BE49-F238E27FC236}">
                  <a16:creationId xmlns:a16="http://schemas.microsoft.com/office/drawing/2014/main" id="{40F8EACF-C799-4E06-8C23-5FCF1267E88C}"/>
                </a:ext>
              </a:extLst>
            </p:cNvPr>
            <p:cNvSpPr>
              <a:spLocks noChangeShapeType="1"/>
            </p:cNvSpPr>
            <p:nvPr/>
          </p:nvSpPr>
          <p:spPr bwMode="auto">
            <a:xfrm>
              <a:off x="5242" y="4189"/>
              <a:ext cx="16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3" name="Line 124">
              <a:extLst>
                <a:ext uri="{FF2B5EF4-FFF2-40B4-BE49-F238E27FC236}">
                  <a16:creationId xmlns:a16="http://schemas.microsoft.com/office/drawing/2014/main" id="{60406D71-A9CA-407C-AEFE-94874D47BA1A}"/>
                </a:ext>
              </a:extLst>
            </p:cNvPr>
            <p:cNvSpPr>
              <a:spLocks noChangeShapeType="1"/>
            </p:cNvSpPr>
            <p:nvPr/>
          </p:nvSpPr>
          <p:spPr bwMode="auto">
            <a:xfrm flipV="1">
              <a:off x="5728" y="4202"/>
              <a:ext cx="0"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4" name="Line 125">
              <a:extLst>
                <a:ext uri="{FF2B5EF4-FFF2-40B4-BE49-F238E27FC236}">
                  <a16:creationId xmlns:a16="http://schemas.microsoft.com/office/drawing/2014/main" id="{64387114-2E8D-496C-86FE-00AFFAE90D6A}"/>
                </a:ext>
              </a:extLst>
            </p:cNvPr>
            <p:cNvSpPr>
              <a:spLocks noChangeShapeType="1"/>
            </p:cNvSpPr>
            <p:nvPr/>
          </p:nvSpPr>
          <p:spPr bwMode="auto">
            <a:xfrm flipV="1">
              <a:off x="5242" y="4191"/>
              <a:ext cx="0"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5" name="Line 126">
              <a:extLst>
                <a:ext uri="{FF2B5EF4-FFF2-40B4-BE49-F238E27FC236}">
                  <a16:creationId xmlns:a16="http://schemas.microsoft.com/office/drawing/2014/main" id="{3CB84121-ABE9-4A97-81D3-2ED777BAF531}"/>
                </a:ext>
              </a:extLst>
            </p:cNvPr>
            <p:cNvSpPr>
              <a:spLocks noChangeShapeType="1"/>
            </p:cNvSpPr>
            <p:nvPr/>
          </p:nvSpPr>
          <p:spPr bwMode="auto">
            <a:xfrm>
              <a:off x="5242" y="4399"/>
              <a:ext cx="4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6" name="AutoShape 127">
              <a:extLst>
                <a:ext uri="{FF2B5EF4-FFF2-40B4-BE49-F238E27FC236}">
                  <a16:creationId xmlns:a16="http://schemas.microsoft.com/office/drawing/2014/main" id="{339C6958-D228-4BD4-9BE0-1A50F3DC8EBF}"/>
                </a:ext>
              </a:extLst>
            </p:cNvPr>
            <p:cNvSpPr>
              <a:spLocks noChangeArrowheads="1"/>
            </p:cNvSpPr>
            <p:nvPr/>
          </p:nvSpPr>
          <p:spPr bwMode="auto">
            <a:xfrm>
              <a:off x="4923" y="4163"/>
              <a:ext cx="153" cy="58"/>
            </a:xfrm>
            <a:prstGeom prst="flowChartProcess">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87" name="Line 128">
              <a:extLst>
                <a:ext uri="{FF2B5EF4-FFF2-40B4-BE49-F238E27FC236}">
                  <a16:creationId xmlns:a16="http://schemas.microsoft.com/office/drawing/2014/main" id="{46E58659-AE06-4DB9-B5C6-80F9726BEDC4}"/>
                </a:ext>
              </a:extLst>
            </p:cNvPr>
            <p:cNvSpPr>
              <a:spLocks noChangeShapeType="1"/>
            </p:cNvSpPr>
            <p:nvPr/>
          </p:nvSpPr>
          <p:spPr bwMode="auto">
            <a:xfrm flipV="1">
              <a:off x="5485" y="4396"/>
              <a:ext cx="0"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8" name="Line 129">
              <a:extLst>
                <a:ext uri="{FF2B5EF4-FFF2-40B4-BE49-F238E27FC236}">
                  <a16:creationId xmlns:a16="http://schemas.microsoft.com/office/drawing/2014/main" id="{61C8CB3C-4A9E-4581-8C99-9C8267115149}"/>
                </a:ext>
              </a:extLst>
            </p:cNvPr>
            <p:cNvSpPr>
              <a:spLocks noChangeShapeType="1"/>
            </p:cNvSpPr>
            <p:nvPr/>
          </p:nvSpPr>
          <p:spPr bwMode="auto">
            <a:xfrm flipV="1">
              <a:off x="5000" y="4221"/>
              <a:ext cx="0" cy="2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9" name="Line 130">
              <a:extLst>
                <a:ext uri="{FF2B5EF4-FFF2-40B4-BE49-F238E27FC236}">
                  <a16:creationId xmlns:a16="http://schemas.microsoft.com/office/drawing/2014/main" id="{7189BF29-3CB5-4CEE-9DB7-5EB45C08E5DB}"/>
                </a:ext>
              </a:extLst>
            </p:cNvPr>
            <p:cNvSpPr>
              <a:spLocks noChangeShapeType="1"/>
            </p:cNvSpPr>
            <p:nvPr/>
          </p:nvSpPr>
          <p:spPr bwMode="auto">
            <a:xfrm>
              <a:off x="5000" y="4472"/>
              <a:ext cx="4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0" name="Line 131">
              <a:extLst>
                <a:ext uri="{FF2B5EF4-FFF2-40B4-BE49-F238E27FC236}">
                  <a16:creationId xmlns:a16="http://schemas.microsoft.com/office/drawing/2014/main" id="{F7C7F803-228B-437E-B300-B48862A39676}"/>
                </a:ext>
              </a:extLst>
            </p:cNvPr>
            <p:cNvSpPr>
              <a:spLocks noChangeShapeType="1"/>
            </p:cNvSpPr>
            <p:nvPr/>
          </p:nvSpPr>
          <p:spPr bwMode="auto">
            <a:xfrm flipV="1">
              <a:off x="5242" y="4472"/>
              <a:ext cx="0"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1" name="Line 132">
              <a:extLst>
                <a:ext uri="{FF2B5EF4-FFF2-40B4-BE49-F238E27FC236}">
                  <a16:creationId xmlns:a16="http://schemas.microsoft.com/office/drawing/2014/main" id="{D12CDC59-008A-420B-B4BD-F07D448E4294}"/>
                </a:ext>
              </a:extLst>
            </p:cNvPr>
            <p:cNvSpPr>
              <a:spLocks noChangeShapeType="1"/>
            </p:cNvSpPr>
            <p:nvPr/>
          </p:nvSpPr>
          <p:spPr bwMode="auto">
            <a:xfrm flipV="1">
              <a:off x="5242" y="3220"/>
              <a:ext cx="0"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2" name="AutoShape 133">
              <a:extLst>
                <a:ext uri="{FF2B5EF4-FFF2-40B4-BE49-F238E27FC236}">
                  <a16:creationId xmlns:a16="http://schemas.microsoft.com/office/drawing/2014/main" id="{038728F7-1B92-4B3A-8855-828A77830A9F}"/>
                </a:ext>
              </a:extLst>
            </p:cNvPr>
            <p:cNvSpPr>
              <a:spLocks noChangeArrowheads="1"/>
            </p:cNvSpPr>
            <p:nvPr/>
          </p:nvSpPr>
          <p:spPr bwMode="auto">
            <a:xfrm>
              <a:off x="5166" y="3296"/>
              <a:ext cx="153" cy="58"/>
            </a:xfrm>
            <a:prstGeom prst="flowChartDecision">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93" name="AutoShape 134">
              <a:extLst>
                <a:ext uri="{FF2B5EF4-FFF2-40B4-BE49-F238E27FC236}">
                  <a16:creationId xmlns:a16="http://schemas.microsoft.com/office/drawing/2014/main" id="{AD40B416-D001-462A-A182-B1375A0176C8}"/>
                </a:ext>
              </a:extLst>
            </p:cNvPr>
            <p:cNvSpPr>
              <a:spLocks noChangeArrowheads="1"/>
            </p:cNvSpPr>
            <p:nvPr/>
          </p:nvSpPr>
          <p:spPr bwMode="auto">
            <a:xfrm>
              <a:off x="5409" y="3400"/>
              <a:ext cx="152" cy="59"/>
            </a:xfrm>
            <a:prstGeom prst="flowChartProcess">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94" name="Line 135">
              <a:extLst>
                <a:ext uri="{FF2B5EF4-FFF2-40B4-BE49-F238E27FC236}">
                  <a16:creationId xmlns:a16="http://schemas.microsoft.com/office/drawing/2014/main" id="{522D8EAB-483D-4AD4-A89C-50230522E141}"/>
                </a:ext>
              </a:extLst>
            </p:cNvPr>
            <p:cNvSpPr>
              <a:spLocks noChangeShapeType="1"/>
            </p:cNvSpPr>
            <p:nvPr/>
          </p:nvSpPr>
          <p:spPr bwMode="auto">
            <a:xfrm>
              <a:off x="5319" y="3325"/>
              <a:ext cx="16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5" name="Line 136">
              <a:extLst>
                <a:ext uri="{FF2B5EF4-FFF2-40B4-BE49-F238E27FC236}">
                  <a16:creationId xmlns:a16="http://schemas.microsoft.com/office/drawing/2014/main" id="{300DB1B2-513E-44CC-A913-30AE0A29B6E3}"/>
                </a:ext>
              </a:extLst>
            </p:cNvPr>
            <p:cNvSpPr>
              <a:spLocks noChangeShapeType="1"/>
            </p:cNvSpPr>
            <p:nvPr/>
          </p:nvSpPr>
          <p:spPr bwMode="auto">
            <a:xfrm flipV="1">
              <a:off x="5485" y="3325"/>
              <a:ext cx="0" cy="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6" name="Line 137">
              <a:extLst>
                <a:ext uri="{FF2B5EF4-FFF2-40B4-BE49-F238E27FC236}">
                  <a16:creationId xmlns:a16="http://schemas.microsoft.com/office/drawing/2014/main" id="{48715756-8426-4057-84BA-590932683512}"/>
                </a:ext>
              </a:extLst>
            </p:cNvPr>
            <p:cNvSpPr>
              <a:spLocks noChangeShapeType="1"/>
            </p:cNvSpPr>
            <p:nvPr/>
          </p:nvSpPr>
          <p:spPr bwMode="auto">
            <a:xfrm>
              <a:off x="5000" y="3325"/>
              <a:ext cx="16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7" name="Line 138">
              <a:extLst>
                <a:ext uri="{FF2B5EF4-FFF2-40B4-BE49-F238E27FC236}">
                  <a16:creationId xmlns:a16="http://schemas.microsoft.com/office/drawing/2014/main" id="{B8BBC3C7-A8C2-4FCC-8E1B-ACF43B898ED8}"/>
                </a:ext>
              </a:extLst>
            </p:cNvPr>
            <p:cNvSpPr>
              <a:spLocks noChangeShapeType="1"/>
            </p:cNvSpPr>
            <p:nvPr/>
          </p:nvSpPr>
          <p:spPr bwMode="auto">
            <a:xfrm flipV="1">
              <a:off x="5485" y="3459"/>
              <a:ext cx="0"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8" name="Line 139">
              <a:extLst>
                <a:ext uri="{FF2B5EF4-FFF2-40B4-BE49-F238E27FC236}">
                  <a16:creationId xmlns:a16="http://schemas.microsoft.com/office/drawing/2014/main" id="{6A61E068-74F0-426D-AD56-D826CE09C279}"/>
                </a:ext>
              </a:extLst>
            </p:cNvPr>
            <p:cNvSpPr>
              <a:spLocks noChangeShapeType="1"/>
            </p:cNvSpPr>
            <p:nvPr/>
          </p:nvSpPr>
          <p:spPr bwMode="auto">
            <a:xfrm flipV="1">
              <a:off x="5000" y="3327"/>
              <a:ext cx="0"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9" name="Line 140">
              <a:extLst>
                <a:ext uri="{FF2B5EF4-FFF2-40B4-BE49-F238E27FC236}">
                  <a16:creationId xmlns:a16="http://schemas.microsoft.com/office/drawing/2014/main" id="{B7D5DD42-8F63-4875-92E0-94A2C18C4B11}"/>
                </a:ext>
              </a:extLst>
            </p:cNvPr>
            <p:cNvSpPr>
              <a:spLocks noChangeShapeType="1"/>
            </p:cNvSpPr>
            <p:nvPr/>
          </p:nvSpPr>
          <p:spPr bwMode="auto">
            <a:xfrm>
              <a:off x="5000" y="3535"/>
              <a:ext cx="4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0" name="Line 141">
              <a:extLst>
                <a:ext uri="{FF2B5EF4-FFF2-40B4-BE49-F238E27FC236}">
                  <a16:creationId xmlns:a16="http://schemas.microsoft.com/office/drawing/2014/main" id="{D8BA2DE2-EA0B-4CD8-9E95-06F11C889F60}"/>
                </a:ext>
              </a:extLst>
            </p:cNvPr>
            <p:cNvSpPr>
              <a:spLocks noChangeShapeType="1"/>
            </p:cNvSpPr>
            <p:nvPr/>
          </p:nvSpPr>
          <p:spPr bwMode="auto">
            <a:xfrm>
              <a:off x="5241" y="3848"/>
              <a:ext cx="24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1" name="Line 142">
              <a:extLst>
                <a:ext uri="{FF2B5EF4-FFF2-40B4-BE49-F238E27FC236}">
                  <a16:creationId xmlns:a16="http://schemas.microsoft.com/office/drawing/2014/main" id="{6A93D8A7-DD91-4D70-ABDF-35B5984809E2}"/>
                </a:ext>
              </a:extLst>
            </p:cNvPr>
            <p:cNvSpPr>
              <a:spLocks noChangeShapeType="1"/>
            </p:cNvSpPr>
            <p:nvPr/>
          </p:nvSpPr>
          <p:spPr bwMode="auto">
            <a:xfrm>
              <a:off x="5242" y="3538"/>
              <a:ext cx="24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2" name="Line 143">
              <a:extLst>
                <a:ext uri="{FF2B5EF4-FFF2-40B4-BE49-F238E27FC236}">
                  <a16:creationId xmlns:a16="http://schemas.microsoft.com/office/drawing/2014/main" id="{B9922B60-A0B3-45BA-912C-62F7B42C7C92}"/>
                </a:ext>
              </a:extLst>
            </p:cNvPr>
            <p:cNvSpPr>
              <a:spLocks noChangeShapeType="1"/>
            </p:cNvSpPr>
            <p:nvPr/>
          </p:nvSpPr>
          <p:spPr bwMode="auto">
            <a:xfrm>
              <a:off x="5001" y="4472"/>
              <a:ext cx="2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3" name="AutoShape 144">
              <a:extLst>
                <a:ext uri="{FF2B5EF4-FFF2-40B4-BE49-F238E27FC236}">
                  <a16:creationId xmlns:a16="http://schemas.microsoft.com/office/drawing/2014/main" id="{4C360ADF-9750-406A-8DF7-C748152B73A0}"/>
                </a:ext>
              </a:extLst>
            </p:cNvPr>
            <p:cNvSpPr>
              <a:spLocks noChangeArrowheads="1"/>
            </p:cNvSpPr>
            <p:nvPr/>
          </p:nvSpPr>
          <p:spPr bwMode="auto">
            <a:xfrm>
              <a:off x="5407" y="3980"/>
              <a:ext cx="153" cy="58"/>
            </a:xfrm>
            <a:prstGeom prst="flowChartProcess">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304" name="AutoShape 145">
              <a:extLst>
                <a:ext uri="{FF2B5EF4-FFF2-40B4-BE49-F238E27FC236}">
                  <a16:creationId xmlns:a16="http://schemas.microsoft.com/office/drawing/2014/main" id="{FD35E0EC-9D37-4858-A2A2-EE0E1E30FF7A}"/>
                </a:ext>
              </a:extLst>
            </p:cNvPr>
            <p:cNvSpPr>
              <a:spLocks noChangeArrowheads="1"/>
            </p:cNvSpPr>
            <p:nvPr/>
          </p:nvSpPr>
          <p:spPr bwMode="auto">
            <a:xfrm>
              <a:off x="5407" y="4076"/>
              <a:ext cx="153" cy="58"/>
            </a:xfrm>
            <a:prstGeom prst="flowChartProcess">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305" name="AutoShape 146">
              <a:extLst>
                <a:ext uri="{FF2B5EF4-FFF2-40B4-BE49-F238E27FC236}">
                  <a16:creationId xmlns:a16="http://schemas.microsoft.com/office/drawing/2014/main" id="{B3A20CBB-9F7F-4D84-A564-FDC2EA91B7E8}"/>
                </a:ext>
              </a:extLst>
            </p:cNvPr>
            <p:cNvSpPr>
              <a:spLocks noChangeArrowheads="1"/>
            </p:cNvSpPr>
            <p:nvPr/>
          </p:nvSpPr>
          <p:spPr bwMode="auto">
            <a:xfrm>
              <a:off x="5166" y="4265"/>
              <a:ext cx="153" cy="58"/>
            </a:xfrm>
            <a:prstGeom prst="flowChartProcess">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306" name="AutoShape 147">
              <a:extLst>
                <a:ext uri="{FF2B5EF4-FFF2-40B4-BE49-F238E27FC236}">
                  <a16:creationId xmlns:a16="http://schemas.microsoft.com/office/drawing/2014/main" id="{D7DA0771-0500-48E1-A74C-3182896C2A0C}"/>
                </a:ext>
              </a:extLst>
            </p:cNvPr>
            <p:cNvSpPr>
              <a:spLocks noChangeArrowheads="1"/>
            </p:cNvSpPr>
            <p:nvPr/>
          </p:nvSpPr>
          <p:spPr bwMode="auto">
            <a:xfrm>
              <a:off x="5649" y="4317"/>
              <a:ext cx="153" cy="57"/>
            </a:xfrm>
            <a:prstGeom prst="flowChartProcess">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307" name="AutoShape 148">
              <a:extLst>
                <a:ext uri="{FF2B5EF4-FFF2-40B4-BE49-F238E27FC236}">
                  <a16:creationId xmlns:a16="http://schemas.microsoft.com/office/drawing/2014/main" id="{1D156ED0-063B-4990-85F9-7818FD95FBC4}"/>
                </a:ext>
              </a:extLst>
            </p:cNvPr>
            <p:cNvSpPr>
              <a:spLocks noChangeArrowheads="1"/>
            </p:cNvSpPr>
            <p:nvPr/>
          </p:nvSpPr>
          <p:spPr bwMode="auto">
            <a:xfrm>
              <a:off x="5649" y="4219"/>
              <a:ext cx="153" cy="59"/>
            </a:xfrm>
            <a:prstGeom prst="flowChartProcess">
              <a:avLst/>
            </a:prstGeom>
            <a:solidFill>
              <a:schemeClr val="hlink"/>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96262" name="AutoShape 149">
            <a:extLst>
              <a:ext uri="{FF2B5EF4-FFF2-40B4-BE49-F238E27FC236}">
                <a16:creationId xmlns:a16="http://schemas.microsoft.com/office/drawing/2014/main" id="{7899E701-5536-4AAB-8090-CB5AC8E896E6}"/>
              </a:ext>
            </a:extLst>
          </p:cNvPr>
          <p:cNvSpPr>
            <a:spLocks noChangeArrowheads="1"/>
          </p:cNvSpPr>
          <p:nvPr/>
        </p:nvSpPr>
        <p:spPr bwMode="auto">
          <a:xfrm>
            <a:off x="6251575" y="3305175"/>
            <a:ext cx="1539875" cy="1909763"/>
          </a:xfrm>
          <a:prstGeom prst="cube">
            <a:avLst>
              <a:gd name="adj" fmla="val 25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263" name="Rectangle 26">
            <a:extLst>
              <a:ext uri="{FF2B5EF4-FFF2-40B4-BE49-F238E27FC236}">
                <a16:creationId xmlns:a16="http://schemas.microsoft.com/office/drawing/2014/main" id="{4962A486-1A68-429C-A618-50A5533E6048}"/>
              </a:ext>
            </a:extLst>
          </p:cNvPr>
          <p:cNvSpPr>
            <a:spLocks noChangeArrowheads="1"/>
          </p:cNvSpPr>
          <p:nvPr/>
        </p:nvSpPr>
        <p:spPr bwMode="auto">
          <a:xfrm>
            <a:off x="0" y="2857500"/>
            <a:ext cx="628650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4829" tIns="42414" rIns="84829" bIns="42414">
            <a:spAutoFit/>
          </a:bodyPr>
          <a:lstStyle>
            <a:lvl1pPr marL="342900" indent="-342900"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354013" indent="-17780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90000"/>
              </a:lnSpc>
              <a:spcBef>
                <a:spcPct val="30000"/>
              </a:spcBef>
              <a:buFontTx/>
              <a:buChar char="•"/>
            </a:pPr>
            <a:r>
              <a:rPr lang="en-GB" altLang="zh-CN" sz="2400">
                <a:latin typeface="CorpoS"/>
              </a:rPr>
              <a:t>test case design is performed on the basis of the internal structure</a:t>
            </a:r>
          </a:p>
          <a:p>
            <a:pPr lvl="1">
              <a:lnSpc>
                <a:spcPct val="90000"/>
              </a:lnSpc>
              <a:spcBef>
                <a:spcPct val="30000"/>
              </a:spcBef>
              <a:buFontTx/>
              <a:buChar char="•"/>
            </a:pPr>
            <a:r>
              <a:rPr lang="en-GB" altLang="zh-CN" sz="2400">
                <a:latin typeface="CorpoS"/>
              </a:rPr>
              <a:t>common test approach (included in many standards)</a:t>
            </a:r>
          </a:p>
          <a:p>
            <a:pPr lvl="1">
              <a:lnSpc>
                <a:spcPct val="90000"/>
              </a:lnSpc>
              <a:spcBef>
                <a:spcPct val="30000"/>
              </a:spcBef>
              <a:buFontTx/>
              <a:buChar char="•"/>
            </a:pPr>
            <a:r>
              <a:rPr lang="en-GB" altLang="zh-CN" sz="2400">
                <a:latin typeface="CorpoS"/>
              </a:rPr>
              <a:t>not possible to check whether all requirements have been implemented</a:t>
            </a:r>
          </a:p>
          <a:p>
            <a:pPr lvl="1">
              <a:lnSpc>
                <a:spcPct val="90000"/>
              </a:lnSpc>
              <a:spcBef>
                <a:spcPct val="30000"/>
              </a:spcBef>
              <a:buFontTx/>
              <a:buChar char="•"/>
            </a:pPr>
            <a:r>
              <a:rPr lang="en-GB" altLang="zh-CN" sz="2400">
                <a:latin typeface="CorpoS"/>
              </a:rPr>
              <a:t>difficult to automate (limits of symbolic execution)</a:t>
            </a:r>
          </a:p>
          <a:p>
            <a:pPr lvl="1">
              <a:lnSpc>
                <a:spcPct val="90000"/>
              </a:lnSpc>
              <a:spcBef>
                <a:spcPct val="30000"/>
              </a:spcBef>
              <a:buFontTx/>
              <a:buChar char="•"/>
            </a:pPr>
            <a:r>
              <a:rPr lang="en-GB" altLang="zh-CN" sz="2400">
                <a:latin typeface="CorpoS"/>
              </a:rPr>
              <a:t>full coverage often not achievable</a:t>
            </a:r>
            <a:endParaRPr lang="de-DE" altLang="zh-CN" sz="2400">
              <a:latin typeface="Corpo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8">
                                            <p:txEl>
                                              <p:pRg st="0" end="0"/>
                                            </p:txEl>
                                          </p:spTgt>
                                        </p:tgtEl>
                                        <p:attrNameLst>
                                          <p:attrName>style.visibility</p:attrName>
                                        </p:attrNameLst>
                                      </p:cBhvr>
                                      <p:to>
                                        <p:strVal val="visible"/>
                                      </p:to>
                                    </p:set>
                                    <p:animEffect transition="in" filter="wipe(left)">
                                      <p:cBhvr>
                                        <p:cTn id="7" dur="500"/>
                                        <p:tgtEl>
                                          <p:spTgt spid="1341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148">
                                            <p:txEl>
                                              <p:pRg st="1" end="1"/>
                                            </p:txEl>
                                          </p:spTgt>
                                        </p:tgtEl>
                                        <p:attrNameLst>
                                          <p:attrName>style.visibility</p:attrName>
                                        </p:attrNameLst>
                                      </p:cBhvr>
                                      <p:to>
                                        <p:strVal val="visible"/>
                                      </p:to>
                                    </p:set>
                                    <p:animEffect transition="in" filter="wipe(left)">
                                      <p:cBhvr>
                                        <p:cTn id="12" dur="500"/>
                                        <p:tgtEl>
                                          <p:spTgt spid="134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B1370-1340-4EFA-82A0-40FD8C5A9342}"/>
              </a:ext>
            </a:extLst>
          </p:cNvPr>
          <p:cNvSpPr>
            <a:spLocks noGrp="1"/>
          </p:cNvSpPr>
          <p:nvPr>
            <p:ph type="title"/>
          </p:nvPr>
        </p:nvSpPr>
        <p:spPr>
          <a:xfrm>
            <a:off x="457200" y="241300"/>
            <a:ext cx="8229600" cy="671513"/>
          </a:xfrm>
        </p:spPr>
        <p:txBody>
          <a:bodyPr/>
          <a:lstStyle/>
          <a:p>
            <a:pPr>
              <a:defRPr/>
            </a:pPr>
            <a:r>
              <a:rPr lang="zh-CN" altLang="en-US" sz="2800" kern="1200" dirty="0">
                <a:solidFill>
                  <a:srgbClr val="000000"/>
                </a:solidFill>
                <a:effectLst>
                  <a:outerShdw blurRad="38100" dist="38100" dir="2700000" algn="tl">
                    <a:srgbClr val="000000"/>
                  </a:outerShdw>
                </a:effectLst>
                <a:cs typeface="+mn-cs"/>
              </a:rPr>
              <a:t>白盒测试法</a:t>
            </a:r>
            <a:r>
              <a:rPr lang="en-US" altLang="zh-CN" sz="2800" kern="1200" dirty="0">
                <a:solidFill>
                  <a:srgbClr val="000000"/>
                </a:solidFill>
                <a:effectLst>
                  <a:outerShdw blurRad="38100" dist="38100" dir="2700000" algn="tl">
                    <a:srgbClr val="000000"/>
                  </a:outerShdw>
                </a:effectLst>
                <a:cs typeface="+mn-cs"/>
              </a:rPr>
              <a:t>(10)</a:t>
            </a:r>
            <a:r>
              <a:rPr lang="zh-CN" altLang="en-US" sz="2800" kern="1200" dirty="0">
                <a:solidFill>
                  <a:srgbClr val="000000"/>
                </a:solidFill>
                <a:effectLst>
                  <a:outerShdw blurRad="38100" dist="38100" dir="2700000" algn="tl">
                    <a:srgbClr val="000000"/>
                  </a:outerShdw>
                </a:effectLst>
                <a:cs typeface="+mn-cs"/>
              </a:rPr>
              <a:t>和黑盒测试法</a:t>
            </a:r>
            <a:r>
              <a:rPr lang="en-US" altLang="zh-CN" sz="2800" kern="1200" dirty="0">
                <a:solidFill>
                  <a:srgbClr val="000000"/>
                </a:solidFill>
                <a:effectLst>
                  <a:outerShdw blurRad="38100" dist="38100" dir="2700000" algn="tl">
                    <a:srgbClr val="000000"/>
                  </a:outerShdw>
                </a:effectLst>
                <a:cs typeface="+mn-cs"/>
              </a:rPr>
              <a:t>(6)</a:t>
            </a:r>
            <a:endParaRPr lang="zh-CN" altLang="en-US" dirty="0"/>
          </a:p>
        </p:txBody>
      </p:sp>
      <p:sp>
        <p:nvSpPr>
          <p:cNvPr id="98307" name="Rectangle 1">
            <a:extLst>
              <a:ext uri="{FF2B5EF4-FFF2-40B4-BE49-F238E27FC236}">
                <a16:creationId xmlns:a16="http://schemas.microsoft.com/office/drawing/2014/main" id="{634F57AD-2716-4C1C-AD7A-5F45087E7114}"/>
              </a:ext>
            </a:extLst>
          </p:cNvPr>
          <p:cNvSpPr>
            <a:spLocks noGrp="1" noChangeArrowheads="1"/>
          </p:cNvSpPr>
          <p:nvPr>
            <p:ph idx="1"/>
          </p:nvPr>
        </p:nvSpPr>
        <p:spPr>
          <a:xfrm>
            <a:off x="1187450" y="935038"/>
            <a:ext cx="6985000" cy="3692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a:t>
            </a:r>
            <a:r>
              <a:rPr lang="zh-CN" altLang="en-US" sz="1800">
                <a:latin typeface="Times New Roman" panose="02020603050405020304" pitchFamily="18" charset="0"/>
                <a:cs typeface="Times New Roman" panose="02020603050405020304" pitchFamily="18" charset="0"/>
              </a:rPr>
              <a:t>白盒测试（</a:t>
            </a:r>
            <a:r>
              <a:rPr lang="en-US" altLang="zh-CN" sz="1800">
                <a:latin typeface="Times New Roman" panose="02020603050405020304" pitchFamily="18" charset="0"/>
                <a:cs typeface="Times New Roman" panose="02020603050405020304" pitchFamily="18" charset="0"/>
              </a:rPr>
              <a:t>White Box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2.1.1</a:t>
            </a:r>
            <a:r>
              <a:rPr lang="zh-CN" altLang="en-US" sz="1800">
                <a:latin typeface="Times New Roman" panose="02020603050405020304" pitchFamily="18" charset="0"/>
                <a:cs typeface="Times New Roman" panose="02020603050405020304" pitchFamily="18" charset="0"/>
              </a:rPr>
              <a:t>白盒静态测试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2.1.2</a:t>
            </a:r>
            <a:r>
              <a:rPr lang="zh-CN" altLang="en-US" sz="1800">
                <a:latin typeface="Times New Roman" panose="02020603050405020304" pitchFamily="18" charset="0"/>
                <a:cs typeface="Times New Roman" panose="02020603050405020304" pitchFamily="18" charset="0"/>
              </a:rPr>
              <a:t>语句覆盖测试（</a:t>
            </a:r>
            <a:r>
              <a:rPr lang="en-US" altLang="zh-CN" sz="1800">
                <a:latin typeface="Times New Roman" panose="02020603050405020304" pitchFamily="18" charset="0"/>
                <a:cs typeface="Times New Roman" panose="02020603050405020304" pitchFamily="18" charset="0"/>
              </a:rPr>
              <a:t>Statement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2.1.3</a:t>
            </a:r>
            <a:r>
              <a:rPr lang="zh-CN" altLang="en-US" sz="1800">
                <a:latin typeface="Times New Roman" panose="02020603050405020304" pitchFamily="18" charset="0"/>
                <a:cs typeface="Times New Roman" panose="02020603050405020304" pitchFamily="18" charset="0"/>
              </a:rPr>
              <a:t>分支</a:t>
            </a:r>
            <a:r>
              <a:rPr lang="en-US" altLang="zh-CN" sz="1800">
                <a:latin typeface="Times New Roman" panose="02020603050405020304" pitchFamily="18" charset="0"/>
                <a:cs typeface="Times New Roman" panose="02020603050405020304" pitchFamily="18" charset="0"/>
              </a:rPr>
              <a:t>/</a:t>
            </a:r>
            <a:r>
              <a:rPr lang="zh-CN" altLang="en-US" sz="1800">
                <a:latin typeface="Times New Roman" panose="02020603050405020304" pitchFamily="18" charset="0"/>
                <a:cs typeface="Times New Roman" panose="02020603050405020304" pitchFamily="18" charset="0"/>
              </a:rPr>
              <a:t>决策覆盖测试</a:t>
            </a:r>
            <a:r>
              <a:rPr lang="en-US" altLang="zh-CN" sz="1800">
                <a:latin typeface="Times New Roman" panose="02020603050405020304" pitchFamily="18" charset="0"/>
                <a:cs typeface="Times New Roman" panose="02020603050405020304" pitchFamily="18" charset="0"/>
              </a:rPr>
              <a:t>(Branch/Decision Testing)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2.1.4</a:t>
            </a:r>
            <a:r>
              <a:rPr lang="zh-CN" altLang="en-US" sz="1800">
                <a:latin typeface="Times New Roman" panose="02020603050405020304" pitchFamily="18" charset="0"/>
                <a:cs typeface="Times New Roman" panose="02020603050405020304" pitchFamily="18" charset="0"/>
              </a:rPr>
              <a:t>数据流测试（</a:t>
            </a:r>
            <a:r>
              <a:rPr lang="en-US" altLang="zh-CN" sz="1800">
                <a:latin typeface="Times New Roman" panose="02020603050405020304" pitchFamily="18" charset="0"/>
                <a:cs typeface="Times New Roman" panose="02020603050405020304" pitchFamily="18" charset="0"/>
              </a:rPr>
              <a:t>Data Tlow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2.1.5</a:t>
            </a:r>
            <a:r>
              <a:rPr lang="zh-CN" altLang="en-US" sz="1800">
                <a:latin typeface="Times New Roman" panose="02020603050405020304" pitchFamily="18" charset="0"/>
                <a:cs typeface="Times New Roman" panose="02020603050405020304" pitchFamily="18" charset="0"/>
              </a:rPr>
              <a:t>条件覆盖测试</a:t>
            </a:r>
            <a:r>
              <a:rPr lang="en-US" altLang="zh-CN" sz="1800">
                <a:latin typeface="Times New Roman" panose="02020603050405020304" pitchFamily="18" charset="0"/>
                <a:cs typeface="Times New Roman" panose="02020603050405020304" pitchFamily="18" charset="0"/>
              </a:rPr>
              <a:t>(Condition Coverage Testing)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2.1.6</a:t>
            </a:r>
            <a:r>
              <a:rPr lang="zh-CN" altLang="en-US" sz="1800">
                <a:latin typeface="Times New Roman" panose="02020603050405020304" pitchFamily="18" charset="0"/>
                <a:cs typeface="Times New Roman" panose="02020603050405020304" pitchFamily="18" charset="0"/>
              </a:rPr>
              <a:t>分支条件覆盖测试（</a:t>
            </a:r>
            <a:r>
              <a:rPr lang="en-US" altLang="zh-CN" sz="1800">
                <a:latin typeface="Times New Roman" panose="02020603050405020304" pitchFamily="18" charset="0"/>
                <a:cs typeface="Times New Roman" panose="02020603050405020304" pitchFamily="18" charset="0"/>
              </a:rPr>
              <a:t>Branch Condition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2.1.7</a:t>
            </a:r>
            <a:r>
              <a:rPr lang="zh-CN" altLang="en-US" sz="1800">
                <a:latin typeface="Times New Roman" panose="02020603050405020304" pitchFamily="18" charset="0"/>
                <a:cs typeface="Times New Roman" panose="02020603050405020304" pitchFamily="18" charset="0"/>
              </a:rPr>
              <a:t>条件组合覆盖测试（</a:t>
            </a:r>
            <a:r>
              <a:rPr lang="en-US" altLang="zh-CN" sz="1800">
                <a:latin typeface="Times New Roman" panose="02020603050405020304" pitchFamily="18" charset="0"/>
                <a:cs typeface="Times New Roman" panose="02020603050405020304" pitchFamily="18" charset="0"/>
              </a:rPr>
              <a:t>Branch Condition Combination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2.1.8</a:t>
            </a:r>
            <a:r>
              <a:rPr lang="zh-CN" altLang="en-US" sz="1800">
                <a:latin typeface="Times New Roman" panose="02020603050405020304" pitchFamily="18" charset="0"/>
                <a:cs typeface="Times New Roman" panose="02020603050405020304" pitchFamily="18" charset="0"/>
              </a:rPr>
              <a:t>修改决策条件测试</a:t>
            </a:r>
            <a:r>
              <a:rPr lang="en-US" altLang="zh-CN" sz="1800">
                <a:latin typeface="Times New Roman" panose="02020603050405020304" pitchFamily="18" charset="0"/>
                <a:cs typeface="Times New Roman" panose="02020603050405020304" pitchFamily="18" charset="0"/>
              </a:rPr>
              <a:t>(Modified Condition Decision Coverage Testing)</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2.1.9</a:t>
            </a:r>
            <a:r>
              <a:rPr lang="zh-CN" altLang="en-US" sz="1800">
                <a:latin typeface="Times New Roman" panose="02020603050405020304" pitchFamily="18" charset="0"/>
                <a:cs typeface="Times New Roman" panose="02020603050405020304" pitchFamily="18" charset="0"/>
              </a:rPr>
              <a:t>路径覆盖测试（</a:t>
            </a:r>
            <a:r>
              <a:rPr lang="en-US" altLang="zh-CN" sz="1800">
                <a:latin typeface="Times New Roman" panose="02020603050405020304" pitchFamily="18" charset="0"/>
                <a:cs typeface="Times New Roman" panose="02020603050405020304" pitchFamily="18" charset="0"/>
              </a:rPr>
              <a:t>path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2.1.10 </a:t>
            </a:r>
            <a:r>
              <a:rPr lang="zh-CN" altLang="en-US" sz="1800">
                <a:latin typeface="Times New Roman" panose="02020603050405020304" pitchFamily="18" charset="0"/>
                <a:cs typeface="Times New Roman" panose="02020603050405020304" pitchFamily="18" charset="0"/>
              </a:rPr>
              <a:t>线性代码序列跳转测试（</a:t>
            </a:r>
            <a:r>
              <a:rPr lang="en-US" altLang="zh-CN" sz="1800">
                <a:latin typeface="Times New Roman" panose="02020603050405020304" pitchFamily="18" charset="0"/>
                <a:cs typeface="Times New Roman" panose="02020603050405020304" pitchFamily="18" charset="0"/>
              </a:rPr>
              <a:t>LCSAJ testing</a:t>
            </a:r>
            <a:r>
              <a:rPr lang="zh-CN" altLang="en-US" sz="1800">
                <a:latin typeface="Times New Roman" panose="02020603050405020304" pitchFamily="18" charset="0"/>
                <a:cs typeface="Times New Roman" panose="02020603050405020304" pitchFamily="18" charset="0"/>
              </a:rPr>
              <a:t>）	</a:t>
            </a:r>
            <a:endParaRPr lang="en-US" altLang="zh-CN" sz="1800"/>
          </a:p>
          <a:p>
            <a:pPr marL="0" indent="0">
              <a:spcBef>
                <a:spcPct val="0"/>
              </a:spcBef>
              <a:buFontTx/>
              <a:buNone/>
              <a:tabLst>
                <a:tab pos="5267325" algn="r"/>
              </a:tabLst>
            </a:pPr>
            <a:r>
              <a:rPr lang="en-US" altLang="zh-CN" sz="1800">
                <a:latin typeface="Times New Roman" panose="02020603050405020304" pitchFamily="18" charset="0"/>
                <a:cs typeface="Times New Roman" panose="02020603050405020304" pitchFamily="18" charset="0"/>
              </a:rPr>
              <a:t>2.1.11 </a:t>
            </a:r>
            <a:r>
              <a:rPr lang="zh-CN" altLang="en-US" sz="1800">
                <a:latin typeface="Times New Roman" panose="02020603050405020304" pitchFamily="18" charset="0"/>
                <a:cs typeface="Times New Roman" panose="02020603050405020304" pitchFamily="18" charset="0"/>
              </a:rPr>
              <a:t>小结</a:t>
            </a:r>
            <a:r>
              <a:rPr lang="zh-CN" altLang="en-US" sz="1000">
                <a:latin typeface="Times New Roman" panose="02020603050405020304" pitchFamily="18" charset="0"/>
                <a:cs typeface="Times New Roman" panose="02020603050405020304" pitchFamily="18" charset="0"/>
              </a:rPr>
              <a:t>	</a:t>
            </a:r>
            <a:endParaRPr lang="en-US" altLang="zh-CN" sz="1800"/>
          </a:p>
        </p:txBody>
      </p:sp>
      <p:pic>
        <p:nvPicPr>
          <p:cNvPr id="98308" name="图片 5">
            <a:extLst>
              <a:ext uri="{FF2B5EF4-FFF2-40B4-BE49-F238E27FC236}">
                <a16:creationId xmlns:a16="http://schemas.microsoft.com/office/drawing/2014/main" id="{7A4778C5-3E8D-4C75-9418-BBC03A2B1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652963"/>
            <a:ext cx="787876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87B335D1-9748-4306-B2E5-28D9471BDD82}"/>
              </a:ext>
            </a:extLst>
          </p:cNvPr>
          <p:cNvSpPr>
            <a:spLocks noGrp="1" noChangeArrowheads="1"/>
          </p:cNvSpPr>
          <p:nvPr>
            <p:ph type="title"/>
          </p:nvPr>
        </p:nvSpPr>
        <p:spPr/>
        <p:txBody>
          <a:bodyPr/>
          <a:lstStyle/>
          <a:p>
            <a:r>
              <a:rPr lang="en-US" altLang="zh-CN"/>
              <a:t>5 </a:t>
            </a:r>
            <a:r>
              <a:rPr lang="zh-CN" altLang="en-US"/>
              <a:t>软件测试的分类</a:t>
            </a:r>
          </a:p>
        </p:txBody>
      </p:sp>
      <p:sp>
        <p:nvSpPr>
          <p:cNvPr id="3" name="内容占位符 2">
            <a:extLst>
              <a:ext uri="{FF2B5EF4-FFF2-40B4-BE49-F238E27FC236}">
                <a16:creationId xmlns:a16="http://schemas.microsoft.com/office/drawing/2014/main" id="{67DBBFF9-0587-467B-B75C-DD07BC3A298B}"/>
              </a:ext>
            </a:extLst>
          </p:cNvPr>
          <p:cNvSpPr>
            <a:spLocks noGrp="1"/>
          </p:cNvSpPr>
          <p:nvPr>
            <p:ph idx="1"/>
          </p:nvPr>
        </p:nvSpPr>
        <p:spPr/>
        <p:txBody>
          <a:bodyPr/>
          <a:lstStyle/>
          <a:p>
            <a:pPr>
              <a:spcBef>
                <a:spcPct val="25000"/>
              </a:spcBef>
              <a:buClr>
                <a:schemeClr val="tx2"/>
              </a:buClr>
              <a:buSzPct val="80000"/>
              <a:buFont typeface="Wingdings" pitchFamily="2" charset="2"/>
              <a:buChar char="n"/>
              <a:defRPr/>
            </a:pPr>
            <a:r>
              <a:rPr lang="zh-CN" altLang="en-US" dirty="0">
                <a:effectLst>
                  <a:outerShdw blurRad="38100" dist="38100" dir="2700000" algn="tl">
                    <a:srgbClr val="000000"/>
                  </a:outerShdw>
                </a:effectLst>
              </a:rPr>
              <a:t>按照软件测试的策略和过程来分类，软件测试可分为单元测试、集成测试、系统测试、验证测试和确认测试。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E3128D0-0F5C-4D4E-8DCD-B6E9BCB22302}"/>
              </a:ext>
            </a:extLst>
          </p:cNvPr>
          <p:cNvSpPr>
            <a:spLocks noGrp="1" noChangeArrowheads="1"/>
          </p:cNvSpPr>
          <p:nvPr>
            <p:ph type="title"/>
          </p:nvPr>
        </p:nvSpPr>
        <p:spPr/>
        <p:txBody>
          <a:bodyPr/>
          <a:lstStyle/>
          <a:p>
            <a:r>
              <a:rPr lang="zh-CN" altLang="en-US"/>
              <a:t>教学方式</a:t>
            </a:r>
          </a:p>
        </p:txBody>
      </p:sp>
      <p:sp>
        <p:nvSpPr>
          <p:cNvPr id="25603" name="Rectangle 3">
            <a:extLst>
              <a:ext uri="{FF2B5EF4-FFF2-40B4-BE49-F238E27FC236}">
                <a16:creationId xmlns:a16="http://schemas.microsoft.com/office/drawing/2014/main" id="{EBE8ED0D-F911-4B17-A171-5EC29697D74D}"/>
              </a:ext>
            </a:extLst>
          </p:cNvPr>
          <p:cNvSpPr>
            <a:spLocks noGrp="1" noChangeArrowheads="1"/>
          </p:cNvSpPr>
          <p:nvPr>
            <p:ph type="body" idx="1"/>
          </p:nvPr>
        </p:nvSpPr>
        <p:spPr/>
        <p:txBody>
          <a:bodyPr/>
          <a:lstStyle/>
          <a:p>
            <a:r>
              <a:rPr lang="zh-CN" altLang="en-US"/>
              <a:t>课堂教学（</a:t>
            </a:r>
            <a:r>
              <a:rPr lang="en-US" altLang="zh-CN"/>
              <a:t>2+1</a:t>
            </a:r>
            <a:r>
              <a:rPr lang="zh-CN" altLang="en-US"/>
              <a:t>模式）</a:t>
            </a:r>
            <a:endParaRPr lang="en-US" altLang="zh-CN"/>
          </a:p>
          <a:p>
            <a:r>
              <a:rPr lang="zh-CN" altLang="en-US"/>
              <a:t>实验教学（手机</a:t>
            </a:r>
            <a:r>
              <a:rPr lang="en-US" altLang="zh-CN"/>
              <a:t>APP</a:t>
            </a:r>
            <a:r>
              <a:rPr lang="zh-CN" altLang="en-US"/>
              <a:t>、</a:t>
            </a:r>
            <a:r>
              <a:rPr lang="en-US" altLang="zh-CN"/>
              <a:t>web</a:t>
            </a:r>
            <a:r>
              <a:rPr lang="zh-CN" altLang="en-US"/>
              <a:t>、</a:t>
            </a:r>
            <a:r>
              <a:rPr lang="en-US" altLang="zh-CN"/>
              <a:t>Xunit</a:t>
            </a:r>
            <a:r>
              <a:rPr lang="zh-CN" altLang="en-US"/>
              <a:t>）</a:t>
            </a:r>
          </a:p>
          <a:p>
            <a:r>
              <a:rPr lang="zh-CN" altLang="en-US"/>
              <a:t>实验交流（测试具体软件，交流体会）</a:t>
            </a:r>
          </a:p>
          <a:p>
            <a:r>
              <a:rPr lang="zh-CN" altLang="en-US"/>
              <a:t>论文实验报告写作（每人一个题目）</a:t>
            </a:r>
          </a:p>
          <a:p>
            <a:r>
              <a:rPr lang="zh-CN" altLang="en-US"/>
              <a:t>工具的开发与使用</a:t>
            </a:r>
            <a:endParaRPr lang="en-US" altLang="zh-CN"/>
          </a:p>
          <a:p>
            <a:r>
              <a:rPr lang="zh-CN" altLang="en-US">
                <a:solidFill>
                  <a:srgbClr val="FF0000"/>
                </a:solidFill>
              </a:rPr>
              <a:t>人工智能工具的探索与实践</a:t>
            </a:r>
            <a:endParaRPr lang="en-US" altLang="zh-CN">
              <a:solidFill>
                <a:srgbClr val="FF0000"/>
              </a:solidFill>
            </a:endParaRPr>
          </a:p>
          <a:p>
            <a:pPr lvl="1"/>
            <a:r>
              <a:rPr lang="zh-CN" altLang="en-US">
                <a:solidFill>
                  <a:srgbClr val="FF0000"/>
                </a:solidFill>
              </a:rPr>
              <a:t>智能化时代，探索课堂新形势</a:t>
            </a:r>
            <a:endParaRPr lang="en-US" altLang="zh-CN">
              <a:solidFill>
                <a:srgbClr val="FF0000"/>
              </a:solidFill>
            </a:endParaRPr>
          </a:p>
          <a:p>
            <a:pPr lvl="1"/>
            <a:r>
              <a:rPr lang="zh-CN" altLang="en-US">
                <a:solidFill>
                  <a:srgbClr val="FF0000"/>
                </a:solidFill>
              </a:rPr>
              <a:t>人人都具备的条件：手机，笔记本电脑</a:t>
            </a:r>
          </a:p>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F1CC312-6C84-4FC1-A66C-A12DB13E2570}"/>
              </a:ext>
            </a:extLst>
          </p:cNvPr>
          <p:cNvSpPr>
            <a:spLocks noGrp="1" noChangeArrowheads="1"/>
          </p:cNvSpPr>
          <p:nvPr>
            <p:ph type="title"/>
          </p:nvPr>
        </p:nvSpPr>
        <p:spPr/>
        <p:txBody>
          <a:bodyPr/>
          <a:lstStyle/>
          <a:p>
            <a:pPr eaLnBrk="1" hangingPunct="1"/>
            <a:r>
              <a:rPr lang="en-US" altLang="zh-CN"/>
              <a:t>5 </a:t>
            </a:r>
            <a:r>
              <a:rPr lang="zh-CN" altLang="en-US"/>
              <a:t>不同阶段的测试</a:t>
            </a:r>
            <a:r>
              <a:rPr lang="en-US" altLang="zh-CN"/>
              <a:t>(9)</a:t>
            </a:r>
            <a:endParaRPr lang="zh-CN" altLang="zh-CN"/>
          </a:p>
        </p:txBody>
      </p:sp>
      <p:sp>
        <p:nvSpPr>
          <p:cNvPr id="101379" name="Rectangle 3">
            <a:extLst>
              <a:ext uri="{FF2B5EF4-FFF2-40B4-BE49-F238E27FC236}">
                <a16:creationId xmlns:a16="http://schemas.microsoft.com/office/drawing/2014/main" id="{F3374F08-4FF2-4792-A7B8-734FE619C9AB}"/>
              </a:ext>
            </a:extLst>
          </p:cNvPr>
          <p:cNvSpPr>
            <a:spLocks noGrp="1" noChangeArrowheads="1"/>
          </p:cNvSpPr>
          <p:nvPr>
            <p:ph type="body" idx="1"/>
          </p:nvPr>
        </p:nvSpPr>
        <p:spPr/>
        <p:txBody>
          <a:bodyPr/>
          <a:lstStyle/>
          <a:p>
            <a:pPr eaLnBrk="1" hangingPunct="1">
              <a:lnSpc>
                <a:spcPct val="80000"/>
              </a:lnSpc>
            </a:pPr>
            <a:r>
              <a:rPr lang="en-US" altLang="zh-CN"/>
              <a:t>Unit testing </a:t>
            </a:r>
          </a:p>
          <a:p>
            <a:pPr eaLnBrk="1" hangingPunct="1">
              <a:lnSpc>
                <a:spcPct val="80000"/>
              </a:lnSpc>
            </a:pPr>
            <a:r>
              <a:rPr lang="en-US" altLang="zh-CN"/>
              <a:t>Integration testing </a:t>
            </a:r>
          </a:p>
          <a:p>
            <a:pPr eaLnBrk="1" hangingPunct="1">
              <a:lnSpc>
                <a:spcPct val="80000"/>
              </a:lnSpc>
            </a:pPr>
            <a:r>
              <a:rPr lang="en-US" altLang="zh-CN"/>
              <a:t>Smoke testing</a:t>
            </a:r>
          </a:p>
          <a:p>
            <a:pPr eaLnBrk="1" hangingPunct="1">
              <a:lnSpc>
                <a:spcPct val="80000"/>
              </a:lnSpc>
            </a:pPr>
            <a:r>
              <a:rPr lang="en-US" altLang="zh-CN"/>
              <a:t>System testing </a:t>
            </a:r>
          </a:p>
          <a:p>
            <a:pPr eaLnBrk="1" hangingPunct="1">
              <a:lnSpc>
                <a:spcPct val="80000"/>
              </a:lnSpc>
            </a:pPr>
            <a:r>
              <a:rPr lang="en-US" altLang="zh-CN"/>
              <a:t>Regression testing </a:t>
            </a:r>
          </a:p>
          <a:p>
            <a:pPr eaLnBrk="1" hangingPunct="1">
              <a:lnSpc>
                <a:spcPct val="80000"/>
              </a:lnSpc>
            </a:pPr>
            <a:r>
              <a:rPr lang="en-US" altLang="zh-CN"/>
              <a:t>Acceptance testing</a:t>
            </a:r>
          </a:p>
          <a:p>
            <a:pPr eaLnBrk="1" hangingPunct="1"/>
            <a:r>
              <a:rPr lang="en-US" altLang="zh-CN"/>
              <a:t>Alpha testing</a:t>
            </a:r>
          </a:p>
          <a:p>
            <a:pPr eaLnBrk="1" hangingPunct="1"/>
            <a:r>
              <a:rPr lang="en-US" altLang="zh-CN"/>
              <a:t>Beta testing</a:t>
            </a:r>
          </a:p>
          <a:p>
            <a:pPr eaLnBrk="1" hangingPunct="1"/>
            <a:r>
              <a:rPr lang="en-US" altLang="zh-CN"/>
              <a:t>Gamma testing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CDA9CB06-04B6-4ED7-9594-D5EBEFED42B3}"/>
              </a:ext>
            </a:extLst>
          </p:cNvPr>
          <p:cNvSpPr>
            <a:spLocks noGrp="1" noChangeArrowheads="1"/>
          </p:cNvSpPr>
          <p:nvPr>
            <p:ph type="title"/>
          </p:nvPr>
        </p:nvSpPr>
        <p:spPr/>
        <p:txBody>
          <a:bodyPr/>
          <a:lstStyle/>
          <a:p>
            <a:r>
              <a:rPr lang="en-US" altLang="zh-CN"/>
              <a:t>5 </a:t>
            </a:r>
            <a:r>
              <a:rPr lang="zh-CN" altLang="en-US"/>
              <a:t>不同应用软件的测试（</a:t>
            </a:r>
            <a:r>
              <a:rPr lang="en-US" altLang="zh-CN"/>
              <a:t>10+</a:t>
            </a:r>
            <a:r>
              <a:rPr lang="zh-CN" altLang="en-US"/>
              <a:t>）</a:t>
            </a:r>
          </a:p>
        </p:txBody>
      </p:sp>
      <p:sp>
        <p:nvSpPr>
          <p:cNvPr id="103427" name="内容占位符 2">
            <a:extLst>
              <a:ext uri="{FF2B5EF4-FFF2-40B4-BE49-F238E27FC236}">
                <a16:creationId xmlns:a16="http://schemas.microsoft.com/office/drawing/2014/main" id="{C477ADAB-9E58-48B7-87D8-7E6B4095B72E}"/>
              </a:ext>
            </a:extLst>
          </p:cNvPr>
          <p:cNvSpPr>
            <a:spLocks noGrp="1" noChangeArrowheads="1"/>
          </p:cNvSpPr>
          <p:nvPr>
            <p:ph idx="1"/>
          </p:nvPr>
        </p:nvSpPr>
        <p:spPr>
          <a:xfrm>
            <a:off x="0" y="1600200"/>
            <a:ext cx="9144000" cy="4983163"/>
          </a:xfrm>
        </p:spPr>
        <p:txBody>
          <a:bodyPr/>
          <a:lstStyle/>
          <a:p>
            <a:r>
              <a:rPr lang="en-US" altLang="zh-CN" sz="2000"/>
              <a:t>6.1</a:t>
            </a:r>
            <a:r>
              <a:rPr lang="zh-CN" altLang="en-US" sz="2000"/>
              <a:t>面向对象软件的测试</a:t>
            </a:r>
            <a:r>
              <a:rPr lang="en-US" altLang="zh-CN" sz="2000"/>
              <a:t>(Object Oriented Software Testing)	 </a:t>
            </a:r>
          </a:p>
          <a:p>
            <a:r>
              <a:rPr lang="en-US" altLang="zh-CN" sz="2000"/>
              <a:t>6.2</a:t>
            </a:r>
            <a:r>
              <a:rPr lang="zh-CN" altLang="en-US" sz="2000"/>
              <a:t>面向方面的软件测试</a:t>
            </a:r>
            <a:r>
              <a:rPr lang="en-US" altLang="zh-CN" sz="2000"/>
              <a:t>(Aspect Oriented Software Testing)	 </a:t>
            </a:r>
          </a:p>
          <a:p>
            <a:r>
              <a:rPr lang="en-US" altLang="zh-CN" sz="2000"/>
              <a:t>6.3</a:t>
            </a:r>
            <a:r>
              <a:rPr lang="zh-CN" altLang="en-US" sz="2000"/>
              <a:t>面向服务的软件测试</a:t>
            </a:r>
            <a:r>
              <a:rPr lang="en-US" altLang="zh-CN" sz="2000"/>
              <a:t>(Service Oriented Software Testing)	 </a:t>
            </a:r>
          </a:p>
          <a:p>
            <a:r>
              <a:rPr lang="en-US" altLang="zh-CN" sz="2000"/>
              <a:t>6.4</a:t>
            </a:r>
            <a:r>
              <a:rPr lang="zh-CN" altLang="en-US" sz="2000"/>
              <a:t>构件软件测试</a:t>
            </a:r>
            <a:r>
              <a:rPr lang="en-US" altLang="zh-CN" sz="2000"/>
              <a:t>(Component Based Software Testing)	 </a:t>
            </a:r>
          </a:p>
          <a:p>
            <a:r>
              <a:rPr lang="en-US" altLang="zh-CN" sz="2000"/>
              <a:t>6.5 Web</a:t>
            </a:r>
            <a:r>
              <a:rPr lang="zh-CN" altLang="en-US" sz="2000"/>
              <a:t>应用软件测试</a:t>
            </a:r>
            <a:r>
              <a:rPr lang="en-US" altLang="zh-CN" sz="2000"/>
              <a:t>(WEB Testing)	 </a:t>
            </a:r>
          </a:p>
          <a:p>
            <a:r>
              <a:rPr lang="en-US" altLang="zh-CN" sz="2000"/>
              <a:t>6.6</a:t>
            </a:r>
            <a:r>
              <a:rPr lang="zh-CN" altLang="en-US" sz="2000"/>
              <a:t>普适计算环境下的软件测试</a:t>
            </a:r>
            <a:r>
              <a:rPr lang="en-US" altLang="zh-CN" sz="2000"/>
              <a:t>(Pervasive Computing Software Testing)</a:t>
            </a:r>
          </a:p>
          <a:p>
            <a:r>
              <a:rPr lang="en-US" altLang="zh-CN" sz="2000"/>
              <a:t>6.7</a:t>
            </a:r>
            <a:r>
              <a:rPr lang="zh-CN" altLang="en-US" sz="2000"/>
              <a:t>云测试</a:t>
            </a:r>
            <a:r>
              <a:rPr lang="en-US" altLang="zh-CN" sz="2000"/>
              <a:t>(Cloudy Testing)	 </a:t>
            </a:r>
          </a:p>
          <a:p>
            <a:r>
              <a:rPr lang="en-US" altLang="zh-CN" sz="2000"/>
              <a:t>6.8</a:t>
            </a:r>
            <a:r>
              <a:rPr lang="zh-CN" altLang="en-US" sz="2000"/>
              <a:t>物联网环境下的软件测试</a:t>
            </a:r>
            <a:r>
              <a:rPr lang="en-US" altLang="zh-CN" sz="2000"/>
              <a:t>(Software Testing in the Context of Internet of Things)	 </a:t>
            </a:r>
          </a:p>
          <a:p>
            <a:r>
              <a:rPr lang="en-US" altLang="zh-CN" sz="2000"/>
              <a:t>6.9</a:t>
            </a:r>
            <a:r>
              <a:rPr lang="zh-CN" altLang="en-US" sz="2000"/>
              <a:t>并行软件测试</a:t>
            </a:r>
            <a:r>
              <a:rPr lang="en-US" altLang="zh-CN" sz="2000"/>
              <a:t>(Concurrent Software Testing)	 </a:t>
            </a:r>
          </a:p>
          <a:p>
            <a:r>
              <a:rPr lang="en-US" altLang="zh-CN" sz="2000"/>
              <a:t>6.10</a:t>
            </a:r>
            <a:r>
              <a:rPr lang="zh-CN" altLang="en-US" sz="2000"/>
              <a:t>嵌入式软件测试</a:t>
            </a:r>
            <a:r>
              <a:rPr lang="en-US" altLang="zh-CN" sz="2000"/>
              <a:t>(Embedded Software Testing)	 </a:t>
            </a:r>
          </a:p>
          <a:p>
            <a:r>
              <a:rPr lang="en-US" altLang="zh-CN" sz="2000"/>
              <a:t>6.11</a:t>
            </a:r>
            <a:r>
              <a:rPr lang="zh-CN" altLang="en-US" sz="2000"/>
              <a:t>高可信软件测试</a:t>
            </a:r>
            <a:r>
              <a:rPr lang="en-US" altLang="zh-CN" sz="2000"/>
              <a:t>(High Confidence Software Testing)	 </a:t>
            </a:r>
          </a:p>
          <a:p>
            <a:r>
              <a:rPr lang="zh-CN" altLang="en-US" sz="2000">
                <a:solidFill>
                  <a:srgbClr val="FF0000"/>
                </a:solidFill>
              </a:rPr>
              <a:t>人工智能</a:t>
            </a:r>
            <a:r>
              <a:rPr lang="zh-CN" altLang="en-US" sz="2000"/>
              <a:t>测试，</a:t>
            </a:r>
            <a:r>
              <a:rPr lang="zh-CN" altLang="en-US" sz="2000">
                <a:solidFill>
                  <a:srgbClr val="FF0000"/>
                </a:solidFill>
              </a:rPr>
              <a:t>区块链</a:t>
            </a:r>
            <a:r>
              <a:rPr lang="zh-CN" altLang="en-US" sz="2000"/>
              <a:t>软件测试，</a:t>
            </a:r>
            <a:r>
              <a:rPr lang="zh-CN" altLang="en-US" sz="2000">
                <a:solidFill>
                  <a:srgbClr val="FF0000"/>
                </a:solidFill>
              </a:rPr>
              <a:t>云宇宙</a:t>
            </a:r>
            <a:r>
              <a:rPr lang="zh-CN" altLang="en-US" sz="2000"/>
              <a:t>测试</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E3012909-9F7A-4E53-BFAF-E015C797303D}"/>
              </a:ext>
            </a:extLst>
          </p:cNvPr>
          <p:cNvSpPr>
            <a:spLocks noGrp="1" noChangeArrowheads="1"/>
          </p:cNvSpPr>
          <p:nvPr>
            <p:ph type="title"/>
          </p:nvPr>
        </p:nvSpPr>
        <p:spPr>
          <a:xfrm>
            <a:off x="457200" y="-6350"/>
            <a:ext cx="8229600" cy="849313"/>
          </a:xfrm>
        </p:spPr>
        <p:txBody>
          <a:bodyPr/>
          <a:lstStyle/>
          <a:p>
            <a:r>
              <a:rPr lang="en-US" altLang="zh-CN"/>
              <a:t>5 </a:t>
            </a:r>
            <a:r>
              <a:rPr lang="zh-CN" altLang="en-US"/>
              <a:t>不同测试技术（</a:t>
            </a:r>
            <a:r>
              <a:rPr lang="en-US" altLang="zh-CN"/>
              <a:t>30+</a:t>
            </a:r>
            <a:r>
              <a:rPr lang="zh-CN" altLang="en-US"/>
              <a:t>）</a:t>
            </a:r>
          </a:p>
        </p:txBody>
      </p:sp>
      <p:pic>
        <p:nvPicPr>
          <p:cNvPr id="104451" name="内容占位符 1">
            <a:extLst>
              <a:ext uri="{FF2B5EF4-FFF2-40B4-BE49-F238E27FC236}">
                <a16:creationId xmlns:a16="http://schemas.microsoft.com/office/drawing/2014/main" id="{B0AB177C-D288-4152-9356-8C921E1D9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776288"/>
            <a:ext cx="5262562" cy="1787525"/>
          </a:xfrm>
        </p:spPr>
      </p:pic>
      <p:pic>
        <p:nvPicPr>
          <p:cNvPr id="3" name="图片 2">
            <a:extLst>
              <a:ext uri="{FF2B5EF4-FFF2-40B4-BE49-F238E27FC236}">
                <a16:creationId xmlns:a16="http://schemas.microsoft.com/office/drawing/2014/main" id="{E9745E6E-B778-422A-A427-E365E65AC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563813"/>
            <a:ext cx="5262562"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B797E125-59F5-425A-8BFB-7E1409A92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872038"/>
            <a:ext cx="5262562"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479BE967-5232-4AE9-95F5-5DE6F19FA4D6}"/>
              </a:ext>
            </a:extLst>
          </p:cNvPr>
          <p:cNvSpPr>
            <a:spLocks noGrp="1" noChangeArrowheads="1"/>
          </p:cNvSpPr>
          <p:nvPr>
            <p:ph type="title"/>
          </p:nvPr>
        </p:nvSpPr>
        <p:spPr>
          <a:xfrm>
            <a:off x="457200" y="30163"/>
            <a:ext cx="8229600" cy="706437"/>
          </a:xfrm>
        </p:spPr>
        <p:txBody>
          <a:bodyPr/>
          <a:lstStyle/>
          <a:p>
            <a:pPr eaLnBrk="1" hangingPunct="1"/>
            <a:r>
              <a:rPr lang="en-US" altLang="zh-CN"/>
              <a:t>5 </a:t>
            </a:r>
            <a:r>
              <a:rPr lang="zh-CN" altLang="en-US"/>
              <a:t>不同方面的测试（</a:t>
            </a:r>
            <a:r>
              <a:rPr lang="en-US" altLang="zh-CN"/>
              <a:t>30+</a:t>
            </a:r>
            <a:r>
              <a:rPr lang="zh-CN" altLang="en-US"/>
              <a:t>）</a:t>
            </a:r>
            <a:endParaRPr lang="zh-CN" altLang="zh-CN"/>
          </a:p>
        </p:txBody>
      </p:sp>
      <p:pic>
        <p:nvPicPr>
          <p:cNvPr id="105475" name="图片 1">
            <a:extLst>
              <a:ext uri="{FF2B5EF4-FFF2-40B4-BE49-F238E27FC236}">
                <a16:creationId xmlns:a16="http://schemas.microsoft.com/office/drawing/2014/main" id="{A5823DBF-6422-43B3-9544-F1A320134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749300"/>
            <a:ext cx="5260975"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71FD493-1C23-448C-9FE2-FC7DB0259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841875"/>
            <a:ext cx="526256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092684F3-548A-4925-A32E-46AF46A58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730500"/>
            <a:ext cx="5262563"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917E1BB2-8466-47E3-BB09-C489341CE5B5}"/>
              </a:ext>
            </a:extLst>
          </p:cNvPr>
          <p:cNvSpPr>
            <a:spLocks noGrp="1" noChangeArrowheads="1"/>
          </p:cNvSpPr>
          <p:nvPr>
            <p:ph type="title"/>
          </p:nvPr>
        </p:nvSpPr>
        <p:spPr>
          <a:xfrm>
            <a:off x="214313" y="142875"/>
            <a:ext cx="8786812" cy="796925"/>
          </a:xfrm>
        </p:spPr>
        <p:txBody>
          <a:bodyPr/>
          <a:lstStyle/>
          <a:p>
            <a:r>
              <a:rPr lang="en-US" altLang="zh-CN" sz="1800"/>
              <a:t>Changhai Nie, Hareton Leung. </a:t>
            </a:r>
            <a:r>
              <a:rPr lang="en-US" altLang="zh-CN" sz="1800" b="1"/>
              <a:t>A Framework of Understanding Software Testing</a:t>
            </a:r>
            <a:r>
              <a:rPr lang="en-US" altLang="zh-CN" sz="1800"/>
              <a:t>.</a:t>
            </a:r>
            <a:endParaRPr lang="zh-CN" altLang="en-US" sz="1800"/>
          </a:p>
        </p:txBody>
      </p:sp>
      <p:pic>
        <p:nvPicPr>
          <p:cNvPr id="2" name="Picture 2">
            <a:extLst>
              <a:ext uri="{FF2B5EF4-FFF2-40B4-BE49-F238E27FC236}">
                <a16:creationId xmlns:a16="http://schemas.microsoft.com/office/drawing/2014/main" id="{6AEC0732-5C9D-4D39-A1F2-DBBE7106AF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71625"/>
            <a:ext cx="4071938" cy="4883150"/>
          </a:xfrm>
        </p:spPr>
      </p:pic>
      <p:pic>
        <p:nvPicPr>
          <p:cNvPr id="10" name="Picture 3">
            <a:extLst>
              <a:ext uri="{FF2B5EF4-FFF2-40B4-BE49-F238E27FC236}">
                <a16:creationId xmlns:a16="http://schemas.microsoft.com/office/drawing/2014/main" id="{802E87D9-4987-4D25-BE3D-FC9A6148D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1428750"/>
            <a:ext cx="4929187"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D5685401-3A65-4AB6-A7AF-E4D422861496}"/>
              </a:ext>
            </a:extLst>
          </p:cNvPr>
          <p:cNvSpPr>
            <a:spLocks noGrp="1" noChangeArrowheads="1"/>
          </p:cNvSpPr>
          <p:nvPr>
            <p:ph type="title"/>
          </p:nvPr>
        </p:nvSpPr>
        <p:spPr/>
        <p:txBody>
          <a:bodyPr/>
          <a:lstStyle/>
          <a:p>
            <a:r>
              <a:rPr lang="en-US" altLang="zh-CN"/>
              <a:t>Our road map</a:t>
            </a:r>
            <a:endParaRPr lang="zh-CN" altLang="en-US"/>
          </a:p>
        </p:txBody>
      </p:sp>
      <p:graphicFrame>
        <p:nvGraphicFramePr>
          <p:cNvPr id="108547" name="Object 2">
            <a:extLst>
              <a:ext uri="{FF2B5EF4-FFF2-40B4-BE49-F238E27FC236}">
                <a16:creationId xmlns:a16="http://schemas.microsoft.com/office/drawing/2014/main" id="{0CBBEEFB-7959-4BC6-967F-7E4A2CE2C1B1}"/>
              </a:ext>
            </a:extLst>
          </p:cNvPr>
          <p:cNvGraphicFramePr>
            <a:graphicFrameLocks noGrp="1" noChangeAspect="1"/>
          </p:cNvGraphicFramePr>
          <p:nvPr>
            <p:ph idx="1"/>
          </p:nvPr>
        </p:nvGraphicFramePr>
        <p:xfrm>
          <a:off x="1214438" y="1571625"/>
          <a:ext cx="6572250" cy="4357688"/>
        </p:xfrm>
        <a:graphic>
          <a:graphicData uri="http://schemas.openxmlformats.org/presentationml/2006/ole">
            <mc:AlternateContent xmlns:mc="http://schemas.openxmlformats.org/markup-compatibility/2006">
              <mc:Choice xmlns:v="urn:schemas-microsoft-com:vml" Requires="v">
                <p:oleObj spid="_x0000_s108548" name="SmartDraw" r:id="rId4" imgW="4325112" imgH="3246120" progId="SmartDraw.2">
                  <p:embed/>
                </p:oleObj>
              </mc:Choice>
              <mc:Fallback>
                <p:oleObj name="SmartDraw" r:id="rId4" imgW="4325112" imgH="3246120" progId="SmartDraw.2">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38" y="1571625"/>
                        <a:ext cx="6572250" cy="435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79B1F071-D21D-43D3-8DD3-182CB31BE94E}"/>
              </a:ext>
            </a:extLst>
          </p:cNvPr>
          <p:cNvSpPr>
            <a:spLocks noGrp="1" noChangeArrowheads="1"/>
          </p:cNvSpPr>
          <p:nvPr>
            <p:ph type="title"/>
          </p:nvPr>
        </p:nvSpPr>
        <p:spPr/>
        <p:txBody>
          <a:bodyPr/>
          <a:lstStyle/>
          <a:p>
            <a:pPr eaLnBrk="1" hangingPunct="1"/>
            <a:r>
              <a:rPr lang="en-US" altLang="zh-CN"/>
              <a:t>Our road map</a:t>
            </a:r>
            <a:endParaRPr lang="zh-CN" altLang="zh-CN"/>
          </a:p>
        </p:txBody>
      </p:sp>
      <p:graphicFrame>
        <p:nvGraphicFramePr>
          <p:cNvPr id="110595" name="Object 3">
            <a:extLst>
              <a:ext uri="{FF2B5EF4-FFF2-40B4-BE49-F238E27FC236}">
                <a16:creationId xmlns:a16="http://schemas.microsoft.com/office/drawing/2014/main" id="{EEBBB079-4F7D-46B0-864C-C3EFD1AD2C8C}"/>
              </a:ext>
            </a:extLst>
          </p:cNvPr>
          <p:cNvGraphicFramePr>
            <a:graphicFrameLocks noGrp="1" noChangeAspect="1"/>
          </p:cNvGraphicFramePr>
          <p:nvPr>
            <p:ph type="body" idx="1"/>
          </p:nvPr>
        </p:nvGraphicFramePr>
        <p:xfrm>
          <a:off x="1066800" y="2362200"/>
          <a:ext cx="7694613" cy="3733800"/>
        </p:xfrm>
        <a:graphic>
          <a:graphicData uri="http://schemas.openxmlformats.org/presentationml/2006/ole">
            <mc:AlternateContent xmlns:mc="http://schemas.openxmlformats.org/markup-compatibility/2006">
              <mc:Choice xmlns:v="urn:schemas-microsoft-com:vml" Requires="v">
                <p:oleObj spid="_x0000_s110596" name="SmartDraw" r:id="rId3" imgW="4681728" imgH="2272284" progId="SmartDraw.2">
                  <p:embed/>
                </p:oleObj>
              </mc:Choice>
              <mc:Fallback>
                <p:oleObj name="SmartDraw" r:id="rId3" imgW="4681728" imgH="2272284" progId="SmartDraw.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362200"/>
                        <a:ext cx="769461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735A9C3C-506A-41AB-891A-4EFD3CFCF63D}"/>
              </a:ext>
            </a:extLst>
          </p:cNvPr>
          <p:cNvSpPr>
            <a:spLocks noGrp="1" noChangeArrowheads="1"/>
          </p:cNvSpPr>
          <p:nvPr>
            <p:ph type="title"/>
          </p:nvPr>
        </p:nvSpPr>
        <p:spPr/>
        <p:txBody>
          <a:bodyPr/>
          <a:lstStyle/>
          <a:p>
            <a:pPr eaLnBrk="1" hangingPunct="1"/>
            <a:r>
              <a:rPr lang="en-US" altLang="zh-CN"/>
              <a:t>Our road map</a:t>
            </a:r>
            <a:endParaRPr lang="zh-CN" altLang="zh-CN"/>
          </a:p>
        </p:txBody>
      </p:sp>
      <p:graphicFrame>
        <p:nvGraphicFramePr>
          <p:cNvPr id="111619" name="Object 3">
            <a:extLst>
              <a:ext uri="{FF2B5EF4-FFF2-40B4-BE49-F238E27FC236}">
                <a16:creationId xmlns:a16="http://schemas.microsoft.com/office/drawing/2014/main" id="{95BA6808-D506-4869-A68E-0052F926C9D2}"/>
              </a:ext>
            </a:extLst>
          </p:cNvPr>
          <p:cNvGraphicFramePr>
            <a:graphicFrameLocks noGrp="1" noChangeAspect="1"/>
          </p:cNvGraphicFramePr>
          <p:nvPr>
            <p:ph type="body" idx="1"/>
          </p:nvPr>
        </p:nvGraphicFramePr>
        <p:xfrm>
          <a:off x="2430463" y="2362200"/>
          <a:ext cx="4968875" cy="3733800"/>
        </p:xfrm>
        <a:graphic>
          <a:graphicData uri="http://schemas.openxmlformats.org/presentationml/2006/ole">
            <mc:AlternateContent xmlns:mc="http://schemas.openxmlformats.org/markup-compatibility/2006">
              <mc:Choice xmlns:v="urn:schemas-microsoft-com:vml" Requires="v">
                <p:oleObj spid="_x0000_s111620" name="SmartDraw" r:id="rId3" imgW="4700016" imgH="3532632" progId="SmartDraw.2">
                  <p:embed/>
                </p:oleObj>
              </mc:Choice>
              <mc:Fallback>
                <p:oleObj name="SmartDraw" r:id="rId3" imgW="4700016" imgH="3532632" progId="SmartDraw.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2362200"/>
                        <a:ext cx="49688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3">
            <a:extLst>
              <a:ext uri="{FF2B5EF4-FFF2-40B4-BE49-F238E27FC236}">
                <a16:creationId xmlns:a16="http://schemas.microsoft.com/office/drawing/2014/main" id="{334FD282-BC2F-4A98-A447-2F23D7E21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3" y="2730500"/>
            <a:ext cx="1655762"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FC7E9C0-CB76-4515-9BDC-7507A7C38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2841625"/>
            <a:ext cx="12319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图片 5">
            <a:extLst>
              <a:ext uri="{FF2B5EF4-FFF2-40B4-BE49-F238E27FC236}">
                <a16:creationId xmlns:a16="http://schemas.microsoft.com/office/drawing/2014/main" id="{228726D0-C9A2-4245-A32E-402A230EF8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075" y="2740025"/>
            <a:ext cx="168275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a:extLst>
              <a:ext uri="{FF2B5EF4-FFF2-40B4-BE49-F238E27FC236}">
                <a16:creationId xmlns:a16="http://schemas.microsoft.com/office/drawing/2014/main" id="{E810837B-B2E5-4A8D-9CAD-7A9B33E57375}"/>
              </a:ext>
            </a:extLst>
          </p:cNvPr>
          <p:cNvSpPr/>
          <p:nvPr/>
        </p:nvSpPr>
        <p:spPr>
          <a:xfrm>
            <a:off x="1531938" y="3413125"/>
            <a:ext cx="912812" cy="54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2881" eaLnBrk="1" fontAlgn="auto" hangingPunct="1">
              <a:spcBef>
                <a:spcPts val="0"/>
              </a:spcBef>
              <a:spcAft>
                <a:spcPts val="0"/>
              </a:spcAft>
              <a:defRPr/>
            </a:pPr>
            <a:r>
              <a:rPr lang="zh-CN" altLang="en-US" sz="844" b="1" dirty="0">
                <a:solidFill>
                  <a:prstClr val="white"/>
                </a:solidFill>
              </a:rPr>
              <a:t>百分之一</a:t>
            </a:r>
          </a:p>
        </p:txBody>
      </p:sp>
      <p:sp>
        <p:nvSpPr>
          <p:cNvPr id="12" name="右箭头 11">
            <a:extLst>
              <a:ext uri="{FF2B5EF4-FFF2-40B4-BE49-F238E27FC236}">
                <a16:creationId xmlns:a16="http://schemas.microsoft.com/office/drawing/2014/main" id="{23A5711A-870A-49CC-9CE2-F682A5DA4AFB}"/>
              </a:ext>
            </a:extLst>
          </p:cNvPr>
          <p:cNvSpPr/>
          <p:nvPr/>
        </p:nvSpPr>
        <p:spPr>
          <a:xfrm>
            <a:off x="3749675" y="3448050"/>
            <a:ext cx="768350" cy="54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2881" eaLnBrk="1" fontAlgn="auto" hangingPunct="1">
              <a:spcBef>
                <a:spcPts val="0"/>
              </a:spcBef>
              <a:spcAft>
                <a:spcPts val="0"/>
              </a:spcAft>
              <a:defRPr/>
            </a:pPr>
            <a:r>
              <a:rPr lang="zh-CN" altLang="en-US" sz="844" b="1" dirty="0">
                <a:solidFill>
                  <a:prstClr val="white"/>
                </a:solidFill>
              </a:rPr>
              <a:t>百分之一</a:t>
            </a:r>
          </a:p>
        </p:txBody>
      </p:sp>
      <p:pic>
        <p:nvPicPr>
          <p:cNvPr id="6" name="内容占位符 5">
            <a:extLst>
              <a:ext uri="{FF2B5EF4-FFF2-40B4-BE49-F238E27FC236}">
                <a16:creationId xmlns:a16="http://schemas.microsoft.com/office/drawing/2014/main" id="{BF8BCEF4-659A-4B7C-BBCC-76FE15477B61}"/>
              </a:ext>
            </a:extLst>
          </p:cNvPr>
          <p:cNvPicPr>
            <a:picLocks noGrp="1"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l="13863" t="8620" r="17952" b="8380"/>
          <a:stretch>
            <a:fillRect/>
          </a:stretch>
        </p:blipFill>
        <p:spPr bwMode="auto">
          <a:xfrm>
            <a:off x="7308850" y="2582863"/>
            <a:ext cx="1373188"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8">
            <a:extLst>
              <a:ext uri="{FF2B5EF4-FFF2-40B4-BE49-F238E27FC236}">
                <a16:creationId xmlns:a16="http://schemas.microsoft.com/office/drawing/2014/main" id="{85D854BC-DEE0-45D2-AA15-760349C27F14}"/>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7150100" y="1150938"/>
            <a:ext cx="1541463" cy="1189037"/>
          </a:xfrm>
        </p:spPr>
      </p:pic>
      <p:pic>
        <p:nvPicPr>
          <p:cNvPr id="4" name="图片 3">
            <a:extLst>
              <a:ext uri="{FF2B5EF4-FFF2-40B4-BE49-F238E27FC236}">
                <a16:creationId xmlns:a16="http://schemas.microsoft.com/office/drawing/2014/main" id="{5CE68321-5CE9-4055-9958-7017C17B8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5" y="4256088"/>
            <a:ext cx="137318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箭头: 下 4">
            <a:extLst>
              <a:ext uri="{FF2B5EF4-FFF2-40B4-BE49-F238E27FC236}">
                <a16:creationId xmlns:a16="http://schemas.microsoft.com/office/drawing/2014/main" id="{E26FF63A-5ADB-44E8-B92F-16C72232297C}"/>
              </a:ext>
            </a:extLst>
          </p:cNvPr>
          <p:cNvSpPr/>
          <p:nvPr/>
        </p:nvSpPr>
        <p:spPr>
          <a:xfrm>
            <a:off x="5953125" y="1398588"/>
            <a:ext cx="1362075" cy="4413250"/>
          </a:xfrm>
          <a:prstGeom prst="downArrow">
            <a:avLst>
              <a:gd name="adj1" fmla="val 50000"/>
              <a:gd name="adj2" fmla="val 4884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57175" eaLnBrk="1" fontAlgn="auto" hangingPunct="1">
              <a:spcBef>
                <a:spcPts val="0"/>
              </a:spcBef>
              <a:spcAft>
                <a:spcPts val="0"/>
              </a:spcAft>
              <a:defRPr/>
            </a:pPr>
            <a:endParaRPr lang="zh-CN" altLang="en-US" sz="1406" dirty="0">
              <a:solidFill>
                <a:prstClr val="white"/>
              </a:solidFill>
            </a:endParaRPr>
          </a:p>
        </p:txBody>
      </p:sp>
      <p:sp>
        <p:nvSpPr>
          <p:cNvPr id="7" name="箭头: 右 6">
            <a:extLst>
              <a:ext uri="{FF2B5EF4-FFF2-40B4-BE49-F238E27FC236}">
                <a16:creationId xmlns:a16="http://schemas.microsoft.com/office/drawing/2014/main" id="{C10589E6-AAC3-43F0-8B94-7E27A1FE723D}"/>
              </a:ext>
            </a:extLst>
          </p:cNvPr>
          <p:cNvSpPr/>
          <p:nvPr/>
        </p:nvSpPr>
        <p:spPr>
          <a:xfrm>
            <a:off x="336550" y="1617663"/>
            <a:ext cx="5829300" cy="1189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2881" eaLnBrk="1" fontAlgn="auto" hangingPunct="1">
              <a:lnSpc>
                <a:spcPct val="110000"/>
              </a:lnSpc>
              <a:spcBef>
                <a:spcPts val="0"/>
              </a:spcBef>
              <a:spcAft>
                <a:spcPts val="0"/>
              </a:spcAft>
              <a:defRPr/>
            </a:pPr>
            <a:r>
              <a:rPr lang="zh-CN" altLang="en-US" sz="1500" b="1" dirty="0">
                <a:solidFill>
                  <a:prstClr val="white"/>
                </a:solidFill>
                <a:latin typeface="Calibri" panose="020F0502020204030204" pitchFamily="34" charset="0"/>
              </a:rPr>
              <a:t>从 “组合测试” 到 “软件测试” 再到 “智能化软件质量保证”</a:t>
            </a:r>
            <a:endParaRPr lang="en-US" altLang="zh-CN" sz="1500" b="1" dirty="0">
              <a:solidFill>
                <a:prstClr val="white"/>
              </a:solidFill>
              <a:latin typeface="Calibri" panose="020F0502020204030204" pitchFamily="34" charset="0"/>
            </a:endParaRPr>
          </a:p>
          <a:p>
            <a:pPr algn="ctr" defTabSz="192881" eaLnBrk="1" fontAlgn="auto" hangingPunct="1">
              <a:lnSpc>
                <a:spcPct val="110000"/>
              </a:lnSpc>
              <a:spcBef>
                <a:spcPts val="0"/>
              </a:spcBef>
              <a:spcAft>
                <a:spcPts val="0"/>
              </a:spcAft>
              <a:defRPr/>
            </a:pPr>
            <a:r>
              <a:rPr lang="zh-CN" altLang="en-US" sz="1500" b="1" dirty="0">
                <a:solidFill>
                  <a:prstClr val="white"/>
                </a:solidFill>
                <a:latin typeface="Calibri" panose="020F0502020204030204" pitchFamily="34" charset="0"/>
              </a:rPr>
              <a:t>由点到面到体的教学与科研体系（</a:t>
            </a:r>
            <a:r>
              <a:rPr lang="en-US" altLang="zh-CN" sz="1500" b="1" dirty="0">
                <a:solidFill>
                  <a:prstClr val="white"/>
                </a:solidFill>
                <a:latin typeface="Calibri" panose="020F0502020204030204" pitchFamily="34" charset="0"/>
              </a:rPr>
              <a:t>2000 -- 2020</a:t>
            </a:r>
            <a:r>
              <a:rPr lang="zh-CN" altLang="en-US" sz="1500" b="1" dirty="0">
                <a:solidFill>
                  <a:prstClr val="white"/>
                </a:solidFill>
                <a:latin typeface="Calibri" panose="020F0502020204030204" pitchFamily="34" charset="0"/>
              </a:rPr>
              <a:t>）跨越</a:t>
            </a:r>
            <a:r>
              <a:rPr lang="en-US" altLang="zh-CN" sz="1500" b="1" dirty="0">
                <a:solidFill>
                  <a:prstClr val="white"/>
                </a:solidFill>
                <a:latin typeface="Calibri" panose="020F0502020204030204" pitchFamily="34" charset="0"/>
              </a:rPr>
              <a:t>20</a:t>
            </a:r>
            <a:r>
              <a:rPr lang="zh-CN" altLang="en-US" sz="1500" b="1" dirty="0">
                <a:solidFill>
                  <a:prstClr val="white"/>
                </a:solidFill>
                <a:latin typeface="Calibri" panose="020F0502020204030204" pitchFamily="34" charset="0"/>
              </a:rPr>
              <a:t>年</a:t>
            </a:r>
          </a:p>
        </p:txBody>
      </p:sp>
      <p:sp>
        <p:nvSpPr>
          <p:cNvPr id="112652" name="标题 1">
            <a:extLst>
              <a:ext uri="{FF2B5EF4-FFF2-40B4-BE49-F238E27FC236}">
                <a16:creationId xmlns:a16="http://schemas.microsoft.com/office/drawing/2014/main" id="{EC26888A-2D3C-4D05-B5A3-01C0C7832ED4}"/>
              </a:ext>
            </a:extLst>
          </p:cNvPr>
          <p:cNvSpPr txBox="1">
            <a:spLocks noChangeArrowheads="1"/>
          </p:cNvSpPr>
          <p:nvPr/>
        </p:nvSpPr>
        <p:spPr bwMode="auto">
          <a:xfrm>
            <a:off x="231775" y="977900"/>
            <a:ext cx="82835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3300">
                <a:solidFill>
                  <a:srgbClr val="000000"/>
                </a:solidFill>
              </a:rPr>
              <a:t>科学研究的</a:t>
            </a:r>
            <a:r>
              <a:rPr lang="en-US" altLang="zh-CN" sz="3300">
                <a:solidFill>
                  <a:srgbClr val="000000"/>
                </a:solidFill>
              </a:rPr>
              <a:t> </a:t>
            </a:r>
            <a:r>
              <a:rPr lang="en-US" altLang="zh-CN" sz="3300" b="1">
                <a:solidFill>
                  <a:srgbClr val="C00000"/>
                </a:solidFill>
              </a:rPr>
              <a:t>"</a:t>
            </a:r>
            <a:r>
              <a:rPr lang="zh-CN" altLang="en-US" sz="3300" b="1">
                <a:solidFill>
                  <a:srgbClr val="C00000"/>
                </a:solidFill>
              </a:rPr>
              <a:t>深</a:t>
            </a:r>
            <a:r>
              <a:rPr lang="en-US" altLang="zh-CN" sz="3300" b="1">
                <a:solidFill>
                  <a:srgbClr val="C00000"/>
                </a:solidFill>
              </a:rPr>
              <a:t>"</a:t>
            </a:r>
            <a:r>
              <a:rPr lang="en-US" altLang="zh-CN" sz="3300" b="1">
                <a:solidFill>
                  <a:srgbClr val="FF0000"/>
                </a:solidFill>
              </a:rPr>
              <a:t> </a:t>
            </a:r>
            <a:r>
              <a:rPr lang="zh-CN" altLang="en-US" sz="3300">
                <a:solidFill>
                  <a:srgbClr val="000000"/>
                </a:solidFill>
              </a:rPr>
              <a:t>与</a:t>
            </a:r>
            <a:r>
              <a:rPr lang="en-US" altLang="zh-CN" sz="3300" b="1">
                <a:solidFill>
                  <a:srgbClr val="FF0000"/>
                </a:solidFill>
              </a:rPr>
              <a:t> </a:t>
            </a:r>
            <a:r>
              <a:rPr lang="en-US" altLang="zh-CN" sz="3300" b="1">
                <a:solidFill>
                  <a:srgbClr val="C00000"/>
                </a:solidFill>
              </a:rPr>
              <a:t>"</a:t>
            </a:r>
            <a:r>
              <a:rPr lang="zh-CN" altLang="en-US" sz="3300" b="1">
                <a:solidFill>
                  <a:srgbClr val="C00000"/>
                </a:solidFill>
              </a:rPr>
              <a:t>跟</a:t>
            </a:r>
            <a:r>
              <a:rPr lang="en-US" altLang="zh-CN" sz="3300" b="1">
                <a:solidFill>
                  <a:srgbClr val="C00000"/>
                </a:solidFill>
              </a:rPr>
              <a:t>"</a:t>
            </a:r>
            <a:endParaRPr lang="zh-CN" altLang="en-US" sz="3300" b="1">
              <a:solidFill>
                <a:srgbClr val="C00000"/>
              </a:solidFill>
            </a:endParaRPr>
          </a:p>
        </p:txBody>
      </p:sp>
      <p:sp>
        <p:nvSpPr>
          <p:cNvPr id="18" name="文本框 17">
            <a:extLst>
              <a:ext uri="{FF2B5EF4-FFF2-40B4-BE49-F238E27FC236}">
                <a16:creationId xmlns:a16="http://schemas.microsoft.com/office/drawing/2014/main" id="{29C81984-B88E-4F52-BB70-D54DAF66381E}"/>
              </a:ext>
            </a:extLst>
          </p:cNvPr>
          <p:cNvSpPr txBox="1">
            <a:spLocks noChangeArrowheads="1"/>
          </p:cNvSpPr>
          <p:nvPr/>
        </p:nvSpPr>
        <p:spPr bwMode="auto">
          <a:xfrm>
            <a:off x="6392863" y="1816100"/>
            <a:ext cx="2317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57175">
              <a:defRPr>
                <a:solidFill>
                  <a:schemeClr val="tx1"/>
                </a:solidFill>
                <a:latin typeface="Arial" panose="020B0604020202020204" pitchFamily="34" charset="0"/>
                <a:ea typeface="宋体" panose="02010600030101010101" pitchFamily="2" charset="-122"/>
              </a:defRPr>
            </a:lvl1pPr>
            <a:lvl2pPr marL="742950" indent="-285750" defTabSz="257175">
              <a:defRPr>
                <a:solidFill>
                  <a:schemeClr val="tx1"/>
                </a:solidFill>
                <a:latin typeface="Arial" panose="020B0604020202020204" pitchFamily="34" charset="0"/>
                <a:ea typeface="宋体" panose="02010600030101010101" pitchFamily="2" charset="-122"/>
              </a:defRPr>
            </a:lvl2pPr>
            <a:lvl3pPr marL="1143000" indent="-228600" defTabSz="257175">
              <a:defRPr>
                <a:solidFill>
                  <a:schemeClr val="tx1"/>
                </a:solidFill>
                <a:latin typeface="Arial" panose="020B0604020202020204" pitchFamily="34" charset="0"/>
                <a:ea typeface="宋体" panose="02010600030101010101" pitchFamily="2" charset="-122"/>
              </a:defRPr>
            </a:lvl3pPr>
            <a:lvl4pPr marL="1600200" indent="-228600" defTabSz="257175">
              <a:defRPr>
                <a:solidFill>
                  <a:schemeClr val="tx1"/>
                </a:solidFill>
                <a:latin typeface="Arial" panose="020B0604020202020204" pitchFamily="34" charset="0"/>
                <a:ea typeface="宋体" panose="02010600030101010101" pitchFamily="2" charset="-122"/>
              </a:defRPr>
            </a:lvl4pPr>
            <a:lvl5pPr marL="2057400" indent="-228600" defTabSz="257175">
              <a:defRPr>
                <a:solidFill>
                  <a:schemeClr val="tx1"/>
                </a:solidFill>
                <a:latin typeface="Arial" panose="020B0604020202020204" pitchFamily="34" charset="0"/>
                <a:ea typeface="宋体" panose="02010600030101010101" pitchFamily="2" charset="-122"/>
              </a:defRPr>
            </a:lvl5pPr>
            <a:lvl6pPr marL="25146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a:solidFill>
                  <a:srgbClr val="FFFFFF"/>
                </a:solidFill>
                <a:latin typeface="等线" panose="02010600030101010101" pitchFamily="2" charset="-122"/>
                <a:ea typeface="等线" panose="02010600030101010101" pitchFamily="2" charset="-122"/>
              </a:rPr>
              <a:t>从</a:t>
            </a:r>
            <a:endParaRPr lang="en-US" altLang="zh-CN" sz="1500" b="1">
              <a:solidFill>
                <a:srgbClr val="FFFFFF"/>
              </a:solidFill>
              <a:latin typeface="等线" panose="02010600030101010101" pitchFamily="2" charset="-122"/>
              <a:ea typeface="等线" panose="02010600030101010101" pitchFamily="2" charset="-122"/>
            </a:endParaRPr>
          </a:p>
          <a:p>
            <a:pPr algn="ctr" eaLnBrk="1" hangingPunct="1"/>
            <a:r>
              <a:rPr lang="zh-CN" altLang="en-US" sz="1500" b="1">
                <a:solidFill>
                  <a:srgbClr val="FFC000"/>
                </a:solidFill>
                <a:latin typeface="等线" panose="02010600030101010101" pitchFamily="2" charset="-122"/>
                <a:ea typeface="等线" panose="02010600030101010101" pitchFamily="2" charset="-122"/>
              </a:rPr>
              <a:t>人工智能</a:t>
            </a:r>
            <a:endParaRPr lang="en-US" altLang="zh-CN" sz="1500" b="1">
              <a:solidFill>
                <a:srgbClr val="FFC000"/>
              </a:solidFill>
              <a:latin typeface="等线" panose="02010600030101010101" pitchFamily="2" charset="-122"/>
              <a:ea typeface="等线" panose="02010600030101010101" pitchFamily="2" charset="-122"/>
            </a:endParaRPr>
          </a:p>
          <a:p>
            <a:pPr algn="ctr" eaLnBrk="1" hangingPunct="1"/>
            <a:r>
              <a:rPr lang="zh-CN" altLang="en-US" sz="1500" b="1">
                <a:solidFill>
                  <a:srgbClr val="FFFFFF"/>
                </a:solidFill>
                <a:latin typeface="等线" panose="02010600030101010101" pitchFamily="2" charset="-122"/>
                <a:ea typeface="等线" panose="02010600030101010101" pitchFamily="2" charset="-122"/>
              </a:rPr>
              <a:t>到</a:t>
            </a:r>
            <a:r>
              <a:rPr lang="zh-CN" altLang="en-US" sz="1500" b="1">
                <a:solidFill>
                  <a:srgbClr val="FFC000"/>
                </a:solidFill>
                <a:latin typeface="等线" panose="02010600030101010101" pitchFamily="2" charset="-122"/>
                <a:ea typeface="等线" panose="02010600030101010101" pitchFamily="2" charset="-122"/>
              </a:rPr>
              <a:t>区块链</a:t>
            </a:r>
            <a:endParaRPr lang="en-US" altLang="zh-CN" sz="1500" b="1">
              <a:solidFill>
                <a:srgbClr val="FFC000"/>
              </a:solidFill>
              <a:latin typeface="等线" panose="02010600030101010101" pitchFamily="2" charset="-122"/>
              <a:ea typeface="等线" panose="02010600030101010101" pitchFamily="2" charset="-122"/>
            </a:endParaRPr>
          </a:p>
          <a:p>
            <a:pPr algn="ctr" eaLnBrk="1" hangingPunct="1"/>
            <a:r>
              <a:rPr lang="zh-CN" altLang="en-US" sz="1500" b="1">
                <a:solidFill>
                  <a:srgbClr val="FFFFFF"/>
                </a:solidFill>
                <a:latin typeface="等线" panose="02010600030101010101" pitchFamily="2" charset="-122"/>
                <a:ea typeface="等线" panose="02010600030101010101" pitchFamily="2" charset="-122"/>
              </a:rPr>
              <a:t>再到</a:t>
            </a:r>
            <a:endParaRPr lang="en-US" altLang="zh-CN" sz="1500" b="1">
              <a:solidFill>
                <a:srgbClr val="FFFFFF"/>
              </a:solidFill>
              <a:latin typeface="等线" panose="02010600030101010101" pitchFamily="2" charset="-122"/>
              <a:ea typeface="等线" panose="02010600030101010101" pitchFamily="2" charset="-122"/>
            </a:endParaRPr>
          </a:p>
          <a:p>
            <a:pPr algn="ctr" eaLnBrk="1" hangingPunct="1"/>
            <a:r>
              <a:rPr lang="zh-CN" altLang="en-US" sz="1500" b="1">
                <a:solidFill>
                  <a:srgbClr val="FFC000"/>
                </a:solidFill>
                <a:latin typeface="等线" panose="02010600030101010101" pitchFamily="2" charset="-122"/>
                <a:ea typeface="等线" panose="02010600030101010101" pitchFamily="2" charset="-122"/>
              </a:rPr>
              <a:t>元宇</a:t>
            </a:r>
            <a:r>
              <a:rPr lang="en-US" altLang="zh-CN" sz="1500" b="1">
                <a:solidFill>
                  <a:srgbClr val="FFC000"/>
                </a:solidFill>
                <a:latin typeface="等线" panose="02010600030101010101" pitchFamily="2" charset="-122"/>
                <a:ea typeface="等线" panose="02010600030101010101" pitchFamily="2" charset="-122"/>
              </a:rPr>
              <a:t>  </a:t>
            </a:r>
            <a:r>
              <a:rPr lang="zh-CN" altLang="en-US" sz="1500" b="1">
                <a:solidFill>
                  <a:srgbClr val="FFC000"/>
                </a:solidFill>
                <a:latin typeface="等线" panose="02010600030101010101" pitchFamily="2" charset="-122"/>
                <a:ea typeface="等线" panose="02010600030101010101" pitchFamily="2" charset="-122"/>
              </a:rPr>
              <a:t>宙</a:t>
            </a:r>
          </a:p>
        </p:txBody>
      </p:sp>
      <p:sp>
        <p:nvSpPr>
          <p:cNvPr id="20" name="文本框 19">
            <a:extLst>
              <a:ext uri="{FF2B5EF4-FFF2-40B4-BE49-F238E27FC236}">
                <a16:creationId xmlns:a16="http://schemas.microsoft.com/office/drawing/2014/main" id="{B877603F-A924-43AA-BB6C-FF64DBE02033}"/>
              </a:ext>
            </a:extLst>
          </p:cNvPr>
          <p:cNvSpPr txBox="1">
            <a:spLocks noChangeArrowheads="1"/>
          </p:cNvSpPr>
          <p:nvPr/>
        </p:nvSpPr>
        <p:spPr bwMode="auto">
          <a:xfrm>
            <a:off x="6651625" y="2471738"/>
            <a:ext cx="2317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57175">
              <a:defRPr>
                <a:solidFill>
                  <a:schemeClr val="tx1"/>
                </a:solidFill>
                <a:latin typeface="Arial" panose="020B0604020202020204" pitchFamily="34" charset="0"/>
                <a:ea typeface="宋体" panose="02010600030101010101" pitchFamily="2" charset="-122"/>
              </a:defRPr>
            </a:lvl1pPr>
            <a:lvl2pPr marL="742950" indent="-285750" defTabSz="257175">
              <a:defRPr>
                <a:solidFill>
                  <a:schemeClr val="tx1"/>
                </a:solidFill>
                <a:latin typeface="Arial" panose="020B0604020202020204" pitchFamily="34" charset="0"/>
                <a:ea typeface="宋体" panose="02010600030101010101" pitchFamily="2" charset="-122"/>
              </a:defRPr>
            </a:lvl2pPr>
            <a:lvl3pPr marL="1143000" indent="-228600" defTabSz="257175">
              <a:defRPr>
                <a:solidFill>
                  <a:schemeClr val="tx1"/>
                </a:solidFill>
                <a:latin typeface="Arial" panose="020B0604020202020204" pitchFamily="34" charset="0"/>
                <a:ea typeface="宋体" panose="02010600030101010101" pitchFamily="2" charset="-122"/>
              </a:defRPr>
            </a:lvl3pPr>
            <a:lvl4pPr marL="1600200" indent="-228600" defTabSz="257175">
              <a:defRPr>
                <a:solidFill>
                  <a:schemeClr val="tx1"/>
                </a:solidFill>
                <a:latin typeface="Arial" panose="020B0604020202020204" pitchFamily="34" charset="0"/>
                <a:ea typeface="宋体" panose="02010600030101010101" pitchFamily="2" charset="-122"/>
              </a:defRPr>
            </a:lvl4pPr>
            <a:lvl5pPr marL="2057400" indent="-228600" defTabSz="257175">
              <a:defRPr>
                <a:solidFill>
                  <a:schemeClr val="tx1"/>
                </a:solidFill>
                <a:latin typeface="Arial" panose="020B0604020202020204" pitchFamily="34" charset="0"/>
                <a:ea typeface="宋体" panose="02010600030101010101" pitchFamily="2" charset="-122"/>
              </a:defRPr>
            </a:lvl5pPr>
            <a:lvl6pPr marL="25146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2571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b="1">
                <a:solidFill>
                  <a:srgbClr val="FFFFFF"/>
                </a:solidFill>
                <a:latin typeface="等线" panose="02010600030101010101" pitchFamily="2" charset="-122"/>
                <a:ea typeface="等线" panose="02010600030101010101" pitchFamily="2" charset="-122"/>
              </a:rPr>
              <a:t>紧跟软件发展步伐</a:t>
            </a:r>
          </a:p>
        </p:txBody>
      </p:sp>
      <p:pic>
        <p:nvPicPr>
          <p:cNvPr id="2" name="图片 1">
            <a:extLst>
              <a:ext uri="{FF2B5EF4-FFF2-40B4-BE49-F238E27FC236}">
                <a16:creationId xmlns:a16="http://schemas.microsoft.com/office/drawing/2014/main" id="{7C8E1744-05C1-4EEF-BEF6-B0EBA7AB34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188" y="4943475"/>
            <a:ext cx="58293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a:extLst>
              <a:ext uri="{FF2B5EF4-FFF2-40B4-BE49-F238E27FC236}">
                <a16:creationId xmlns:a16="http://schemas.microsoft.com/office/drawing/2014/main" id="{74A01C59-8C75-4EB2-8D71-CF06F2B80174}"/>
              </a:ext>
            </a:extLst>
          </p:cNvPr>
          <p:cNvSpPr txBox="1">
            <a:spLocks noChangeArrowheads="1"/>
          </p:cNvSpPr>
          <p:nvPr/>
        </p:nvSpPr>
        <p:spPr bwMode="auto">
          <a:xfrm>
            <a:off x="428625" y="52388"/>
            <a:ext cx="8229600" cy="1042987"/>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kern="0">
                <a:solidFill>
                  <a:srgbClr val="000000"/>
                </a:solidFill>
                <a:latin typeface="Arial"/>
                <a:ea typeface="宋体"/>
              </a:rPr>
              <a:t>Our road map</a:t>
            </a:r>
            <a:endParaRPr lang="zh-CN" altLang="zh-CN" kern="0" dirty="0">
              <a:solidFill>
                <a:srgbClr val="000000"/>
              </a:solidFill>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6500"/>
                                        </p:tgtEl>
                                        <p:attrNameLst>
                                          <p:attrName>style.visibility</p:attrName>
                                        </p:attrNameLst>
                                      </p:cBhvr>
                                      <p:to>
                                        <p:strVal val="visible"/>
                                      </p:to>
                                    </p:set>
                                    <p:animEffect transition="in" filter="wipe(left)">
                                      <p:cBhvr>
                                        <p:cTn id="19" dur="500"/>
                                        <p:tgtEl>
                                          <p:spTgt spid="10650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500"/>
                                        <p:tgtEl>
                                          <p:spTgt spid="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bldLvl="0" animBg="1"/>
      <p:bldP spid="5" grpId="0" animBg="1"/>
      <p:bldP spid="7" grpId="0" animBg="1"/>
      <p:bldP spid="18"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283EEF4-1578-45BC-BF09-BA9E75706C8E}"/>
              </a:ext>
            </a:extLst>
          </p:cNvPr>
          <p:cNvSpPr>
            <a:spLocks noGrp="1" noChangeArrowheads="1"/>
          </p:cNvSpPr>
          <p:nvPr>
            <p:ph type="title"/>
          </p:nvPr>
        </p:nvSpPr>
        <p:spPr/>
        <p:txBody>
          <a:bodyPr/>
          <a:lstStyle/>
          <a:p>
            <a:r>
              <a:rPr lang="en-US" altLang="zh-CN"/>
              <a:t>6-1 </a:t>
            </a:r>
            <a:r>
              <a:rPr lang="zh-CN" altLang="en-US"/>
              <a:t>软件测试的对象</a:t>
            </a:r>
          </a:p>
        </p:txBody>
      </p:sp>
      <p:sp>
        <p:nvSpPr>
          <p:cNvPr id="114691" name="Rectangle 4">
            <a:extLst>
              <a:ext uri="{FF2B5EF4-FFF2-40B4-BE49-F238E27FC236}">
                <a16:creationId xmlns:a16="http://schemas.microsoft.com/office/drawing/2014/main" id="{7AF9D999-B63A-4088-B613-8DF1BDDA3C51}"/>
              </a:ext>
            </a:extLst>
          </p:cNvPr>
          <p:cNvSpPr>
            <a:spLocks noChangeArrowheads="1"/>
          </p:cNvSpPr>
          <p:nvPr/>
        </p:nvSpPr>
        <p:spPr bwMode="auto">
          <a:xfrm>
            <a:off x="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14692" name="Object 5">
            <a:extLst>
              <a:ext uri="{FF2B5EF4-FFF2-40B4-BE49-F238E27FC236}">
                <a16:creationId xmlns:a16="http://schemas.microsoft.com/office/drawing/2014/main" id="{630BB66A-6124-4E6A-AC3D-5ACD713DF517}"/>
              </a:ext>
            </a:extLst>
          </p:cNvPr>
          <p:cNvGraphicFramePr>
            <a:graphicFrameLocks noChangeAspect="1"/>
          </p:cNvGraphicFramePr>
          <p:nvPr/>
        </p:nvGraphicFramePr>
        <p:xfrm>
          <a:off x="1692275" y="1341438"/>
          <a:ext cx="6480175" cy="4986337"/>
        </p:xfrm>
        <a:graphic>
          <a:graphicData uri="http://schemas.openxmlformats.org/presentationml/2006/ole">
            <mc:AlternateContent xmlns:mc="http://schemas.openxmlformats.org/markup-compatibility/2006">
              <mc:Choice xmlns:v="urn:schemas-microsoft-com:vml" Requires="v">
                <p:oleObj spid="_x0000_s114693" name="Visio" r:id="rId3" imgW="4235196" imgH="3258922" progId="Visio.Drawing.11">
                  <p:embed/>
                </p:oleObj>
              </mc:Choice>
              <mc:Fallback>
                <p:oleObj name="Visio" r:id="rId3" imgW="4235196" imgH="3258922"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341438"/>
                        <a:ext cx="6480175"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1CDEDEB1-62D5-491A-B31D-23278E2CFA45}"/>
              </a:ext>
            </a:extLst>
          </p:cNvPr>
          <p:cNvSpPr>
            <a:spLocks noGrp="1" noChangeArrowheads="1"/>
          </p:cNvSpPr>
          <p:nvPr>
            <p:ph type="title"/>
          </p:nvPr>
        </p:nvSpPr>
        <p:spPr/>
        <p:txBody>
          <a:bodyPr/>
          <a:lstStyle/>
          <a:p>
            <a:r>
              <a:rPr lang="zh-CN" altLang="en-US"/>
              <a:t>学生课堂演讲</a:t>
            </a:r>
          </a:p>
        </p:txBody>
      </p:sp>
      <p:sp>
        <p:nvSpPr>
          <p:cNvPr id="27651" name="内容占位符 2">
            <a:extLst>
              <a:ext uri="{FF2B5EF4-FFF2-40B4-BE49-F238E27FC236}">
                <a16:creationId xmlns:a16="http://schemas.microsoft.com/office/drawing/2014/main" id="{4E6D7741-D218-4487-8FE5-EEF0F1E325A7}"/>
              </a:ext>
            </a:extLst>
          </p:cNvPr>
          <p:cNvSpPr>
            <a:spLocks noGrp="1" noChangeArrowheads="1"/>
          </p:cNvSpPr>
          <p:nvPr>
            <p:ph idx="1"/>
          </p:nvPr>
        </p:nvSpPr>
        <p:spPr/>
        <p:txBody>
          <a:bodyPr/>
          <a:lstStyle/>
          <a:p>
            <a:r>
              <a:rPr lang="zh-CN" altLang="en-US"/>
              <a:t>选择演讲题目</a:t>
            </a:r>
            <a:endParaRPr lang="en-US" altLang="zh-CN"/>
          </a:p>
          <a:p>
            <a:pPr lvl="1"/>
            <a:r>
              <a:rPr lang="zh-CN" altLang="en-US"/>
              <a:t>从软件测试方法列表中选择，研究一种方法</a:t>
            </a:r>
            <a:endParaRPr lang="en-US" altLang="zh-CN"/>
          </a:p>
          <a:p>
            <a:r>
              <a:rPr lang="zh-CN" altLang="en-US"/>
              <a:t>搜集组织材料</a:t>
            </a:r>
            <a:endParaRPr lang="en-US" altLang="zh-CN"/>
          </a:p>
          <a:p>
            <a:r>
              <a:rPr lang="zh-CN" altLang="en-US"/>
              <a:t>写一个完整的研究报告及实验报告</a:t>
            </a:r>
            <a:endParaRPr lang="en-US" altLang="zh-CN"/>
          </a:p>
          <a:p>
            <a:r>
              <a:rPr lang="zh-CN" altLang="en-US"/>
              <a:t>精心准备</a:t>
            </a:r>
            <a:r>
              <a:rPr lang="en-US" altLang="zh-CN"/>
              <a:t>ppt</a:t>
            </a:r>
          </a:p>
          <a:p>
            <a:r>
              <a:rPr lang="zh-CN" altLang="en-US"/>
              <a:t>收获：讲得好，相互学习</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5">
            <a:extLst>
              <a:ext uri="{FF2B5EF4-FFF2-40B4-BE49-F238E27FC236}">
                <a16:creationId xmlns:a16="http://schemas.microsoft.com/office/drawing/2014/main" id="{664F3ECF-B3F3-41F3-A3FD-7296B283E4DF}"/>
              </a:ext>
            </a:extLst>
          </p:cNvPr>
          <p:cNvSpPr>
            <a:spLocks noChangeArrowheads="1"/>
          </p:cNvSpPr>
          <p:nvPr/>
        </p:nvSpPr>
        <p:spPr bwMode="auto">
          <a:xfrm>
            <a:off x="395288" y="1628775"/>
            <a:ext cx="8353425" cy="4321175"/>
          </a:xfrm>
          <a:prstGeom prst="rect">
            <a:avLst/>
          </a:prstGeom>
          <a:noFill/>
          <a:ln w="9525">
            <a:noFill/>
            <a:miter lim="800000"/>
            <a:headEnd/>
            <a:tailEnd/>
          </a:ln>
          <a:effectLst/>
        </p:spPr>
        <p:txBody>
          <a:bodyPr/>
          <a:lstStyle/>
          <a:p>
            <a:pPr marL="342900" indent="-342900" eaLnBrk="1" hangingPunct="1">
              <a:spcBef>
                <a:spcPct val="25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a:t>
            </a:r>
            <a:r>
              <a:rPr lang="en-US" altLang="zh-CN" sz="2800" dirty="0">
                <a:effectLst>
                  <a:outerShdw blurRad="38100" dist="38100" dir="2700000" algn="tl">
                    <a:srgbClr val="000000"/>
                  </a:outerShdw>
                </a:effectLst>
                <a:latin typeface="Arial" charset="0"/>
              </a:rPr>
              <a:t>1</a:t>
            </a:r>
            <a:r>
              <a:rPr lang="zh-CN" altLang="en-US" sz="2800" dirty="0">
                <a:effectLst>
                  <a:outerShdw blurRad="38100" dist="38100" dir="2700000" algn="tl">
                    <a:srgbClr val="000000"/>
                  </a:outerShdw>
                </a:effectLst>
                <a:latin typeface="Arial" charset="0"/>
              </a:rPr>
              <a:t>）测试是程序的执行过程，目的在于发现错误；不能证明程序的正确性，除非仅处理有限种情况。</a:t>
            </a:r>
          </a:p>
          <a:p>
            <a:pPr marL="342900" indent="-342900" eaLnBrk="1" hangingPunct="1">
              <a:spcBef>
                <a:spcPct val="25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a:t>
            </a:r>
            <a:r>
              <a:rPr lang="en-US" altLang="zh-CN" sz="2800" dirty="0">
                <a:effectLst>
                  <a:outerShdw blurRad="38100" dist="38100" dir="2700000" algn="tl">
                    <a:srgbClr val="000000"/>
                  </a:outerShdw>
                </a:effectLst>
                <a:latin typeface="Arial" charset="0"/>
              </a:rPr>
              <a:t>2</a:t>
            </a:r>
            <a:r>
              <a:rPr lang="zh-CN" altLang="en-US" sz="2800" dirty="0">
                <a:effectLst>
                  <a:outerShdw blurRad="38100" dist="38100" dir="2700000" algn="tl">
                    <a:srgbClr val="000000"/>
                  </a:outerShdw>
                </a:effectLst>
                <a:latin typeface="Arial" charset="0"/>
              </a:rPr>
              <a:t>）检查系统是否满足需求也是测试的期望目标。</a:t>
            </a:r>
          </a:p>
          <a:p>
            <a:pPr marL="342900" indent="-342900" eaLnBrk="1" hangingPunct="1">
              <a:spcBef>
                <a:spcPct val="25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a:t>
            </a:r>
            <a:r>
              <a:rPr lang="en-US" altLang="zh-CN" sz="2800" dirty="0">
                <a:effectLst>
                  <a:outerShdw blurRad="38100" dist="38100" dir="2700000" algn="tl">
                    <a:srgbClr val="000000"/>
                  </a:outerShdw>
                </a:effectLst>
                <a:latin typeface="Arial" charset="0"/>
              </a:rPr>
              <a:t>3</a:t>
            </a:r>
            <a:r>
              <a:rPr lang="zh-CN" altLang="en-US" sz="2800" dirty="0">
                <a:effectLst>
                  <a:outerShdw blurRad="38100" dist="38100" dir="2700000" algn="tl">
                    <a:srgbClr val="000000"/>
                  </a:outerShdw>
                </a:effectLst>
                <a:latin typeface="Arial" charset="0"/>
              </a:rPr>
              <a:t>）一个好的测试用例在于发现了还未曾发现的错误；一次成功的测试则是发现了错误的测试。</a:t>
            </a:r>
          </a:p>
          <a:p>
            <a:pPr marL="342900" indent="-342900" eaLnBrk="1" hangingPunct="1">
              <a:spcBef>
                <a:spcPct val="40000"/>
              </a:spcBef>
              <a:buClr>
                <a:schemeClr val="tx2"/>
              </a:buClr>
              <a:buSzPct val="80000"/>
              <a:buFont typeface="Wingdings" pitchFamily="2" charset="2"/>
              <a:buNone/>
              <a:defRPr/>
            </a:pPr>
            <a:r>
              <a:rPr lang="zh-CN" altLang="en-US" sz="2800" b="1" dirty="0">
                <a:solidFill>
                  <a:schemeClr val="hlink"/>
                </a:solidFill>
                <a:effectLst>
                  <a:outerShdw blurRad="38100" dist="38100" dir="2700000" algn="tl">
                    <a:srgbClr val="000000"/>
                  </a:outerShdw>
                </a:effectLst>
                <a:latin typeface="宋体" pitchFamily="2" charset="-122"/>
              </a:rPr>
              <a:t>  注意：测试无法说明错误不存在，只能说明软件错误已出现。</a:t>
            </a:r>
            <a:endParaRPr lang="en-US" altLang="zh-CN" sz="2800" b="1" dirty="0">
              <a:solidFill>
                <a:schemeClr val="hlink"/>
              </a:solidFill>
              <a:effectLst>
                <a:outerShdw blurRad="38100" dist="38100" dir="2700000" algn="tl">
                  <a:srgbClr val="000000"/>
                </a:outerShdw>
              </a:effectLst>
              <a:latin typeface="宋体" pitchFamily="2" charset="-122"/>
            </a:endParaRPr>
          </a:p>
        </p:txBody>
      </p:sp>
      <p:sp>
        <p:nvSpPr>
          <p:cNvPr id="4" name="标题 3">
            <a:extLst>
              <a:ext uri="{FF2B5EF4-FFF2-40B4-BE49-F238E27FC236}">
                <a16:creationId xmlns:a16="http://schemas.microsoft.com/office/drawing/2014/main" id="{B4834FB7-C2D0-4B99-B323-6158F66F1751}"/>
              </a:ext>
            </a:extLst>
          </p:cNvPr>
          <p:cNvSpPr>
            <a:spLocks noGrp="1"/>
          </p:cNvSpPr>
          <p:nvPr>
            <p:ph type="title"/>
          </p:nvPr>
        </p:nvSpPr>
        <p:spPr/>
        <p:txBody>
          <a:bodyPr/>
          <a:lstStyle/>
          <a:p>
            <a:pPr>
              <a:defRPr/>
            </a:pPr>
            <a:r>
              <a:rPr lang="en-US" altLang="zh-CN" dirty="0">
                <a:effectLst>
                  <a:outerShdw blurRad="38100" dist="38100" dir="2700000" algn="tl">
                    <a:srgbClr val="000000"/>
                  </a:outerShdw>
                </a:effectLst>
              </a:rPr>
              <a:t>  6-2 </a:t>
            </a:r>
            <a:r>
              <a:rPr lang="zh-CN" altLang="en-US" dirty="0">
                <a:effectLst>
                  <a:outerShdw blurRad="38100" dist="38100" dir="2700000" algn="tl">
                    <a:srgbClr val="000000"/>
                  </a:outerShdw>
                </a:effectLst>
              </a:rPr>
              <a:t>软件测试的目的</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5">
                                            <p:txEl>
                                              <p:pRg st="0" end="0"/>
                                            </p:txEl>
                                          </p:spTgt>
                                        </p:tgtEl>
                                        <p:attrNameLst>
                                          <p:attrName>style.visibility</p:attrName>
                                        </p:attrNameLst>
                                      </p:cBhvr>
                                      <p:to>
                                        <p:strVal val="visible"/>
                                      </p:to>
                                    </p:set>
                                    <p:animEffect transition="in" filter="wipe(left)">
                                      <p:cBhvr>
                                        <p:cTn id="7" dur="500"/>
                                        <p:tgtEl>
                                          <p:spTgt spid="128005">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005">
                                            <p:txEl>
                                              <p:pRg st="1" end="1"/>
                                            </p:txEl>
                                          </p:spTgt>
                                        </p:tgtEl>
                                        <p:attrNameLst>
                                          <p:attrName>style.visibility</p:attrName>
                                        </p:attrNameLst>
                                      </p:cBhvr>
                                      <p:to>
                                        <p:strVal val="visible"/>
                                      </p:to>
                                    </p:set>
                                    <p:animEffect transition="in" filter="wipe(left)">
                                      <p:cBhvr>
                                        <p:cTn id="11" dur="500"/>
                                        <p:tgtEl>
                                          <p:spTgt spid="128005">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8005">
                                            <p:txEl>
                                              <p:pRg st="2" end="2"/>
                                            </p:txEl>
                                          </p:spTgt>
                                        </p:tgtEl>
                                        <p:attrNameLst>
                                          <p:attrName>style.visibility</p:attrName>
                                        </p:attrNameLst>
                                      </p:cBhvr>
                                      <p:to>
                                        <p:strVal val="visible"/>
                                      </p:to>
                                    </p:set>
                                    <p:animEffect transition="in" filter="wipe(left)">
                                      <p:cBhvr>
                                        <p:cTn id="15" dur="500"/>
                                        <p:tgtEl>
                                          <p:spTgt spid="12800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8005">
                                            <p:txEl>
                                              <p:pRg st="3" end="3"/>
                                            </p:txEl>
                                          </p:spTgt>
                                        </p:tgtEl>
                                        <p:attrNameLst>
                                          <p:attrName>style.visibility</p:attrName>
                                        </p:attrNameLst>
                                      </p:cBhvr>
                                      <p:to>
                                        <p:strVal val="visible"/>
                                      </p:to>
                                    </p:set>
                                    <p:animEffect transition="in" filter="wipe(left)">
                                      <p:cBhvr>
                                        <p:cTn id="20" dur="500"/>
                                        <p:tgtEl>
                                          <p:spTgt spid="1280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6239A789-0896-48FA-B890-5F7D75FF1D2B}"/>
              </a:ext>
            </a:extLst>
          </p:cNvPr>
          <p:cNvSpPr>
            <a:spLocks noGrp="1" noChangeArrowheads="1"/>
          </p:cNvSpPr>
          <p:nvPr>
            <p:ph type="title"/>
          </p:nvPr>
        </p:nvSpPr>
        <p:spPr>
          <a:xfrm>
            <a:off x="395288" y="14288"/>
            <a:ext cx="8229600" cy="561975"/>
          </a:xfrm>
        </p:spPr>
        <p:txBody>
          <a:bodyPr/>
          <a:lstStyle/>
          <a:p>
            <a:r>
              <a:rPr lang="en-US" altLang="zh-CN"/>
              <a:t>Purpose of testing</a:t>
            </a:r>
            <a:endParaRPr lang="zh-CN" altLang="en-US"/>
          </a:p>
        </p:txBody>
      </p:sp>
      <p:sp>
        <p:nvSpPr>
          <p:cNvPr id="117763" name="内容占位符 2">
            <a:extLst>
              <a:ext uri="{FF2B5EF4-FFF2-40B4-BE49-F238E27FC236}">
                <a16:creationId xmlns:a16="http://schemas.microsoft.com/office/drawing/2014/main" id="{E6A137D6-3423-4ACB-A560-5983F41EFCA1}"/>
              </a:ext>
            </a:extLst>
          </p:cNvPr>
          <p:cNvSpPr>
            <a:spLocks noGrp="1" noChangeArrowheads="1"/>
          </p:cNvSpPr>
          <p:nvPr>
            <p:ph idx="1"/>
          </p:nvPr>
        </p:nvSpPr>
        <p:spPr>
          <a:xfrm>
            <a:off x="0" y="692150"/>
            <a:ext cx="9144000" cy="5434013"/>
          </a:xfrm>
        </p:spPr>
        <p:txBody>
          <a:bodyPr/>
          <a:lstStyle/>
          <a:p>
            <a:r>
              <a:rPr lang="en-US" altLang="zh-CN" sz="2000"/>
              <a:t>Testing usually serves more than one purpose. Typical purposes include, but are not restricted to:</a:t>
            </a:r>
          </a:p>
          <a:p>
            <a:r>
              <a:rPr lang="en-US" altLang="zh-CN" sz="2000"/>
              <a:t>a) detecting defects - this allows for their subsequent removal thus increasing software quality;</a:t>
            </a:r>
          </a:p>
          <a:p>
            <a:r>
              <a:rPr lang="en-US" altLang="zh-CN" sz="2000"/>
              <a:t>b) gathering information on the test item - testing generates information; this information can serve different purposes, such as:</a:t>
            </a:r>
          </a:p>
          <a:p>
            <a:pPr lvl="1"/>
            <a:r>
              <a:rPr lang="en-US" altLang="zh-CN" sz="2000"/>
              <a:t>developers can use the information to remove defects, increase the code quality or learn to create better code in the future;</a:t>
            </a:r>
          </a:p>
          <a:p>
            <a:pPr lvl="1"/>
            <a:r>
              <a:rPr lang="en-US" altLang="zh-CN" sz="2000"/>
              <a:t>testers can use the information to create better test cases;</a:t>
            </a:r>
          </a:p>
          <a:p>
            <a:pPr lvl="1"/>
            <a:r>
              <a:rPr lang="en-US" altLang="zh-CN" sz="2000"/>
              <a:t>managers can use the information to decide when to stop testing;</a:t>
            </a:r>
          </a:p>
          <a:p>
            <a:pPr lvl="1"/>
            <a:r>
              <a:rPr lang="en-US" altLang="zh-CN" sz="2000"/>
              <a:t>users eventually benefit from a higher product quality.</a:t>
            </a:r>
          </a:p>
          <a:p>
            <a:r>
              <a:rPr lang="en-US" altLang="zh-CN" sz="2000"/>
              <a:t>c) creating confidence and taking decisions - by providing evidence that the test item performs correctly under specific circumstances, the stakeholders’ confidence that the test item will perform correctly operationally increases; with sufficient confidence, stakeholders can decide to release the test item.</a:t>
            </a:r>
          </a:p>
          <a:p>
            <a:r>
              <a:rPr lang="en-US" altLang="zh-CN" sz="2000"/>
              <a:t>Testing may be performed for some or all of the above purposes; and additional purposes not listed may also exist; these purposes should be identified and agreed as a starting point to any testing activity.</a:t>
            </a:r>
            <a:endParaRPr lang="zh-CN"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C38E-4D0D-4317-B23A-1F8C9A8DE53C}"/>
              </a:ext>
            </a:extLst>
          </p:cNvPr>
          <p:cNvSpPr>
            <a:spLocks noGrp="1"/>
          </p:cNvSpPr>
          <p:nvPr>
            <p:ph type="title"/>
          </p:nvPr>
        </p:nvSpPr>
        <p:spPr>
          <a:xfrm>
            <a:off x="457200" y="44450"/>
            <a:ext cx="8229600" cy="1143000"/>
          </a:xfrm>
        </p:spPr>
        <p:txBody>
          <a:bodyPr/>
          <a:lstStyle/>
          <a:p>
            <a:pPr>
              <a:defRPr/>
            </a:pPr>
            <a:r>
              <a:rPr lang="en-US" altLang="zh-CN" dirty="0">
                <a:effectLst>
                  <a:outerShdw blurRad="38100" dist="38100" dir="2700000" algn="tl">
                    <a:srgbClr val="000000"/>
                  </a:outerShdw>
                </a:effectLst>
              </a:rPr>
              <a:t>6-3 </a:t>
            </a:r>
            <a:r>
              <a:rPr lang="zh-CN" altLang="en-US" dirty="0">
                <a:effectLst>
                  <a:outerShdw blurRad="38100" dist="38100" dir="2700000" algn="tl">
                    <a:srgbClr val="000000"/>
                  </a:outerShdw>
                </a:effectLst>
              </a:rPr>
              <a:t>软件测试的意义</a:t>
            </a:r>
            <a:endParaRPr lang="zh-CN" altLang="en-US" dirty="0"/>
          </a:p>
        </p:txBody>
      </p:sp>
      <p:sp>
        <p:nvSpPr>
          <p:cNvPr id="118787" name="内容占位符 2">
            <a:extLst>
              <a:ext uri="{FF2B5EF4-FFF2-40B4-BE49-F238E27FC236}">
                <a16:creationId xmlns:a16="http://schemas.microsoft.com/office/drawing/2014/main" id="{96C7F578-1269-45E5-BCEE-65084780F639}"/>
              </a:ext>
            </a:extLst>
          </p:cNvPr>
          <p:cNvSpPr>
            <a:spLocks noGrp="1" noChangeArrowheads="1"/>
          </p:cNvSpPr>
          <p:nvPr>
            <p:ph idx="1"/>
          </p:nvPr>
        </p:nvSpPr>
        <p:spPr>
          <a:xfrm>
            <a:off x="395288" y="1125538"/>
            <a:ext cx="8229600" cy="4525962"/>
          </a:xfrm>
        </p:spPr>
        <p:txBody>
          <a:bodyPr/>
          <a:lstStyle/>
          <a:p>
            <a:r>
              <a:rPr lang="zh-CN" altLang="en-US"/>
              <a:t>对消费者而言</a:t>
            </a:r>
            <a:endParaRPr lang="en-US" altLang="zh-CN"/>
          </a:p>
          <a:p>
            <a:r>
              <a:rPr lang="zh-CN" altLang="en-US"/>
              <a:t>对生产者而言</a:t>
            </a:r>
            <a:endParaRPr lang="en-US" altLang="zh-CN"/>
          </a:p>
          <a:p>
            <a:r>
              <a:rPr lang="zh-CN" altLang="en-US"/>
              <a:t>微软公司中一半人做测试，而其余的人则一半时间都在做测试</a:t>
            </a:r>
          </a:p>
        </p:txBody>
      </p:sp>
      <p:sp>
        <p:nvSpPr>
          <p:cNvPr id="4" name="矩形 3">
            <a:hlinkClick r:id="rId3" action="ppaction://hlinksldjump"/>
            <a:extLst>
              <a:ext uri="{FF2B5EF4-FFF2-40B4-BE49-F238E27FC236}">
                <a16:creationId xmlns:a16="http://schemas.microsoft.com/office/drawing/2014/main" id="{85B05C97-1B5B-4620-A722-B74D77827C6C}"/>
              </a:ext>
            </a:extLst>
          </p:cNvPr>
          <p:cNvSpPr/>
          <p:nvPr/>
        </p:nvSpPr>
        <p:spPr>
          <a:xfrm>
            <a:off x="6929438" y="5929313"/>
            <a:ext cx="1714500" cy="642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BACK</a:t>
            </a:r>
            <a:endParaRPr lang="zh-CN" altLang="en-US" dirty="0"/>
          </a:p>
        </p:txBody>
      </p:sp>
      <p:pic>
        <p:nvPicPr>
          <p:cNvPr id="118789" name="图片 2">
            <a:extLst>
              <a:ext uri="{FF2B5EF4-FFF2-40B4-BE49-F238E27FC236}">
                <a16:creationId xmlns:a16="http://schemas.microsoft.com/office/drawing/2014/main" id="{6609A696-42D7-455C-AE9A-CCFCBFC83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3482975"/>
            <a:ext cx="531653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a:extLst>
              <a:ext uri="{FF2B5EF4-FFF2-40B4-BE49-F238E27FC236}">
                <a16:creationId xmlns:a16="http://schemas.microsoft.com/office/drawing/2014/main" id="{CCF17DDB-C797-4435-B90B-73795A4D1CAC}"/>
              </a:ext>
            </a:extLst>
          </p:cNvPr>
          <p:cNvSpPr>
            <a:spLocks noChangeArrowheads="1"/>
          </p:cNvSpPr>
          <p:nvPr/>
        </p:nvSpPr>
        <p:spPr bwMode="auto">
          <a:xfrm>
            <a:off x="357188" y="714375"/>
            <a:ext cx="8353425" cy="61436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a:t>
            </a:r>
            <a:r>
              <a:rPr lang="zh-CN" altLang="en-US" sz="1600" dirty="0">
                <a:effectLst>
                  <a:outerShdw blurRad="38100" dist="38100" dir="2700000" algn="tl">
                    <a:srgbClr val="C0C0C0"/>
                  </a:outerShdw>
                </a:effectLst>
              </a:rPr>
              <a:t>）尽早地和及时地测试；</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2</a:t>
            </a:r>
            <a:r>
              <a:rPr lang="zh-CN" altLang="en-US" sz="1600" dirty="0">
                <a:effectLst>
                  <a:outerShdw blurRad="38100" dist="38100" dir="2700000" algn="tl">
                    <a:srgbClr val="C0C0C0"/>
                  </a:outerShdw>
                </a:effectLst>
              </a:rPr>
              <a:t>）测试用例应当由测试数据和与之对应的预期结果这两部分组成；</a:t>
            </a: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3</a:t>
            </a:r>
            <a:r>
              <a:rPr lang="zh-CN" altLang="en-US" sz="1600" dirty="0">
                <a:effectLst>
                  <a:outerShdw blurRad="38100" dist="38100" dir="2700000" algn="tl">
                    <a:srgbClr val="C0C0C0"/>
                  </a:outerShdw>
                </a:effectLst>
              </a:rPr>
              <a:t>）在程序提交测试后，应当由专门的测试人员进行测试；</a:t>
            </a: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4</a:t>
            </a:r>
            <a:r>
              <a:rPr lang="zh-CN" altLang="en-US" sz="1600" dirty="0">
                <a:effectLst>
                  <a:outerShdw blurRad="38100" dist="38100" dir="2700000" algn="tl">
                    <a:srgbClr val="C0C0C0"/>
                  </a:outerShdw>
                </a:effectLst>
              </a:rPr>
              <a:t>）测试用例应包括合理的输入条件和不合理的输入条件；</a:t>
            </a: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5</a:t>
            </a:r>
            <a:r>
              <a:rPr lang="zh-CN" altLang="en-US" sz="1600" dirty="0">
                <a:effectLst>
                  <a:outerShdw blurRad="38100" dist="38100" dir="2700000" algn="tl">
                    <a:srgbClr val="C0C0C0"/>
                  </a:outerShdw>
                </a:effectLst>
              </a:rPr>
              <a:t>）严格执行测试计划，排除测试的随意性；</a:t>
            </a: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6</a:t>
            </a:r>
            <a:r>
              <a:rPr lang="zh-CN" altLang="en-US" sz="1600" dirty="0">
                <a:effectLst>
                  <a:outerShdw blurRad="38100" dist="38100" dir="2700000" algn="tl">
                    <a:srgbClr val="C0C0C0"/>
                  </a:outerShdw>
                </a:effectLst>
              </a:rPr>
              <a:t>）充分注意测试当中的群体现象；</a:t>
            </a:r>
          </a:p>
          <a:p>
            <a:pPr marL="342900" indent="-342900" eaLnBrk="1" hangingPunct="1">
              <a:spcBef>
                <a:spcPct val="20000"/>
              </a:spcBef>
              <a:buClr>
                <a:schemeClr val="tx2"/>
              </a:buClr>
              <a:buSzPct val="80000"/>
              <a:buFont typeface="Wingdings" pitchFamily="2" charset="2"/>
              <a:buNone/>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7</a:t>
            </a:r>
            <a:r>
              <a:rPr lang="zh-CN" altLang="en-US" sz="1600" dirty="0">
                <a:effectLst>
                  <a:outerShdw blurRad="38100" dist="38100" dir="2700000" algn="tl">
                    <a:srgbClr val="C0C0C0"/>
                  </a:outerShdw>
                </a:effectLst>
              </a:rPr>
              <a:t>）应对每一个测试结果做全面的检查；</a:t>
            </a: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8</a:t>
            </a:r>
            <a:r>
              <a:rPr lang="zh-CN" altLang="en-US" sz="1600" dirty="0">
                <a:effectLst>
                  <a:outerShdw blurRad="38100" dist="38100" dir="2700000" algn="tl">
                    <a:srgbClr val="C0C0C0"/>
                  </a:outerShdw>
                </a:effectLst>
              </a:rPr>
              <a:t>）保存测试计划、测试用例、出错统计和最终分析报告，为维护工作提供充分的资料。</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9</a:t>
            </a:r>
            <a:r>
              <a:rPr lang="zh-CN" altLang="en-US" sz="1600" dirty="0">
                <a:effectLst>
                  <a:outerShdw blurRad="38100" dist="38100" dir="2700000" algn="tl">
                    <a:srgbClr val="C0C0C0"/>
                  </a:outerShdw>
                </a:effectLst>
              </a:rPr>
              <a:t>）进行风险分析，确定计划风险</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10</a:t>
            </a:r>
            <a:r>
              <a:rPr lang="zh-CN" altLang="en-US" sz="1600" dirty="0">
                <a:effectLst>
                  <a:outerShdw blurRad="38100" dist="38100" dir="2700000" algn="tl">
                    <a:srgbClr val="C0C0C0"/>
                  </a:outerShdw>
                </a:effectLst>
              </a:rPr>
              <a:t>）制定测试策略</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11</a:t>
            </a:r>
            <a:r>
              <a:rPr lang="zh-CN" altLang="en-US" sz="1600" dirty="0">
                <a:effectLst>
                  <a:outerShdw blurRad="38100" dist="38100" dir="2700000" algn="tl">
                    <a:srgbClr val="C0C0C0"/>
                  </a:outerShdw>
                </a:effectLst>
              </a:rPr>
              <a:t>）使用测试清单</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12</a:t>
            </a:r>
            <a:r>
              <a:rPr lang="zh-CN" altLang="en-US" sz="1600" dirty="0">
                <a:effectLst>
                  <a:outerShdw blurRad="38100" dist="38100" dir="2700000" algn="tl">
                    <a:srgbClr val="C0C0C0"/>
                  </a:outerShdw>
                </a:effectLst>
              </a:rPr>
              <a:t>）使用测试工具</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13</a:t>
            </a:r>
            <a:r>
              <a:rPr lang="zh-CN" altLang="en-US" sz="1600" dirty="0">
                <a:effectLst>
                  <a:outerShdw blurRad="38100" dist="38100" dir="2700000" algn="tl">
                    <a:srgbClr val="C0C0C0"/>
                  </a:outerShdw>
                </a:effectLst>
              </a:rPr>
              <a:t>）度量测试有效性</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14</a:t>
            </a:r>
            <a:r>
              <a:rPr lang="zh-CN" altLang="en-US" sz="1600" dirty="0">
                <a:effectLst>
                  <a:outerShdw blurRad="38100" dist="38100" dir="2700000" algn="tl">
                    <a:srgbClr val="C0C0C0"/>
                  </a:outerShdw>
                </a:effectLst>
              </a:rPr>
              <a:t>）不断进行培训</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15</a:t>
            </a:r>
            <a:r>
              <a:rPr lang="zh-CN" altLang="en-US" sz="1600" dirty="0">
                <a:effectLst>
                  <a:outerShdw blurRad="38100" dist="38100" dir="2700000" algn="tl">
                    <a:srgbClr val="C0C0C0"/>
                  </a:outerShdw>
                </a:effectLst>
              </a:rPr>
              <a:t>）宣传测试思想</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dirty="0">
                <a:effectLst>
                  <a:outerShdw blurRad="38100" dist="38100" dir="2700000" algn="tl">
                    <a:srgbClr val="C0C0C0"/>
                  </a:outerShdw>
                </a:effectLst>
              </a:rPr>
              <a:t>（</a:t>
            </a:r>
            <a:r>
              <a:rPr lang="en-US" altLang="zh-CN" sz="1600" dirty="0">
                <a:effectLst>
                  <a:outerShdw blurRad="38100" dist="38100" dir="2700000" algn="tl">
                    <a:srgbClr val="C0C0C0"/>
                  </a:outerShdw>
                </a:effectLst>
              </a:rPr>
              <a:t>16</a:t>
            </a:r>
            <a:r>
              <a:rPr lang="zh-CN" altLang="en-US" sz="1600" dirty="0">
                <a:effectLst>
                  <a:outerShdw blurRad="38100" dist="38100" dir="2700000" algn="tl">
                    <a:srgbClr val="C0C0C0"/>
                  </a:outerShdw>
                </a:effectLst>
              </a:rPr>
              <a:t>）</a:t>
            </a:r>
            <a:r>
              <a:rPr lang="zh-CN" altLang="en-US" sz="1600" b="1" dirty="0"/>
              <a:t>软件测试是一种服务</a:t>
            </a:r>
            <a:endParaRPr lang="en-US" altLang="zh-CN" sz="1600" b="1" dirty="0"/>
          </a:p>
          <a:p>
            <a:pPr marL="342900" indent="-342900" eaLnBrk="1" hangingPunct="1">
              <a:spcBef>
                <a:spcPct val="20000"/>
              </a:spcBef>
              <a:buClr>
                <a:schemeClr val="tx2"/>
              </a:buClr>
              <a:buSzPct val="80000"/>
              <a:defRPr/>
            </a:pPr>
            <a:r>
              <a:rPr lang="zh-CN" altLang="en-US" sz="1600" b="1" dirty="0">
                <a:effectLst>
                  <a:outerShdw blurRad="38100" dist="38100" dir="2700000" algn="tl">
                    <a:srgbClr val="C0C0C0"/>
                  </a:outerShdw>
                </a:effectLst>
              </a:rPr>
              <a:t>（</a:t>
            </a:r>
            <a:r>
              <a:rPr lang="en-US" altLang="zh-CN" sz="1600" b="1" dirty="0">
                <a:effectLst>
                  <a:outerShdw blurRad="38100" dist="38100" dir="2700000" algn="tl">
                    <a:srgbClr val="C0C0C0"/>
                  </a:outerShdw>
                </a:effectLst>
              </a:rPr>
              <a:t>17</a:t>
            </a:r>
            <a:r>
              <a:rPr lang="zh-CN" altLang="en-US" sz="1600" b="1" dirty="0">
                <a:effectLst>
                  <a:outerShdw blurRad="38100" dist="38100" dir="2700000" algn="tl">
                    <a:srgbClr val="C0C0C0"/>
                  </a:outerShdw>
                </a:effectLst>
              </a:rPr>
              <a:t>）</a:t>
            </a:r>
            <a:r>
              <a:rPr lang="zh-CN" altLang="en-US" sz="1600" b="1" dirty="0"/>
              <a:t>软件测试是一项极富创造性、极具智力挑战性的工作</a:t>
            </a:r>
            <a:endParaRPr lang="en-US" altLang="zh-CN" sz="1600" b="1" dirty="0"/>
          </a:p>
          <a:p>
            <a:pPr marL="342900" indent="-342900" eaLnBrk="1" hangingPunct="1">
              <a:spcBef>
                <a:spcPct val="20000"/>
              </a:spcBef>
              <a:buClr>
                <a:schemeClr val="tx2"/>
              </a:buClr>
              <a:buSzPct val="80000"/>
              <a:defRPr/>
            </a:pPr>
            <a:r>
              <a:rPr lang="zh-CN" altLang="en-US" sz="1600" b="1" dirty="0">
                <a:effectLst>
                  <a:outerShdw blurRad="38100" dist="38100" dir="2700000" algn="tl">
                    <a:srgbClr val="C0C0C0"/>
                  </a:outerShdw>
                </a:effectLst>
              </a:rPr>
              <a:t>（</a:t>
            </a:r>
            <a:r>
              <a:rPr lang="en-US" altLang="zh-CN" sz="1600" b="1" dirty="0">
                <a:effectLst>
                  <a:outerShdw blurRad="38100" dist="38100" dir="2700000" algn="tl">
                    <a:srgbClr val="C0C0C0"/>
                  </a:outerShdw>
                </a:effectLst>
              </a:rPr>
              <a:t>18</a:t>
            </a:r>
            <a:r>
              <a:rPr lang="zh-CN" altLang="en-US" sz="1600" b="1" dirty="0">
                <a:effectLst>
                  <a:outerShdw blurRad="38100" dist="38100" dir="2700000" algn="tl">
                    <a:srgbClr val="C0C0C0"/>
                  </a:outerShdw>
                </a:effectLst>
              </a:rPr>
              <a:t>）选择一种合适的方法</a:t>
            </a:r>
            <a:endParaRPr lang="en-US" altLang="zh-CN" sz="1600" b="1" dirty="0">
              <a:effectLst>
                <a:outerShdw blurRad="38100" dist="38100" dir="2700000" algn="tl">
                  <a:srgbClr val="C0C0C0"/>
                </a:outerShdw>
              </a:effectLst>
            </a:endParaRPr>
          </a:p>
          <a:p>
            <a:pPr marL="342900" indent="-342900" eaLnBrk="1" hangingPunct="1">
              <a:spcBef>
                <a:spcPct val="20000"/>
              </a:spcBef>
              <a:buClr>
                <a:schemeClr val="tx2"/>
              </a:buClr>
              <a:buSzPct val="80000"/>
              <a:defRPr/>
            </a:pPr>
            <a:r>
              <a:rPr lang="zh-CN" altLang="en-US" sz="1600" b="1" dirty="0">
                <a:effectLst>
                  <a:outerShdw blurRad="38100" dist="38100" dir="2700000" algn="tl">
                    <a:srgbClr val="C0C0C0"/>
                  </a:outerShdw>
                </a:effectLst>
              </a:rPr>
              <a:t>（</a:t>
            </a:r>
            <a:r>
              <a:rPr lang="en-US" altLang="zh-CN" sz="1600" b="1" dirty="0">
                <a:effectLst>
                  <a:outerShdw blurRad="38100" dist="38100" dir="2700000" algn="tl">
                    <a:srgbClr val="C0C0C0"/>
                  </a:outerShdw>
                </a:effectLst>
              </a:rPr>
              <a:t>19</a:t>
            </a:r>
            <a:r>
              <a:rPr lang="zh-CN" altLang="en-US" sz="1600" b="1" dirty="0">
                <a:effectLst>
                  <a:outerShdw blurRad="38100" dist="38100" dir="2700000" algn="tl">
                    <a:srgbClr val="C0C0C0"/>
                  </a:outerShdw>
                </a:effectLst>
              </a:rPr>
              <a:t>）</a:t>
            </a:r>
            <a:r>
              <a:rPr lang="zh-CN" altLang="en-US" sz="1600" b="1" dirty="0"/>
              <a:t>增量和分级测试</a:t>
            </a:r>
            <a:endParaRPr lang="en-US" altLang="zh-CN" sz="1600" b="1" dirty="0"/>
          </a:p>
          <a:p>
            <a:pPr marL="342900" indent="-342900" eaLnBrk="1" hangingPunct="1">
              <a:spcBef>
                <a:spcPct val="20000"/>
              </a:spcBef>
              <a:buClr>
                <a:schemeClr val="tx2"/>
              </a:buClr>
              <a:buSzPct val="80000"/>
              <a:defRPr/>
            </a:pPr>
            <a:r>
              <a:rPr lang="zh-CN" altLang="en-US" sz="1600" b="1" dirty="0">
                <a:effectLst>
                  <a:outerShdw blurRad="38100" dist="38100" dir="2700000" algn="tl">
                    <a:srgbClr val="C0C0C0"/>
                  </a:outerShdw>
                </a:effectLst>
              </a:rPr>
              <a:t>（</a:t>
            </a:r>
            <a:r>
              <a:rPr lang="en-US" altLang="zh-CN" sz="1600" b="1" dirty="0">
                <a:effectLst>
                  <a:outerShdw blurRad="38100" dist="38100" dir="2700000" algn="tl">
                    <a:srgbClr val="C0C0C0"/>
                  </a:outerShdw>
                </a:effectLst>
              </a:rPr>
              <a:t>20</a:t>
            </a:r>
            <a:r>
              <a:rPr lang="zh-CN" altLang="en-US" sz="1600" b="1" dirty="0">
                <a:effectLst>
                  <a:outerShdw blurRad="38100" dist="38100" dir="2700000" algn="tl">
                    <a:srgbClr val="C0C0C0"/>
                  </a:outerShdw>
                </a:effectLst>
              </a:rPr>
              <a:t>）</a:t>
            </a:r>
            <a:r>
              <a:rPr lang="zh-CN" altLang="en-US" sz="1600" b="1" dirty="0"/>
              <a:t>分析缺陷趋势和模式</a:t>
            </a:r>
            <a:endParaRPr lang="en-US" altLang="zh-CN" sz="1600" dirty="0">
              <a:effectLst>
                <a:outerShdw blurRad="38100" dist="38100" dir="2700000" algn="tl">
                  <a:srgbClr val="C0C0C0"/>
                </a:outerShdw>
              </a:effectLst>
            </a:endParaRPr>
          </a:p>
          <a:p>
            <a:pPr marL="342900" indent="-342900" eaLnBrk="1" hangingPunct="1">
              <a:spcBef>
                <a:spcPct val="20000"/>
              </a:spcBef>
              <a:buClr>
                <a:schemeClr val="tx2"/>
              </a:buClr>
              <a:buSzPct val="80000"/>
              <a:defRPr/>
            </a:pPr>
            <a:endParaRPr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80000"/>
              <a:defRPr/>
            </a:pPr>
            <a:endParaRPr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80000"/>
              <a:defRPr/>
            </a:pPr>
            <a:endParaRPr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80000"/>
              <a:buFont typeface="Wingdings" pitchFamily="2" charset="2"/>
              <a:buNone/>
              <a:defRPr/>
            </a:pPr>
            <a:endParaRPr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80000"/>
              <a:buFont typeface="Wingdings" pitchFamily="2" charset="2"/>
              <a:buNone/>
              <a:defRPr/>
            </a:pPr>
            <a:endParaRPr lang="en-US" altLang="zh-CN" dirty="0">
              <a:effectLst>
                <a:outerShdw blurRad="38100" dist="38100" dir="2700000" algn="tl">
                  <a:srgbClr val="C0C0C0"/>
                </a:outerShdw>
              </a:effectLst>
            </a:endParaRPr>
          </a:p>
          <a:p>
            <a:pPr marL="342900" indent="-342900" eaLnBrk="1" hangingPunct="1">
              <a:spcBef>
                <a:spcPct val="20000"/>
              </a:spcBef>
              <a:buClr>
                <a:schemeClr val="tx2"/>
              </a:buClr>
              <a:buSzPct val="80000"/>
              <a:buFont typeface="Wingdings" pitchFamily="2" charset="2"/>
              <a:buNone/>
              <a:defRPr/>
            </a:pPr>
            <a:endParaRPr lang="en-US" altLang="zh-CN" dirty="0">
              <a:effectLst>
                <a:outerShdw blurRad="38100" dist="38100" dir="2700000" algn="tl">
                  <a:srgbClr val="C0C0C0"/>
                </a:outerShdw>
              </a:effectLst>
            </a:endParaRPr>
          </a:p>
        </p:txBody>
      </p:sp>
      <p:sp>
        <p:nvSpPr>
          <p:cNvPr id="4" name="标题 3">
            <a:extLst>
              <a:ext uri="{FF2B5EF4-FFF2-40B4-BE49-F238E27FC236}">
                <a16:creationId xmlns:a16="http://schemas.microsoft.com/office/drawing/2014/main" id="{3431263C-AF45-4A1F-8FF9-27EB48206850}"/>
              </a:ext>
            </a:extLst>
          </p:cNvPr>
          <p:cNvSpPr>
            <a:spLocks noGrp="1"/>
          </p:cNvSpPr>
          <p:nvPr>
            <p:ph type="title"/>
          </p:nvPr>
        </p:nvSpPr>
        <p:spPr>
          <a:xfrm>
            <a:off x="428625" y="71438"/>
            <a:ext cx="8229600" cy="857250"/>
          </a:xfrm>
        </p:spPr>
        <p:txBody>
          <a:bodyPr/>
          <a:lstStyle/>
          <a:p>
            <a:pPr>
              <a:defRPr/>
            </a:pPr>
            <a:r>
              <a:rPr lang="en-US" altLang="zh-CN" dirty="0">
                <a:effectLst>
                  <a:outerShdw blurRad="38100" dist="38100" dir="2700000" algn="tl">
                    <a:srgbClr val="000000"/>
                  </a:outerShdw>
                </a:effectLst>
              </a:rPr>
              <a:t> 6-4 </a:t>
            </a:r>
            <a:r>
              <a:rPr lang="zh-CN" altLang="en-US" dirty="0">
                <a:effectLst>
                  <a:outerShdw blurRad="38100" dist="38100" dir="2700000" algn="tl">
                    <a:srgbClr val="000000"/>
                  </a:outerShdw>
                </a:effectLst>
              </a:rPr>
              <a:t>软件测试的原则</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4">
                                            <p:txEl>
                                              <p:pRg st="0" end="0"/>
                                            </p:txEl>
                                          </p:spTgt>
                                        </p:tgtEl>
                                        <p:attrNameLst>
                                          <p:attrName>style.visibility</p:attrName>
                                        </p:attrNameLst>
                                      </p:cBhvr>
                                      <p:to>
                                        <p:strVal val="visible"/>
                                      </p:to>
                                    </p:set>
                                    <p:animEffect transition="in" filter="wipe(left)">
                                      <p:cBhvr>
                                        <p:cTn id="7" dur="500"/>
                                        <p:tgtEl>
                                          <p:spTgt spid="13312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3124">
                                            <p:txEl>
                                              <p:pRg st="1" end="1"/>
                                            </p:txEl>
                                          </p:spTgt>
                                        </p:tgtEl>
                                        <p:attrNameLst>
                                          <p:attrName>style.visibility</p:attrName>
                                        </p:attrNameLst>
                                      </p:cBhvr>
                                      <p:to>
                                        <p:strVal val="visible"/>
                                      </p:to>
                                    </p:set>
                                    <p:animEffect transition="in" filter="wipe(left)">
                                      <p:cBhvr>
                                        <p:cTn id="10" dur="500"/>
                                        <p:tgtEl>
                                          <p:spTgt spid="133124">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3124">
                                            <p:txEl>
                                              <p:pRg st="2" end="2"/>
                                            </p:txEl>
                                          </p:spTgt>
                                        </p:tgtEl>
                                        <p:attrNameLst>
                                          <p:attrName>style.visibility</p:attrName>
                                        </p:attrNameLst>
                                      </p:cBhvr>
                                      <p:to>
                                        <p:strVal val="visible"/>
                                      </p:to>
                                    </p:set>
                                    <p:animEffect transition="in" filter="wipe(left)">
                                      <p:cBhvr>
                                        <p:cTn id="13" dur="500"/>
                                        <p:tgtEl>
                                          <p:spTgt spid="133124">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3124">
                                            <p:txEl>
                                              <p:pRg st="3" end="3"/>
                                            </p:txEl>
                                          </p:spTgt>
                                        </p:tgtEl>
                                        <p:attrNameLst>
                                          <p:attrName>style.visibility</p:attrName>
                                        </p:attrNameLst>
                                      </p:cBhvr>
                                      <p:to>
                                        <p:strVal val="visible"/>
                                      </p:to>
                                    </p:set>
                                    <p:animEffect transition="in" filter="wipe(left)">
                                      <p:cBhvr>
                                        <p:cTn id="16" dur="500"/>
                                        <p:tgtEl>
                                          <p:spTgt spid="133124">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3124">
                                            <p:txEl>
                                              <p:pRg st="4" end="4"/>
                                            </p:txEl>
                                          </p:spTgt>
                                        </p:tgtEl>
                                        <p:attrNameLst>
                                          <p:attrName>style.visibility</p:attrName>
                                        </p:attrNameLst>
                                      </p:cBhvr>
                                      <p:to>
                                        <p:strVal val="visible"/>
                                      </p:to>
                                    </p:set>
                                    <p:animEffect transition="in" filter="wipe(left)">
                                      <p:cBhvr>
                                        <p:cTn id="19" dur="500"/>
                                        <p:tgtEl>
                                          <p:spTgt spid="133124">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3124">
                                            <p:txEl>
                                              <p:pRg st="5" end="5"/>
                                            </p:txEl>
                                          </p:spTgt>
                                        </p:tgtEl>
                                        <p:attrNameLst>
                                          <p:attrName>style.visibility</p:attrName>
                                        </p:attrNameLst>
                                      </p:cBhvr>
                                      <p:to>
                                        <p:strVal val="visible"/>
                                      </p:to>
                                    </p:set>
                                    <p:animEffect transition="in" filter="wipe(left)">
                                      <p:cBhvr>
                                        <p:cTn id="22" dur="500"/>
                                        <p:tgtEl>
                                          <p:spTgt spid="133124">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3124">
                                            <p:txEl>
                                              <p:pRg st="6" end="6"/>
                                            </p:txEl>
                                          </p:spTgt>
                                        </p:tgtEl>
                                        <p:attrNameLst>
                                          <p:attrName>style.visibility</p:attrName>
                                        </p:attrNameLst>
                                      </p:cBhvr>
                                      <p:to>
                                        <p:strVal val="visible"/>
                                      </p:to>
                                    </p:set>
                                    <p:animEffect transition="in" filter="wipe(left)">
                                      <p:cBhvr>
                                        <p:cTn id="25" dur="500"/>
                                        <p:tgtEl>
                                          <p:spTgt spid="133124">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3124">
                                            <p:txEl>
                                              <p:pRg st="7" end="7"/>
                                            </p:txEl>
                                          </p:spTgt>
                                        </p:tgtEl>
                                        <p:attrNameLst>
                                          <p:attrName>style.visibility</p:attrName>
                                        </p:attrNameLst>
                                      </p:cBhvr>
                                      <p:to>
                                        <p:strVal val="visible"/>
                                      </p:to>
                                    </p:set>
                                    <p:animEffect transition="in" filter="wipe(left)">
                                      <p:cBhvr>
                                        <p:cTn id="28" dur="500"/>
                                        <p:tgtEl>
                                          <p:spTgt spid="133124">
                                            <p:txEl>
                                              <p:pRg st="7" end="7"/>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3124">
                                            <p:txEl>
                                              <p:pRg st="8" end="8"/>
                                            </p:txEl>
                                          </p:spTgt>
                                        </p:tgtEl>
                                        <p:attrNameLst>
                                          <p:attrName>style.visibility</p:attrName>
                                        </p:attrNameLst>
                                      </p:cBhvr>
                                      <p:to>
                                        <p:strVal val="visible"/>
                                      </p:to>
                                    </p:set>
                                    <p:animEffect transition="in" filter="wipe(left)">
                                      <p:cBhvr>
                                        <p:cTn id="31" dur="500"/>
                                        <p:tgtEl>
                                          <p:spTgt spid="133124">
                                            <p:txEl>
                                              <p:pRg st="8" end="8"/>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3124">
                                            <p:txEl>
                                              <p:pRg st="9" end="9"/>
                                            </p:txEl>
                                          </p:spTgt>
                                        </p:tgtEl>
                                        <p:attrNameLst>
                                          <p:attrName>style.visibility</p:attrName>
                                        </p:attrNameLst>
                                      </p:cBhvr>
                                      <p:to>
                                        <p:strVal val="visible"/>
                                      </p:to>
                                    </p:set>
                                    <p:animEffect transition="in" filter="wipe(left)">
                                      <p:cBhvr>
                                        <p:cTn id="34" dur="500"/>
                                        <p:tgtEl>
                                          <p:spTgt spid="133124">
                                            <p:txEl>
                                              <p:pRg st="9" end="9"/>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3124">
                                            <p:txEl>
                                              <p:pRg st="10" end="10"/>
                                            </p:txEl>
                                          </p:spTgt>
                                        </p:tgtEl>
                                        <p:attrNameLst>
                                          <p:attrName>style.visibility</p:attrName>
                                        </p:attrNameLst>
                                      </p:cBhvr>
                                      <p:to>
                                        <p:strVal val="visible"/>
                                      </p:to>
                                    </p:set>
                                    <p:animEffect transition="in" filter="wipe(left)">
                                      <p:cBhvr>
                                        <p:cTn id="37" dur="500"/>
                                        <p:tgtEl>
                                          <p:spTgt spid="133124">
                                            <p:txEl>
                                              <p:pRg st="10" end="1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3124">
                                            <p:txEl>
                                              <p:pRg st="11" end="11"/>
                                            </p:txEl>
                                          </p:spTgt>
                                        </p:tgtEl>
                                        <p:attrNameLst>
                                          <p:attrName>style.visibility</p:attrName>
                                        </p:attrNameLst>
                                      </p:cBhvr>
                                      <p:to>
                                        <p:strVal val="visible"/>
                                      </p:to>
                                    </p:set>
                                    <p:animEffect transition="in" filter="wipe(left)">
                                      <p:cBhvr>
                                        <p:cTn id="40" dur="500"/>
                                        <p:tgtEl>
                                          <p:spTgt spid="133124">
                                            <p:txEl>
                                              <p:pRg st="11" end="11"/>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3124">
                                            <p:txEl>
                                              <p:pRg st="12" end="12"/>
                                            </p:txEl>
                                          </p:spTgt>
                                        </p:tgtEl>
                                        <p:attrNameLst>
                                          <p:attrName>style.visibility</p:attrName>
                                        </p:attrNameLst>
                                      </p:cBhvr>
                                      <p:to>
                                        <p:strVal val="visible"/>
                                      </p:to>
                                    </p:set>
                                    <p:animEffect transition="in" filter="wipe(left)">
                                      <p:cBhvr>
                                        <p:cTn id="43" dur="500"/>
                                        <p:tgtEl>
                                          <p:spTgt spid="133124">
                                            <p:txEl>
                                              <p:pRg st="12" end="12"/>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3124">
                                            <p:txEl>
                                              <p:pRg st="13" end="13"/>
                                            </p:txEl>
                                          </p:spTgt>
                                        </p:tgtEl>
                                        <p:attrNameLst>
                                          <p:attrName>style.visibility</p:attrName>
                                        </p:attrNameLst>
                                      </p:cBhvr>
                                      <p:to>
                                        <p:strVal val="visible"/>
                                      </p:to>
                                    </p:set>
                                    <p:animEffect transition="in" filter="wipe(left)">
                                      <p:cBhvr>
                                        <p:cTn id="46" dur="500"/>
                                        <p:tgtEl>
                                          <p:spTgt spid="133124">
                                            <p:txEl>
                                              <p:pRg st="13" end="13"/>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3124">
                                            <p:txEl>
                                              <p:pRg st="14" end="14"/>
                                            </p:txEl>
                                          </p:spTgt>
                                        </p:tgtEl>
                                        <p:attrNameLst>
                                          <p:attrName>style.visibility</p:attrName>
                                        </p:attrNameLst>
                                      </p:cBhvr>
                                      <p:to>
                                        <p:strVal val="visible"/>
                                      </p:to>
                                    </p:set>
                                    <p:animEffect transition="in" filter="wipe(left)">
                                      <p:cBhvr>
                                        <p:cTn id="49" dur="500"/>
                                        <p:tgtEl>
                                          <p:spTgt spid="133124">
                                            <p:txEl>
                                              <p:pRg st="14" end="14"/>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3124">
                                            <p:txEl>
                                              <p:pRg st="15" end="15"/>
                                            </p:txEl>
                                          </p:spTgt>
                                        </p:tgtEl>
                                        <p:attrNameLst>
                                          <p:attrName>style.visibility</p:attrName>
                                        </p:attrNameLst>
                                      </p:cBhvr>
                                      <p:to>
                                        <p:strVal val="visible"/>
                                      </p:to>
                                    </p:set>
                                    <p:animEffect transition="in" filter="wipe(left)">
                                      <p:cBhvr>
                                        <p:cTn id="52" dur="500"/>
                                        <p:tgtEl>
                                          <p:spTgt spid="133124">
                                            <p:txEl>
                                              <p:pRg st="15" end="15"/>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3124">
                                            <p:txEl>
                                              <p:pRg st="16" end="16"/>
                                            </p:txEl>
                                          </p:spTgt>
                                        </p:tgtEl>
                                        <p:attrNameLst>
                                          <p:attrName>style.visibility</p:attrName>
                                        </p:attrNameLst>
                                      </p:cBhvr>
                                      <p:to>
                                        <p:strVal val="visible"/>
                                      </p:to>
                                    </p:set>
                                    <p:animEffect transition="in" filter="wipe(left)">
                                      <p:cBhvr>
                                        <p:cTn id="55" dur="500"/>
                                        <p:tgtEl>
                                          <p:spTgt spid="133124">
                                            <p:txEl>
                                              <p:pRg st="16" end="16"/>
                                            </p:tx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3124">
                                            <p:txEl>
                                              <p:pRg st="17" end="17"/>
                                            </p:txEl>
                                          </p:spTgt>
                                        </p:tgtEl>
                                        <p:attrNameLst>
                                          <p:attrName>style.visibility</p:attrName>
                                        </p:attrNameLst>
                                      </p:cBhvr>
                                      <p:to>
                                        <p:strVal val="visible"/>
                                      </p:to>
                                    </p:set>
                                    <p:animEffect transition="in" filter="wipe(left)">
                                      <p:cBhvr>
                                        <p:cTn id="58" dur="500"/>
                                        <p:tgtEl>
                                          <p:spTgt spid="133124">
                                            <p:txEl>
                                              <p:pRg st="17" end="17"/>
                                            </p:txEl>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3124">
                                            <p:txEl>
                                              <p:pRg st="18" end="18"/>
                                            </p:txEl>
                                          </p:spTgt>
                                        </p:tgtEl>
                                        <p:attrNameLst>
                                          <p:attrName>style.visibility</p:attrName>
                                        </p:attrNameLst>
                                      </p:cBhvr>
                                      <p:to>
                                        <p:strVal val="visible"/>
                                      </p:to>
                                    </p:set>
                                    <p:animEffect transition="in" filter="wipe(left)">
                                      <p:cBhvr>
                                        <p:cTn id="61" dur="500"/>
                                        <p:tgtEl>
                                          <p:spTgt spid="133124">
                                            <p:txEl>
                                              <p:pRg st="18" end="18"/>
                                            </p:txEl>
                                          </p:spTgt>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33124">
                                            <p:txEl>
                                              <p:pRg st="19" end="19"/>
                                            </p:txEl>
                                          </p:spTgt>
                                        </p:tgtEl>
                                        <p:attrNameLst>
                                          <p:attrName>style.visibility</p:attrName>
                                        </p:attrNameLst>
                                      </p:cBhvr>
                                      <p:to>
                                        <p:strVal val="visible"/>
                                      </p:to>
                                    </p:set>
                                    <p:animEffect transition="in" filter="wipe(left)">
                                      <p:cBhvr>
                                        <p:cTn id="64" dur="500"/>
                                        <p:tgtEl>
                                          <p:spTgt spid="13312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a:extLst>
              <a:ext uri="{FF2B5EF4-FFF2-40B4-BE49-F238E27FC236}">
                <a16:creationId xmlns:a16="http://schemas.microsoft.com/office/drawing/2014/main" id="{AAB7DB01-4E10-45A0-A39A-77527593E4D3}"/>
              </a:ext>
            </a:extLst>
          </p:cNvPr>
          <p:cNvSpPr>
            <a:spLocks noChangeArrowheads="1"/>
          </p:cNvSpPr>
          <p:nvPr/>
        </p:nvSpPr>
        <p:spPr bwMode="auto">
          <a:xfrm>
            <a:off x="468313" y="1484313"/>
            <a:ext cx="8208962" cy="1584325"/>
          </a:xfrm>
          <a:prstGeom prst="rect">
            <a:avLst/>
          </a:prstGeom>
          <a:noFill/>
          <a:ln w="9525">
            <a:noFill/>
            <a:miter lim="800000"/>
            <a:headEnd/>
            <a:tailEnd/>
          </a:ln>
          <a:effectLst/>
        </p:spPr>
        <p:txBody>
          <a:bodyPr/>
          <a:lstStyle/>
          <a:p>
            <a:pPr marL="342900" indent="-342900" eaLnBrk="1" hangingPunct="1">
              <a:spcBef>
                <a:spcPct val="20000"/>
              </a:spcBef>
              <a:spcAft>
                <a:spcPct val="10000"/>
              </a:spcAft>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测试信息流程如图</a:t>
            </a:r>
            <a:r>
              <a:rPr lang="en-US" altLang="zh-CN" sz="2800" dirty="0">
                <a:effectLst>
                  <a:outerShdw blurRad="38100" dist="38100" dir="2700000" algn="tl">
                    <a:srgbClr val="000000"/>
                  </a:outerShdw>
                </a:effectLst>
                <a:latin typeface="Arial" charset="0"/>
              </a:rPr>
              <a:t>1-2</a:t>
            </a:r>
            <a:r>
              <a:rPr lang="zh-CN" altLang="en-US" sz="2800" dirty="0">
                <a:effectLst>
                  <a:outerShdw blurRad="38100" dist="38100" dir="2700000" algn="tl">
                    <a:srgbClr val="000000"/>
                  </a:outerShdw>
                </a:effectLst>
                <a:latin typeface="Arial" charset="0"/>
              </a:rPr>
              <a:t>所示。测试过程中需要三类输入：软件配置、测试配置和测试工具。</a:t>
            </a:r>
          </a:p>
        </p:txBody>
      </p:sp>
      <p:grpSp>
        <p:nvGrpSpPr>
          <p:cNvPr id="2" name="Group 31">
            <a:extLst>
              <a:ext uri="{FF2B5EF4-FFF2-40B4-BE49-F238E27FC236}">
                <a16:creationId xmlns:a16="http://schemas.microsoft.com/office/drawing/2014/main" id="{21384474-6A5B-4063-A615-FE20B6DD582F}"/>
              </a:ext>
            </a:extLst>
          </p:cNvPr>
          <p:cNvGrpSpPr>
            <a:grpSpLocks/>
          </p:cNvGrpSpPr>
          <p:nvPr/>
        </p:nvGrpSpPr>
        <p:grpSpPr bwMode="auto">
          <a:xfrm>
            <a:off x="827088" y="3068638"/>
            <a:ext cx="7920037" cy="2749550"/>
            <a:chOff x="521" y="1752"/>
            <a:chExt cx="4989" cy="1732"/>
          </a:xfrm>
        </p:grpSpPr>
        <p:sp>
          <p:nvSpPr>
            <p:cNvPr id="122886" name="Text Box 6">
              <a:extLst>
                <a:ext uri="{FF2B5EF4-FFF2-40B4-BE49-F238E27FC236}">
                  <a16:creationId xmlns:a16="http://schemas.microsoft.com/office/drawing/2014/main" id="{666B387B-AEEF-4C04-B88D-8416CD00AEEE}"/>
                </a:ext>
              </a:extLst>
            </p:cNvPr>
            <p:cNvSpPr txBox="1">
              <a:spLocks noChangeArrowheads="1"/>
            </p:cNvSpPr>
            <p:nvPr/>
          </p:nvSpPr>
          <p:spPr bwMode="auto">
            <a:xfrm>
              <a:off x="521" y="2058"/>
              <a:ext cx="77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软件配置</a:t>
              </a:r>
            </a:p>
          </p:txBody>
        </p:sp>
        <p:sp>
          <p:nvSpPr>
            <p:cNvPr id="122887" name="Text Box 7">
              <a:extLst>
                <a:ext uri="{FF2B5EF4-FFF2-40B4-BE49-F238E27FC236}">
                  <a16:creationId xmlns:a16="http://schemas.microsoft.com/office/drawing/2014/main" id="{EEB59BE1-76BB-4FF7-A7E8-1F9C6C2F82F4}"/>
                </a:ext>
              </a:extLst>
            </p:cNvPr>
            <p:cNvSpPr txBox="1">
              <a:spLocks noChangeArrowheads="1"/>
            </p:cNvSpPr>
            <p:nvPr/>
          </p:nvSpPr>
          <p:spPr bwMode="auto">
            <a:xfrm>
              <a:off x="521" y="2528"/>
              <a:ext cx="77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测试配置</a:t>
              </a:r>
            </a:p>
          </p:txBody>
        </p:sp>
        <p:sp>
          <p:nvSpPr>
            <p:cNvPr id="122888" name="Text Box 8">
              <a:extLst>
                <a:ext uri="{FF2B5EF4-FFF2-40B4-BE49-F238E27FC236}">
                  <a16:creationId xmlns:a16="http://schemas.microsoft.com/office/drawing/2014/main" id="{A27056C3-EDA2-4D58-AA4C-23B070897F25}"/>
                </a:ext>
              </a:extLst>
            </p:cNvPr>
            <p:cNvSpPr txBox="1">
              <a:spLocks noChangeArrowheads="1"/>
            </p:cNvSpPr>
            <p:nvPr/>
          </p:nvSpPr>
          <p:spPr bwMode="auto">
            <a:xfrm>
              <a:off x="521" y="3022"/>
              <a:ext cx="77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测试工具</a:t>
              </a:r>
            </a:p>
          </p:txBody>
        </p:sp>
        <p:sp>
          <p:nvSpPr>
            <p:cNvPr id="122889" name="Text Box 9">
              <a:extLst>
                <a:ext uri="{FF2B5EF4-FFF2-40B4-BE49-F238E27FC236}">
                  <a16:creationId xmlns:a16="http://schemas.microsoft.com/office/drawing/2014/main" id="{2487F8A8-959F-4F18-99DF-47F9694E2A9E}"/>
                </a:ext>
              </a:extLst>
            </p:cNvPr>
            <p:cNvSpPr txBox="1">
              <a:spLocks noChangeArrowheads="1"/>
            </p:cNvSpPr>
            <p:nvPr/>
          </p:nvSpPr>
          <p:spPr bwMode="auto">
            <a:xfrm>
              <a:off x="1429" y="2530"/>
              <a:ext cx="594" cy="23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测试</a:t>
              </a:r>
            </a:p>
          </p:txBody>
        </p:sp>
        <p:sp>
          <p:nvSpPr>
            <p:cNvPr id="122890" name="Text Box 10">
              <a:extLst>
                <a:ext uri="{FF2B5EF4-FFF2-40B4-BE49-F238E27FC236}">
                  <a16:creationId xmlns:a16="http://schemas.microsoft.com/office/drawing/2014/main" id="{F208163B-D4AA-4B05-BA1D-683B86B9113A}"/>
                </a:ext>
              </a:extLst>
            </p:cNvPr>
            <p:cNvSpPr txBox="1">
              <a:spLocks noChangeArrowheads="1"/>
            </p:cNvSpPr>
            <p:nvPr/>
          </p:nvSpPr>
          <p:spPr bwMode="auto">
            <a:xfrm>
              <a:off x="2472" y="2528"/>
              <a:ext cx="736" cy="23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结果分析</a:t>
              </a:r>
            </a:p>
          </p:txBody>
        </p:sp>
        <p:sp>
          <p:nvSpPr>
            <p:cNvPr id="122891" name="Text Box 11">
              <a:extLst>
                <a:ext uri="{FF2B5EF4-FFF2-40B4-BE49-F238E27FC236}">
                  <a16:creationId xmlns:a16="http://schemas.microsoft.com/office/drawing/2014/main" id="{82E9F794-179B-4004-B232-405D33C82C72}"/>
                </a:ext>
              </a:extLst>
            </p:cNvPr>
            <p:cNvSpPr txBox="1">
              <a:spLocks noChangeArrowheads="1"/>
            </p:cNvSpPr>
            <p:nvPr/>
          </p:nvSpPr>
          <p:spPr bwMode="auto">
            <a:xfrm>
              <a:off x="3696" y="2528"/>
              <a:ext cx="698" cy="23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改正错误</a:t>
              </a:r>
            </a:p>
          </p:txBody>
        </p:sp>
        <p:sp>
          <p:nvSpPr>
            <p:cNvPr id="122892" name="Text Box 12">
              <a:extLst>
                <a:ext uri="{FF2B5EF4-FFF2-40B4-BE49-F238E27FC236}">
                  <a16:creationId xmlns:a16="http://schemas.microsoft.com/office/drawing/2014/main" id="{876C262D-2BF7-476A-8939-8D0EA4B4B43F}"/>
                </a:ext>
              </a:extLst>
            </p:cNvPr>
            <p:cNvSpPr txBox="1">
              <a:spLocks noChangeArrowheads="1"/>
            </p:cNvSpPr>
            <p:nvPr/>
          </p:nvSpPr>
          <p:spPr bwMode="auto">
            <a:xfrm>
              <a:off x="3696" y="3067"/>
              <a:ext cx="817" cy="22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可靠性分析</a:t>
              </a:r>
            </a:p>
          </p:txBody>
        </p:sp>
        <p:sp>
          <p:nvSpPr>
            <p:cNvPr id="122893" name="Text Box 13">
              <a:extLst>
                <a:ext uri="{FF2B5EF4-FFF2-40B4-BE49-F238E27FC236}">
                  <a16:creationId xmlns:a16="http://schemas.microsoft.com/office/drawing/2014/main" id="{5C145C42-E2DE-4978-8F1E-AD5500BD9E81}"/>
                </a:ext>
              </a:extLst>
            </p:cNvPr>
            <p:cNvSpPr txBox="1">
              <a:spLocks noChangeArrowheads="1"/>
            </p:cNvSpPr>
            <p:nvPr/>
          </p:nvSpPr>
          <p:spPr bwMode="auto">
            <a:xfrm>
              <a:off x="2653" y="1752"/>
              <a:ext cx="72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回归测试</a:t>
              </a:r>
            </a:p>
          </p:txBody>
        </p:sp>
        <p:sp>
          <p:nvSpPr>
            <p:cNvPr id="122894" name="Text Box 14">
              <a:extLst>
                <a:ext uri="{FF2B5EF4-FFF2-40B4-BE49-F238E27FC236}">
                  <a16:creationId xmlns:a16="http://schemas.microsoft.com/office/drawing/2014/main" id="{F868D6CF-C31F-4733-B135-8024CB782210}"/>
                </a:ext>
              </a:extLst>
            </p:cNvPr>
            <p:cNvSpPr txBox="1">
              <a:spLocks noChangeArrowheads="1"/>
            </p:cNvSpPr>
            <p:nvPr/>
          </p:nvSpPr>
          <p:spPr bwMode="auto">
            <a:xfrm>
              <a:off x="3152" y="2296"/>
              <a:ext cx="594"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错误</a:t>
              </a:r>
            </a:p>
          </p:txBody>
        </p:sp>
        <p:sp>
          <p:nvSpPr>
            <p:cNvPr id="122895" name="Text Box 15">
              <a:extLst>
                <a:ext uri="{FF2B5EF4-FFF2-40B4-BE49-F238E27FC236}">
                  <a16:creationId xmlns:a16="http://schemas.microsoft.com/office/drawing/2014/main" id="{7916E97F-FF98-4F12-AFE8-B34D72A86378}"/>
                </a:ext>
              </a:extLst>
            </p:cNvPr>
            <p:cNvSpPr txBox="1">
              <a:spLocks noChangeArrowheads="1"/>
            </p:cNvSpPr>
            <p:nvPr/>
          </p:nvSpPr>
          <p:spPr bwMode="auto">
            <a:xfrm>
              <a:off x="1927" y="2296"/>
              <a:ext cx="72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测试结果</a:t>
              </a:r>
            </a:p>
          </p:txBody>
        </p:sp>
        <p:sp>
          <p:nvSpPr>
            <p:cNvPr id="122896" name="Text Box 16">
              <a:extLst>
                <a:ext uri="{FF2B5EF4-FFF2-40B4-BE49-F238E27FC236}">
                  <a16:creationId xmlns:a16="http://schemas.microsoft.com/office/drawing/2014/main" id="{641B683A-CC9B-49E8-A8D2-5501BAB8DA5E}"/>
                </a:ext>
              </a:extLst>
            </p:cNvPr>
            <p:cNvSpPr txBox="1">
              <a:spLocks noChangeArrowheads="1"/>
            </p:cNvSpPr>
            <p:nvPr/>
          </p:nvSpPr>
          <p:spPr bwMode="auto">
            <a:xfrm>
              <a:off x="4422" y="2251"/>
              <a:ext cx="86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修正的软件测试结果</a:t>
              </a:r>
            </a:p>
          </p:txBody>
        </p:sp>
        <p:sp>
          <p:nvSpPr>
            <p:cNvPr id="122897" name="Text Box 17">
              <a:extLst>
                <a:ext uri="{FF2B5EF4-FFF2-40B4-BE49-F238E27FC236}">
                  <a16:creationId xmlns:a16="http://schemas.microsoft.com/office/drawing/2014/main" id="{07852CDA-A90E-4C03-B903-291DCE826F43}"/>
                </a:ext>
              </a:extLst>
            </p:cNvPr>
            <p:cNvSpPr txBox="1">
              <a:spLocks noChangeArrowheads="1"/>
            </p:cNvSpPr>
            <p:nvPr/>
          </p:nvSpPr>
          <p:spPr bwMode="auto">
            <a:xfrm>
              <a:off x="4558" y="3249"/>
              <a:ext cx="952"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预测的可靠性</a:t>
              </a:r>
            </a:p>
          </p:txBody>
        </p:sp>
        <p:sp>
          <p:nvSpPr>
            <p:cNvPr id="122898" name="Text Box 18">
              <a:extLst>
                <a:ext uri="{FF2B5EF4-FFF2-40B4-BE49-F238E27FC236}">
                  <a16:creationId xmlns:a16="http://schemas.microsoft.com/office/drawing/2014/main" id="{7D4048CC-5FF0-4F2F-89D4-9D49DCFB163D}"/>
                </a:ext>
              </a:extLst>
            </p:cNvPr>
            <p:cNvSpPr txBox="1">
              <a:spLocks noChangeArrowheads="1"/>
            </p:cNvSpPr>
            <p:nvPr/>
          </p:nvSpPr>
          <p:spPr bwMode="auto">
            <a:xfrm>
              <a:off x="2472" y="3158"/>
              <a:ext cx="76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预期结果</a:t>
              </a:r>
            </a:p>
          </p:txBody>
        </p:sp>
        <p:sp>
          <p:nvSpPr>
            <p:cNvPr id="122899" name="Line 19">
              <a:extLst>
                <a:ext uri="{FF2B5EF4-FFF2-40B4-BE49-F238E27FC236}">
                  <a16:creationId xmlns:a16="http://schemas.microsoft.com/office/drawing/2014/main" id="{CA8F6E41-D52A-4295-A4B8-66DDAA057EDF}"/>
                </a:ext>
              </a:extLst>
            </p:cNvPr>
            <p:cNvSpPr>
              <a:spLocks noChangeShapeType="1"/>
            </p:cNvSpPr>
            <p:nvPr/>
          </p:nvSpPr>
          <p:spPr bwMode="auto">
            <a:xfrm>
              <a:off x="1230" y="2176"/>
              <a:ext cx="197" cy="352"/>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0" name="Line 20">
              <a:extLst>
                <a:ext uri="{FF2B5EF4-FFF2-40B4-BE49-F238E27FC236}">
                  <a16:creationId xmlns:a16="http://schemas.microsoft.com/office/drawing/2014/main" id="{5D58AEF1-689D-4DF6-904F-BDCC56DBA1D6}"/>
                </a:ext>
              </a:extLst>
            </p:cNvPr>
            <p:cNvSpPr>
              <a:spLocks noChangeShapeType="1"/>
            </p:cNvSpPr>
            <p:nvPr/>
          </p:nvSpPr>
          <p:spPr bwMode="auto">
            <a:xfrm>
              <a:off x="1230" y="2645"/>
              <a:ext cx="197"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1" name="Line 21">
              <a:extLst>
                <a:ext uri="{FF2B5EF4-FFF2-40B4-BE49-F238E27FC236}">
                  <a16:creationId xmlns:a16="http://schemas.microsoft.com/office/drawing/2014/main" id="{F8CAB816-9C16-4974-BF18-282D99348F88}"/>
                </a:ext>
              </a:extLst>
            </p:cNvPr>
            <p:cNvSpPr>
              <a:spLocks noChangeShapeType="1"/>
            </p:cNvSpPr>
            <p:nvPr/>
          </p:nvSpPr>
          <p:spPr bwMode="auto">
            <a:xfrm flipV="1">
              <a:off x="1231" y="2765"/>
              <a:ext cx="197" cy="352"/>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2" name="Line 22">
              <a:extLst>
                <a:ext uri="{FF2B5EF4-FFF2-40B4-BE49-F238E27FC236}">
                  <a16:creationId xmlns:a16="http://schemas.microsoft.com/office/drawing/2014/main" id="{377167D1-F300-4FBD-8D29-8929BD301197}"/>
                </a:ext>
              </a:extLst>
            </p:cNvPr>
            <p:cNvSpPr>
              <a:spLocks noChangeShapeType="1"/>
            </p:cNvSpPr>
            <p:nvPr/>
          </p:nvSpPr>
          <p:spPr bwMode="auto">
            <a:xfrm>
              <a:off x="2018" y="2659"/>
              <a:ext cx="454"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3" name="Line 23">
              <a:extLst>
                <a:ext uri="{FF2B5EF4-FFF2-40B4-BE49-F238E27FC236}">
                  <a16:creationId xmlns:a16="http://schemas.microsoft.com/office/drawing/2014/main" id="{3F63098C-751A-417E-BF80-9212C4AF49F7}"/>
                </a:ext>
              </a:extLst>
            </p:cNvPr>
            <p:cNvSpPr>
              <a:spLocks noChangeShapeType="1"/>
            </p:cNvSpPr>
            <p:nvPr/>
          </p:nvSpPr>
          <p:spPr bwMode="auto">
            <a:xfrm>
              <a:off x="3198" y="2659"/>
              <a:ext cx="498"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4" name="Line 24">
              <a:extLst>
                <a:ext uri="{FF2B5EF4-FFF2-40B4-BE49-F238E27FC236}">
                  <a16:creationId xmlns:a16="http://schemas.microsoft.com/office/drawing/2014/main" id="{4C06B412-4F36-4A93-9DC1-540036F1097C}"/>
                </a:ext>
              </a:extLst>
            </p:cNvPr>
            <p:cNvSpPr>
              <a:spLocks noChangeShapeType="1"/>
            </p:cNvSpPr>
            <p:nvPr/>
          </p:nvSpPr>
          <p:spPr bwMode="auto">
            <a:xfrm>
              <a:off x="3207" y="2645"/>
              <a:ext cx="489" cy="513"/>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5" name="Line 25">
              <a:extLst>
                <a:ext uri="{FF2B5EF4-FFF2-40B4-BE49-F238E27FC236}">
                  <a16:creationId xmlns:a16="http://schemas.microsoft.com/office/drawing/2014/main" id="{452EE660-5D02-45AC-940D-777FF7EFEB90}"/>
                </a:ext>
              </a:extLst>
            </p:cNvPr>
            <p:cNvSpPr>
              <a:spLocks noChangeShapeType="1"/>
            </p:cNvSpPr>
            <p:nvPr/>
          </p:nvSpPr>
          <p:spPr bwMode="auto">
            <a:xfrm flipV="1">
              <a:off x="4377" y="2659"/>
              <a:ext cx="862"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6" name="Line 26">
              <a:extLst>
                <a:ext uri="{FF2B5EF4-FFF2-40B4-BE49-F238E27FC236}">
                  <a16:creationId xmlns:a16="http://schemas.microsoft.com/office/drawing/2014/main" id="{833D19D5-C565-4522-87F9-30D2FB1D0F0C}"/>
                </a:ext>
              </a:extLst>
            </p:cNvPr>
            <p:cNvSpPr>
              <a:spLocks noChangeShapeType="1"/>
            </p:cNvSpPr>
            <p:nvPr/>
          </p:nvSpPr>
          <p:spPr bwMode="auto">
            <a:xfrm>
              <a:off x="4513" y="3158"/>
              <a:ext cx="726"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7" name="Line 27">
              <a:extLst>
                <a:ext uri="{FF2B5EF4-FFF2-40B4-BE49-F238E27FC236}">
                  <a16:creationId xmlns:a16="http://schemas.microsoft.com/office/drawing/2014/main" id="{1B066EA0-C349-47C8-B28F-77356A33DA9F}"/>
                </a:ext>
              </a:extLst>
            </p:cNvPr>
            <p:cNvSpPr>
              <a:spLocks noChangeShapeType="1"/>
            </p:cNvSpPr>
            <p:nvPr/>
          </p:nvSpPr>
          <p:spPr bwMode="auto">
            <a:xfrm flipH="1" flipV="1">
              <a:off x="2835" y="2750"/>
              <a:ext cx="3" cy="393"/>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08" name="Line 28">
              <a:extLst>
                <a:ext uri="{FF2B5EF4-FFF2-40B4-BE49-F238E27FC236}">
                  <a16:creationId xmlns:a16="http://schemas.microsoft.com/office/drawing/2014/main" id="{D3DF9DAC-9033-4243-8855-98403F387F62}"/>
                </a:ext>
              </a:extLst>
            </p:cNvPr>
            <p:cNvSpPr>
              <a:spLocks noChangeShapeType="1"/>
            </p:cNvSpPr>
            <p:nvPr/>
          </p:nvSpPr>
          <p:spPr bwMode="auto">
            <a:xfrm>
              <a:off x="1758" y="2058"/>
              <a:ext cx="23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9" name="Line 29">
              <a:extLst>
                <a:ext uri="{FF2B5EF4-FFF2-40B4-BE49-F238E27FC236}">
                  <a16:creationId xmlns:a16="http://schemas.microsoft.com/office/drawing/2014/main" id="{6515EFED-799B-45C7-A608-4106359A7971}"/>
                </a:ext>
              </a:extLst>
            </p:cNvPr>
            <p:cNvSpPr>
              <a:spLocks noChangeShapeType="1"/>
            </p:cNvSpPr>
            <p:nvPr/>
          </p:nvSpPr>
          <p:spPr bwMode="auto">
            <a:xfrm flipV="1">
              <a:off x="4126" y="2060"/>
              <a:ext cx="0" cy="47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22910" name="Line 30">
              <a:extLst>
                <a:ext uri="{FF2B5EF4-FFF2-40B4-BE49-F238E27FC236}">
                  <a16:creationId xmlns:a16="http://schemas.microsoft.com/office/drawing/2014/main" id="{BC4958C9-5DD0-4C17-8097-813301012DBC}"/>
                </a:ext>
              </a:extLst>
            </p:cNvPr>
            <p:cNvSpPr>
              <a:spLocks noChangeShapeType="1"/>
            </p:cNvSpPr>
            <p:nvPr/>
          </p:nvSpPr>
          <p:spPr bwMode="auto">
            <a:xfrm>
              <a:off x="1758" y="2060"/>
              <a:ext cx="0" cy="47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grpSp>
      <p:sp>
        <p:nvSpPr>
          <p:cNvPr id="135206" name="Text Box 38">
            <a:extLst>
              <a:ext uri="{FF2B5EF4-FFF2-40B4-BE49-F238E27FC236}">
                <a16:creationId xmlns:a16="http://schemas.microsoft.com/office/drawing/2014/main" id="{854D7411-53CF-4D08-9191-B3111B5DD26B}"/>
              </a:ext>
            </a:extLst>
          </p:cNvPr>
          <p:cNvSpPr txBox="1">
            <a:spLocks noChangeArrowheads="1"/>
          </p:cNvSpPr>
          <p:nvPr/>
        </p:nvSpPr>
        <p:spPr bwMode="auto">
          <a:xfrm>
            <a:off x="2555875" y="5805488"/>
            <a:ext cx="3744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图</a:t>
            </a:r>
            <a:r>
              <a:rPr lang="en-US" altLang="zh-CN" sz="1800"/>
              <a:t>1-2  </a:t>
            </a:r>
            <a:r>
              <a:rPr lang="zh-CN" altLang="en-US" sz="1800"/>
              <a:t>测试信息流程</a:t>
            </a:r>
            <a:endParaRPr lang="en-US" altLang="zh-CN" sz="1800"/>
          </a:p>
        </p:txBody>
      </p:sp>
      <p:sp>
        <p:nvSpPr>
          <p:cNvPr id="31" name="标题 30">
            <a:extLst>
              <a:ext uri="{FF2B5EF4-FFF2-40B4-BE49-F238E27FC236}">
                <a16:creationId xmlns:a16="http://schemas.microsoft.com/office/drawing/2014/main" id="{71DA4019-33DD-474E-8971-9BE275C58CC8}"/>
              </a:ext>
            </a:extLst>
          </p:cNvPr>
          <p:cNvSpPr>
            <a:spLocks noGrp="1"/>
          </p:cNvSpPr>
          <p:nvPr>
            <p:ph type="title"/>
          </p:nvPr>
        </p:nvSpPr>
        <p:spPr/>
        <p:txBody>
          <a:bodyPr/>
          <a:lstStyle/>
          <a:p>
            <a:pPr>
              <a:defRPr/>
            </a:pPr>
            <a:r>
              <a:rPr lang="en-US" altLang="zh-CN" dirty="0">
                <a:effectLst>
                  <a:outerShdw blurRad="38100" dist="38100" dir="2700000" algn="tl">
                    <a:srgbClr val="000000"/>
                  </a:outerShdw>
                </a:effectLst>
              </a:rPr>
              <a:t>7 </a:t>
            </a:r>
            <a:r>
              <a:rPr lang="zh-CN" altLang="en-US" dirty="0">
                <a:effectLst>
                  <a:outerShdw blurRad="38100" dist="38100" dir="2700000" algn="tl">
                    <a:srgbClr val="000000"/>
                  </a:outerShdw>
                </a:effectLst>
              </a:rPr>
              <a:t>测试信息流程</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500"/>
                                        <p:tgtEl>
                                          <p:spTgt spid="135172"/>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par>
                          <p:cTn id="12" fill="hold" nodeType="afterGroup">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135206"/>
                                        </p:tgtEl>
                                        <p:attrNameLst>
                                          <p:attrName>style.visibility</p:attrName>
                                        </p:attrNameLst>
                                      </p:cBhvr>
                                      <p:to>
                                        <p:strVal val="visible"/>
                                      </p:to>
                                    </p:set>
                                    <p:animEffect transition="in" filter="slide(fromBottom)">
                                      <p:cBhvr>
                                        <p:cTn id="15" dur="500"/>
                                        <p:tgtEl>
                                          <p:spTgt spid="135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P spid="13520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6EA3A08E-216C-4C2D-821E-CBE34ECDC975}"/>
              </a:ext>
            </a:extLst>
          </p:cNvPr>
          <p:cNvSpPr>
            <a:spLocks noGrp="1" noChangeArrowheads="1"/>
          </p:cNvSpPr>
          <p:nvPr>
            <p:ph type="title"/>
          </p:nvPr>
        </p:nvSpPr>
        <p:spPr>
          <a:xfrm>
            <a:off x="468313" y="260350"/>
            <a:ext cx="8229600" cy="1143000"/>
          </a:xfrm>
        </p:spPr>
        <p:txBody>
          <a:bodyPr/>
          <a:lstStyle/>
          <a:p>
            <a:r>
              <a:rPr lang="zh-CN" altLang="en-US"/>
              <a:t>测试信息流</a:t>
            </a:r>
          </a:p>
        </p:txBody>
      </p:sp>
      <p:sp>
        <p:nvSpPr>
          <p:cNvPr id="124931" name="Rectangle 3">
            <a:extLst>
              <a:ext uri="{FF2B5EF4-FFF2-40B4-BE49-F238E27FC236}">
                <a16:creationId xmlns:a16="http://schemas.microsoft.com/office/drawing/2014/main" id="{D21E7898-BE1D-42F6-88D7-F0FA837E9529}"/>
              </a:ext>
            </a:extLst>
          </p:cNvPr>
          <p:cNvSpPr>
            <a:spLocks noGrp="1" noChangeArrowheads="1"/>
          </p:cNvSpPr>
          <p:nvPr>
            <p:ph type="body" idx="1"/>
          </p:nvPr>
        </p:nvSpPr>
        <p:spPr>
          <a:xfrm>
            <a:off x="179388" y="1600200"/>
            <a:ext cx="8785225" cy="4525963"/>
          </a:xfrm>
        </p:spPr>
        <p:txBody>
          <a:bodyPr/>
          <a:lstStyle/>
          <a:p>
            <a:pPr>
              <a:lnSpc>
                <a:spcPct val="90000"/>
              </a:lnSpc>
              <a:buFontTx/>
              <a:buNone/>
            </a:pPr>
            <a:r>
              <a:rPr lang="zh-CN" altLang="en-US" sz="2800"/>
              <a:t>  ⑴ 软件配置：是指测试对象，它包括软件需求规格说明、软件设计说明、和被测试的源程序清单。</a:t>
            </a:r>
          </a:p>
          <a:p>
            <a:pPr>
              <a:lnSpc>
                <a:spcPct val="90000"/>
              </a:lnSpc>
              <a:buFontTx/>
              <a:buNone/>
            </a:pPr>
            <a:r>
              <a:rPr lang="zh-CN" altLang="en-US" sz="2800"/>
              <a:t>  ⑵ 测试配置：包括测试计划，测试用例，测试驱动程序，实际上，在整个软件工程中，测试配置只是软件配置的一个子集。</a:t>
            </a:r>
          </a:p>
          <a:p>
            <a:pPr>
              <a:lnSpc>
                <a:spcPct val="90000"/>
              </a:lnSpc>
              <a:buFontTx/>
              <a:buNone/>
            </a:pPr>
            <a:r>
              <a:rPr lang="zh-CN" altLang="en-US" sz="2800"/>
              <a:t>  ⑶ 测试工具：为提高软件测试效率，可使用测试工具支持测试。其作用就是为测试的实施提供某种服务，以减轻人们完成测试任务中的手工劳动。例如：测试数据自动生成程序、静态分析程序、动态分析程序、测试结果分析程序、以及驱动测试的数据库等等。</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6BE15A0D-DFCA-4428-A2D0-4B4BC0FC0D98}"/>
              </a:ext>
            </a:extLst>
          </p:cNvPr>
          <p:cNvSpPr>
            <a:spLocks noGrp="1" noChangeArrowheads="1"/>
          </p:cNvSpPr>
          <p:nvPr>
            <p:ph type="title"/>
          </p:nvPr>
        </p:nvSpPr>
        <p:spPr/>
        <p:txBody>
          <a:bodyPr/>
          <a:lstStyle/>
          <a:p>
            <a:r>
              <a:rPr lang="en-US" altLang="zh-CN"/>
              <a:t>A typical procedure for CT</a:t>
            </a:r>
            <a:endParaRPr lang="zh-CN" altLang="en-US"/>
          </a:p>
        </p:txBody>
      </p:sp>
      <p:pic>
        <p:nvPicPr>
          <p:cNvPr id="125955" name="Picture 2">
            <a:extLst>
              <a:ext uri="{FF2B5EF4-FFF2-40B4-BE49-F238E27FC236}">
                <a16:creationId xmlns:a16="http://schemas.microsoft.com/office/drawing/2014/main" id="{D5E6263D-248D-4409-BF3A-A84A5DBB7C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0063" y="1714500"/>
            <a:ext cx="8143875" cy="428625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a:extLst>
              <a:ext uri="{FF2B5EF4-FFF2-40B4-BE49-F238E27FC236}">
                <a16:creationId xmlns:a16="http://schemas.microsoft.com/office/drawing/2014/main" id="{37C15D04-5AFE-4062-9D54-B91AE3C97F90}"/>
              </a:ext>
            </a:extLst>
          </p:cNvPr>
          <p:cNvSpPr>
            <a:spLocks noChangeArrowheads="1"/>
          </p:cNvSpPr>
          <p:nvPr/>
        </p:nvSpPr>
        <p:spPr bwMode="auto">
          <a:xfrm>
            <a:off x="323850" y="1341438"/>
            <a:ext cx="8208963" cy="15843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80000"/>
              <a:buFont typeface="Wingdings" pitchFamily="2" charset="2"/>
              <a:buNone/>
              <a:defRPr/>
            </a:pPr>
            <a:r>
              <a:rPr lang="en-US" altLang="zh-CN" sz="2800" dirty="0">
                <a:effectLst>
                  <a:outerShdw blurRad="38100" dist="38100" dir="2700000" algn="tl">
                    <a:srgbClr val="000000"/>
                  </a:outerShdw>
                </a:effectLst>
                <a:latin typeface="Arial" charset="0"/>
              </a:rPr>
              <a:t>   </a:t>
            </a:r>
          </a:p>
          <a:p>
            <a:pPr marL="342900" indent="-342900" eaLnBrk="1" hangingPunct="1">
              <a:spcBef>
                <a:spcPct val="20000"/>
              </a:spcBef>
              <a:buClr>
                <a:schemeClr val="tx2"/>
              </a:buClr>
              <a:buSzPct val="80000"/>
              <a:buFont typeface="Wingdings" pitchFamily="2" charset="2"/>
              <a:buNone/>
              <a:defRPr/>
            </a:pPr>
            <a:r>
              <a:rPr lang="zh-CN" altLang="en-US" sz="2800" dirty="0">
                <a:effectLst>
                  <a:outerShdw blurRad="38100" dist="38100" dir="2700000" algn="tl">
                    <a:srgbClr val="000000"/>
                  </a:outerShdw>
                </a:effectLst>
                <a:latin typeface="Arial" charset="0"/>
              </a:rPr>
              <a:t>          软件测试的周期性是“测试</a:t>
            </a:r>
            <a:r>
              <a:rPr lang="en-US" altLang="zh-CN" sz="2800" dirty="0">
                <a:effectLst>
                  <a:outerShdw blurRad="38100" dist="38100" dir="2700000" algn="tl">
                    <a:srgbClr val="000000"/>
                  </a:outerShdw>
                </a:effectLst>
                <a:latin typeface="Arial" charset="0"/>
              </a:rPr>
              <a:t>-&gt;</a:t>
            </a:r>
            <a:r>
              <a:rPr lang="zh-CN" altLang="en-US" sz="2800" dirty="0">
                <a:effectLst>
                  <a:outerShdw blurRad="38100" dist="38100" dir="2700000" algn="tl">
                    <a:srgbClr val="000000"/>
                  </a:outerShdw>
                </a:effectLst>
                <a:latin typeface="Arial" charset="0"/>
              </a:rPr>
              <a:t>改错</a:t>
            </a:r>
            <a:r>
              <a:rPr lang="en-US" altLang="zh-CN" sz="2800" dirty="0">
                <a:effectLst>
                  <a:outerShdw blurRad="38100" dist="38100" dir="2700000" algn="tl">
                    <a:srgbClr val="000000"/>
                  </a:outerShdw>
                </a:effectLst>
                <a:latin typeface="Arial" charset="0"/>
              </a:rPr>
              <a:t>-&gt;</a:t>
            </a:r>
            <a:r>
              <a:rPr lang="zh-CN" altLang="en-US" sz="2800" dirty="0">
                <a:effectLst>
                  <a:outerShdw blurRad="38100" dist="38100" dir="2700000" algn="tl">
                    <a:srgbClr val="000000"/>
                  </a:outerShdw>
                </a:effectLst>
                <a:latin typeface="Arial" charset="0"/>
              </a:rPr>
              <a:t>再测试</a:t>
            </a:r>
            <a:r>
              <a:rPr lang="en-US" altLang="zh-CN" sz="2800" dirty="0">
                <a:effectLst>
                  <a:outerShdw blurRad="38100" dist="38100" dir="2700000" algn="tl">
                    <a:srgbClr val="000000"/>
                  </a:outerShdw>
                </a:effectLst>
                <a:latin typeface="Arial" charset="0"/>
              </a:rPr>
              <a:t>-&gt;</a:t>
            </a:r>
            <a:r>
              <a:rPr lang="zh-CN" altLang="en-US" sz="2800" dirty="0">
                <a:effectLst>
                  <a:outerShdw blurRad="38100" dist="38100" dir="2700000" algn="tl">
                    <a:srgbClr val="000000"/>
                  </a:outerShdw>
                </a:effectLst>
                <a:latin typeface="Arial" charset="0"/>
              </a:rPr>
              <a:t>再改错”这样一个循环过程，如下图</a:t>
            </a:r>
            <a:r>
              <a:rPr lang="en-US" altLang="zh-CN" sz="2800" dirty="0">
                <a:effectLst>
                  <a:outerShdw blurRad="38100" dist="38100" dir="2700000" algn="tl">
                    <a:srgbClr val="000000"/>
                  </a:outerShdw>
                </a:effectLst>
                <a:latin typeface="Arial" charset="0"/>
              </a:rPr>
              <a:t>1-3</a:t>
            </a:r>
            <a:r>
              <a:rPr lang="zh-CN" altLang="en-US" sz="2800" dirty="0">
                <a:effectLst>
                  <a:outerShdw blurRad="38100" dist="38100" dir="2700000" algn="tl">
                    <a:srgbClr val="000000"/>
                  </a:outerShdw>
                </a:effectLst>
                <a:latin typeface="Arial" charset="0"/>
              </a:rPr>
              <a:t>所示。</a:t>
            </a:r>
          </a:p>
        </p:txBody>
      </p:sp>
      <p:grpSp>
        <p:nvGrpSpPr>
          <p:cNvPr id="2" name="Group 71">
            <a:extLst>
              <a:ext uri="{FF2B5EF4-FFF2-40B4-BE49-F238E27FC236}">
                <a16:creationId xmlns:a16="http://schemas.microsoft.com/office/drawing/2014/main" id="{2BD1EF87-8F8A-4D3E-B68A-D05669A18DF9}"/>
              </a:ext>
            </a:extLst>
          </p:cNvPr>
          <p:cNvGrpSpPr>
            <a:grpSpLocks/>
          </p:cNvGrpSpPr>
          <p:nvPr/>
        </p:nvGrpSpPr>
        <p:grpSpPr bwMode="auto">
          <a:xfrm>
            <a:off x="539750" y="2781300"/>
            <a:ext cx="8604250" cy="3021013"/>
            <a:chOff x="340" y="1752"/>
            <a:chExt cx="5420" cy="1903"/>
          </a:xfrm>
        </p:grpSpPr>
        <p:sp>
          <p:nvSpPr>
            <p:cNvPr id="126982" name="AutoShape 36">
              <a:extLst>
                <a:ext uri="{FF2B5EF4-FFF2-40B4-BE49-F238E27FC236}">
                  <a16:creationId xmlns:a16="http://schemas.microsoft.com/office/drawing/2014/main" id="{7D100BC9-3B6D-4E7B-9A1F-F303F800BADE}"/>
                </a:ext>
              </a:extLst>
            </p:cNvPr>
            <p:cNvSpPr>
              <a:spLocks noChangeArrowheads="1"/>
            </p:cNvSpPr>
            <p:nvPr/>
          </p:nvSpPr>
          <p:spPr bwMode="auto">
            <a:xfrm>
              <a:off x="1110" y="1853"/>
              <a:ext cx="749" cy="208"/>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测试周期</a:t>
              </a:r>
              <a:endParaRPr lang="zh-CN" altLang="en-US" sz="1800"/>
            </a:p>
          </p:txBody>
        </p:sp>
        <p:sp>
          <p:nvSpPr>
            <p:cNvPr id="126983" name="AutoShape 37">
              <a:extLst>
                <a:ext uri="{FF2B5EF4-FFF2-40B4-BE49-F238E27FC236}">
                  <a16:creationId xmlns:a16="http://schemas.microsoft.com/office/drawing/2014/main" id="{E1B3F9A0-2099-435E-A7C4-802396BBE061}"/>
                </a:ext>
              </a:extLst>
            </p:cNvPr>
            <p:cNvSpPr>
              <a:spLocks noChangeArrowheads="1"/>
            </p:cNvSpPr>
            <p:nvPr/>
          </p:nvSpPr>
          <p:spPr bwMode="auto">
            <a:xfrm>
              <a:off x="1209" y="2432"/>
              <a:ext cx="807" cy="259"/>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开发</a:t>
              </a:r>
              <a:r>
                <a:rPr lang="en-US" altLang="zh-CN" sz="1800" b="1"/>
                <a:t>/ </a:t>
              </a:r>
              <a:r>
                <a:rPr lang="zh-CN" altLang="en-US" sz="1800" b="1"/>
                <a:t>改错</a:t>
              </a:r>
              <a:endParaRPr lang="zh-CN" altLang="en-US" sz="1800"/>
            </a:p>
          </p:txBody>
        </p:sp>
        <p:sp>
          <p:nvSpPr>
            <p:cNvPr id="126984" name="AutoShape 38">
              <a:extLst>
                <a:ext uri="{FF2B5EF4-FFF2-40B4-BE49-F238E27FC236}">
                  <a16:creationId xmlns:a16="http://schemas.microsoft.com/office/drawing/2014/main" id="{56FB09BD-7DFD-4C0F-9D38-A1DFF8784930}"/>
                </a:ext>
              </a:extLst>
            </p:cNvPr>
            <p:cNvSpPr>
              <a:spLocks noChangeArrowheads="1"/>
            </p:cNvSpPr>
            <p:nvPr/>
          </p:nvSpPr>
          <p:spPr bwMode="auto">
            <a:xfrm>
              <a:off x="3999" y="1842"/>
              <a:ext cx="748" cy="208"/>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改错</a:t>
              </a:r>
              <a:endParaRPr lang="zh-CN" altLang="en-US" sz="1800"/>
            </a:p>
          </p:txBody>
        </p:sp>
        <p:sp>
          <p:nvSpPr>
            <p:cNvPr id="126985" name="AutoShape 39">
              <a:extLst>
                <a:ext uri="{FF2B5EF4-FFF2-40B4-BE49-F238E27FC236}">
                  <a16:creationId xmlns:a16="http://schemas.microsoft.com/office/drawing/2014/main" id="{39D71833-0EEF-4E96-B4F7-BA89C9CD1BC8}"/>
                </a:ext>
              </a:extLst>
            </p:cNvPr>
            <p:cNvSpPr>
              <a:spLocks noChangeArrowheads="1"/>
            </p:cNvSpPr>
            <p:nvPr/>
          </p:nvSpPr>
          <p:spPr bwMode="auto">
            <a:xfrm>
              <a:off x="3118" y="1853"/>
              <a:ext cx="748" cy="208"/>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测试周期</a:t>
              </a:r>
              <a:endParaRPr lang="zh-CN" altLang="en-US" sz="1800"/>
            </a:p>
          </p:txBody>
        </p:sp>
        <p:sp>
          <p:nvSpPr>
            <p:cNvPr id="126986" name="AutoShape 40">
              <a:extLst>
                <a:ext uri="{FF2B5EF4-FFF2-40B4-BE49-F238E27FC236}">
                  <a16:creationId xmlns:a16="http://schemas.microsoft.com/office/drawing/2014/main" id="{6E26D804-C393-4454-941C-8E7A55838225}"/>
                </a:ext>
              </a:extLst>
            </p:cNvPr>
            <p:cNvSpPr>
              <a:spLocks noChangeArrowheads="1"/>
            </p:cNvSpPr>
            <p:nvPr/>
          </p:nvSpPr>
          <p:spPr bwMode="auto">
            <a:xfrm>
              <a:off x="1998" y="1842"/>
              <a:ext cx="748" cy="219"/>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改错</a:t>
              </a:r>
              <a:endParaRPr lang="zh-CN" altLang="en-US" sz="1800"/>
            </a:p>
          </p:txBody>
        </p:sp>
        <p:sp>
          <p:nvSpPr>
            <p:cNvPr id="126987" name="Text Box 41">
              <a:extLst>
                <a:ext uri="{FF2B5EF4-FFF2-40B4-BE49-F238E27FC236}">
                  <a16:creationId xmlns:a16="http://schemas.microsoft.com/office/drawing/2014/main" id="{71B76BD8-2DF7-4812-ABBC-7408546019DB}"/>
                </a:ext>
              </a:extLst>
            </p:cNvPr>
            <p:cNvSpPr txBox="1">
              <a:spLocks noChangeArrowheads="1"/>
            </p:cNvSpPr>
            <p:nvPr/>
          </p:nvSpPr>
          <p:spPr bwMode="auto">
            <a:xfrm>
              <a:off x="340" y="1752"/>
              <a:ext cx="71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串行方式开发者</a:t>
              </a:r>
              <a:r>
                <a:rPr lang="zh-CN" altLang="en-US" sz="1800"/>
                <a:t>：</a:t>
              </a:r>
            </a:p>
          </p:txBody>
        </p:sp>
        <p:sp>
          <p:nvSpPr>
            <p:cNvPr id="126988" name="Text Box 42">
              <a:extLst>
                <a:ext uri="{FF2B5EF4-FFF2-40B4-BE49-F238E27FC236}">
                  <a16:creationId xmlns:a16="http://schemas.microsoft.com/office/drawing/2014/main" id="{9702230E-77BA-41B1-8C44-A5F9226BAEC8}"/>
                </a:ext>
              </a:extLst>
            </p:cNvPr>
            <p:cNvSpPr txBox="1">
              <a:spLocks noChangeArrowheads="1"/>
            </p:cNvSpPr>
            <p:nvPr/>
          </p:nvSpPr>
          <p:spPr bwMode="auto">
            <a:xfrm>
              <a:off x="4777" y="1842"/>
              <a:ext cx="45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800" b="1"/>
                <a:t>… ...</a:t>
              </a:r>
            </a:p>
          </p:txBody>
        </p:sp>
        <p:sp>
          <p:nvSpPr>
            <p:cNvPr id="126989" name="Text Box 43">
              <a:extLst>
                <a:ext uri="{FF2B5EF4-FFF2-40B4-BE49-F238E27FC236}">
                  <a16:creationId xmlns:a16="http://schemas.microsoft.com/office/drawing/2014/main" id="{2FA20019-A501-4E6F-8310-7DAF92ED74E1}"/>
                </a:ext>
              </a:extLst>
            </p:cNvPr>
            <p:cNvSpPr txBox="1">
              <a:spLocks noChangeArrowheads="1"/>
            </p:cNvSpPr>
            <p:nvPr/>
          </p:nvSpPr>
          <p:spPr bwMode="auto">
            <a:xfrm>
              <a:off x="340" y="2477"/>
              <a:ext cx="71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开发者：</a:t>
              </a:r>
            </a:p>
          </p:txBody>
        </p:sp>
        <p:sp>
          <p:nvSpPr>
            <p:cNvPr id="126990" name="Text Box 44">
              <a:extLst>
                <a:ext uri="{FF2B5EF4-FFF2-40B4-BE49-F238E27FC236}">
                  <a16:creationId xmlns:a16="http://schemas.microsoft.com/office/drawing/2014/main" id="{366A4BD3-E34C-4720-8FF3-60CAB0D49741}"/>
                </a:ext>
              </a:extLst>
            </p:cNvPr>
            <p:cNvSpPr txBox="1">
              <a:spLocks noChangeArrowheads="1"/>
            </p:cNvSpPr>
            <p:nvPr/>
          </p:nvSpPr>
          <p:spPr bwMode="auto">
            <a:xfrm>
              <a:off x="340" y="2251"/>
              <a:ext cx="91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并行方式</a:t>
              </a:r>
              <a:endParaRPr lang="zh-CN" altLang="en-US" sz="1800"/>
            </a:p>
          </p:txBody>
        </p:sp>
        <p:sp>
          <p:nvSpPr>
            <p:cNvPr id="126991" name="Text Box 45">
              <a:extLst>
                <a:ext uri="{FF2B5EF4-FFF2-40B4-BE49-F238E27FC236}">
                  <a16:creationId xmlns:a16="http://schemas.microsoft.com/office/drawing/2014/main" id="{CC834CBB-358F-46A7-811E-D45C1A666686}"/>
                </a:ext>
              </a:extLst>
            </p:cNvPr>
            <p:cNvSpPr txBox="1">
              <a:spLocks noChangeArrowheads="1"/>
            </p:cNvSpPr>
            <p:nvPr/>
          </p:nvSpPr>
          <p:spPr bwMode="auto">
            <a:xfrm>
              <a:off x="340" y="3157"/>
              <a:ext cx="7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测试者：</a:t>
              </a:r>
              <a:endParaRPr lang="zh-CN" altLang="en-US" sz="1800"/>
            </a:p>
          </p:txBody>
        </p:sp>
        <p:sp>
          <p:nvSpPr>
            <p:cNvPr id="126992" name="AutoShape 46">
              <a:extLst>
                <a:ext uri="{FF2B5EF4-FFF2-40B4-BE49-F238E27FC236}">
                  <a16:creationId xmlns:a16="http://schemas.microsoft.com/office/drawing/2014/main" id="{0193D14C-D258-431A-995C-2B5654E4585C}"/>
                </a:ext>
              </a:extLst>
            </p:cNvPr>
            <p:cNvSpPr>
              <a:spLocks noChangeArrowheads="1"/>
            </p:cNvSpPr>
            <p:nvPr/>
          </p:nvSpPr>
          <p:spPr bwMode="auto">
            <a:xfrm>
              <a:off x="3295" y="2425"/>
              <a:ext cx="842" cy="259"/>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开发</a:t>
              </a:r>
              <a:r>
                <a:rPr lang="en-US" altLang="zh-CN" sz="1800" b="1"/>
                <a:t>/ </a:t>
              </a:r>
              <a:r>
                <a:rPr lang="zh-CN" altLang="en-US" sz="1800" b="1"/>
                <a:t>改错</a:t>
              </a:r>
              <a:endParaRPr lang="zh-CN" altLang="en-US" sz="1800"/>
            </a:p>
          </p:txBody>
        </p:sp>
        <p:sp>
          <p:nvSpPr>
            <p:cNvPr id="126993" name="AutoShape 47">
              <a:extLst>
                <a:ext uri="{FF2B5EF4-FFF2-40B4-BE49-F238E27FC236}">
                  <a16:creationId xmlns:a16="http://schemas.microsoft.com/office/drawing/2014/main" id="{DDB9AE07-3870-436D-8F44-11051A3073CA}"/>
                </a:ext>
              </a:extLst>
            </p:cNvPr>
            <p:cNvSpPr>
              <a:spLocks noChangeArrowheads="1"/>
            </p:cNvSpPr>
            <p:nvPr/>
          </p:nvSpPr>
          <p:spPr bwMode="auto">
            <a:xfrm>
              <a:off x="2078" y="2432"/>
              <a:ext cx="835" cy="259"/>
            </a:xfrm>
            <a:prstGeom prst="roundRect">
              <a:avLst>
                <a:gd name="adj" fmla="val 16667"/>
              </a:avLst>
            </a:prstGeom>
            <a:solidFill>
              <a:srgbClr val="FF9900"/>
            </a:solidFill>
            <a:ln w="12700">
              <a:solidFill>
                <a:srgbClr val="00FFFF"/>
              </a:solidFill>
              <a:round/>
              <a:headEnd type="none" w="sm" len="sm"/>
              <a:tailEnd type="none" w="sm" len="sm"/>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开发</a:t>
              </a:r>
              <a:r>
                <a:rPr lang="en-US" altLang="zh-CN" sz="1800" b="1"/>
                <a:t>/ </a:t>
              </a:r>
              <a:r>
                <a:rPr lang="zh-CN" altLang="en-US" sz="1800" b="1"/>
                <a:t>改错</a:t>
              </a:r>
              <a:endParaRPr lang="zh-CN" altLang="en-US" sz="1800"/>
            </a:p>
          </p:txBody>
        </p:sp>
        <p:sp>
          <p:nvSpPr>
            <p:cNvPr id="126994" name="AutoShape 48">
              <a:extLst>
                <a:ext uri="{FF2B5EF4-FFF2-40B4-BE49-F238E27FC236}">
                  <a16:creationId xmlns:a16="http://schemas.microsoft.com/office/drawing/2014/main" id="{6276CCF7-2B04-4F2A-AFEE-0BDCF1C63E0C}"/>
                </a:ext>
              </a:extLst>
            </p:cNvPr>
            <p:cNvSpPr>
              <a:spLocks noChangeArrowheads="1"/>
            </p:cNvSpPr>
            <p:nvPr/>
          </p:nvSpPr>
          <p:spPr bwMode="auto">
            <a:xfrm>
              <a:off x="4119" y="3153"/>
              <a:ext cx="978" cy="276"/>
            </a:xfrm>
            <a:prstGeom prst="roundRect">
              <a:avLst>
                <a:gd name="adj" fmla="val 16667"/>
              </a:avLst>
            </a:prstGeom>
            <a:solidFill>
              <a:srgbClr val="FF9900"/>
            </a:solidFill>
            <a:ln w="12700">
              <a:solidFill>
                <a:srgbClr val="00FFFF"/>
              </a:solidFill>
              <a:round/>
              <a:headEnd type="none" w="sm" len="sm"/>
              <a:tailEnd type="none" w="sm" len="sm"/>
            </a:ln>
          </p:spPr>
          <p:txBody>
            <a:bodyPr lIns="36000" rIns="36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最终回归测试</a:t>
              </a:r>
              <a:endParaRPr lang="zh-CN" altLang="en-US" sz="1800"/>
            </a:p>
          </p:txBody>
        </p:sp>
        <p:sp>
          <p:nvSpPr>
            <p:cNvPr id="126995" name="AutoShape 49">
              <a:extLst>
                <a:ext uri="{FF2B5EF4-FFF2-40B4-BE49-F238E27FC236}">
                  <a16:creationId xmlns:a16="http://schemas.microsoft.com/office/drawing/2014/main" id="{4DC9D164-03DD-46C0-945F-C636E6E2FFEF}"/>
                </a:ext>
              </a:extLst>
            </p:cNvPr>
            <p:cNvSpPr>
              <a:spLocks noChangeArrowheads="1"/>
            </p:cNvSpPr>
            <p:nvPr/>
          </p:nvSpPr>
          <p:spPr bwMode="auto">
            <a:xfrm>
              <a:off x="3065" y="3168"/>
              <a:ext cx="797" cy="261"/>
            </a:xfrm>
            <a:prstGeom prst="roundRect">
              <a:avLst>
                <a:gd name="adj" fmla="val 16667"/>
              </a:avLst>
            </a:prstGeom>
            <a:solidFill>
              <a:srgbClr val="FF9900"/>
            </a:solidFill>
            <a:ln w="12700">
              <a:solidFill>
                <a:srgbClr val="00FFFF"/>
              </a:solidFill>
              <a:round/>
              <a:headEnd type="none" w="sm" len="sm"/>
              <a:tailEnd type="none" w="sm" len="sm"/>
            </a:ln>
          </p:spPr>
          <p:txBody>
            <a:bodyPr lIns="36000" rIns="36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回归测试</a:t>
              </a:r>
              <a:r>
                <a:rPr lang="en-US" altLang="zh-CN" sz="1800" b="1"/>
                <a:t>1</a:t>
              </a:r>
              <a:endParaRPr lang="en-US" altLang="zh-CN" sz="1800"/>
            </a:p>
          </p:txBody>
        </p:sp>
        <p:sp>
          <p:nvSpPr>
            <p:cNvPr id="126996" name="AutoShape 51">
              <a:extLst>
                <a:ext uri="{FF2B5EF4-FFF2-40B4-BE49-F238E27FC236}">
                  <a16:creationId xmlns:a16="http://schemas.microsoft.com/office/drawing/2014/main" id="{58D5B728-7EF4-46C5-A280-737DF11405B0}"/>
                </a:ext>
              </a:extLst>
            </p:cNvPr>
            <p:cNvSpPr>
              <a:spLocks noChangeArrowheads="1"/>
            </p:cNvSpPr>
            <p:nvPr/>
          </p:nvSpPr>
          <p:spPr bwMode="auto">
            <a:xfrm>
              <a:off x="980" y="3175"/>
              <a:ext cx="778" cy="254"/>
            </a:xfrm>
            <a:prstGeom prst="roundRect">
              <a:avLst>
                <a:gd name="adj" fmla="val 16667"/>
              </a:avLst>
            </a:prstGeom>
            <a:solidFill>
              <a:srgbClr val="FF9900"/>
            </a:solidFill>
            <a:ln w="12700">
              <a:solidFill>
                <a:srgbClr val="00FFFF"/>
              </a:solidFill>
              <a:round/>
              <a:headEnd type="none" w="sm" len="sm"/>
              <a:tailEnd type="none" w="sm" len="sm"/>
            </a:ln>
          </p:spPr>
          <p:txBody>
            <a:bodyPr lIns="36000" rIns="36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测试周期</a:t>
              </a:r>
              <a:r>
                <a:rPr lang="en-US" altLang="zh-CN" sz="1800" b="1"/>
                <a:t>1</a:t>
              </a:r>
              <a:endParaRPr lang="en-US" altLang="zh-CN" sz="1800"/>
            </a:p>
          </p:txBody>
        </p:sp>
        <p:sp>
          <p:nvSpPr>
            <p:cNvPr id="126997" name="Text Box 52">
              <a:extLst>
                <a:ext uri="{FF2B5EF4-FFF2-40B4-BE49-F238E27FC236}">
                  <a16:creationId xmlns:a16="http://schemas.microsoft.com/office/drawing/2014/main" id="{BACF2882-6EAB-4C82-89ED-9A5BAF6E74D7}"/>
                </a:ext>
              </a:extLst>
            </p:cNvPr>
            <p:cNvSpPr txBox="1">
              <a:spLocks noChangeArrowheads="1"/>
            </p:cNvSpPr>
            <p:nvPr/>
          </p:nvSpPr>
          <p:spPr bwMode="auto">
            <a:xfrm>
              <a:off x="2706" y="3175"/>
              <a:ext cx="27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800" b="1"/>
                <a:t>…</a:t>
              </a:r>
            </a:p>
          </p:txBody>
        </p:sp>
        <p:sp>
          <p:nvSpPr>
            <p:cNvPr id="126998" name="Text Box 53">
              <a:extLst>
                <a:ext uri="{FF2B5EF4-FFF2-40B4-BE49-F238E27FC236}">
                  <a16:creationId xmlns:a16="http://schemas.microsoft.com/office/drawing/2014/main" id="{9068C36D-39F4-4BC1-B80E-E4293E840E5D}"/>
                </a:ext>
              </a:extLst>
            </p:cNvPr>
            <p:cNvSpPr txBox="1">
              <a:spLocks noChangeArrowheads="1"/>
            </p:cNvSpPr>
            <p:nvPr/>
          </p:nvSpPr>
          <p:spPr bwMode="auto">
            <a:xfrm>
              <a:off x="3848" y="3153"/>
              <a:ext cx="27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t>…</a:t>
              </a:r>
              <a:endParaRPr lang="en-US" altLang="zh-CN" sz="1600"/>
            </a:p>
          </p:txBody>
        </p:sp>
        <p:sp>
          <p:nvSpPr>
            <p:cNvPr id="126999" name="Line 54">
              <a:extLst>
                <a:ext uri="{FF2B5EF4-FFF2-40B4-BE49-F238E27FC236}">
                  <a16:creationId xmlns:a16="http://schemas.microsoft.com/office/drawing/2014/main" id="{3BBE85D8-6E99-4D15-9BC2-E9B088533FC2}"/>
                </a:ext>
              </a:extLst>
            </p:cNvPr>
            <p:cNvSpPr>
              <a:spLocks noChangeShapeType="1"/>
            </p:cNvSpPr>
            <p:nvPr/>
          </p:nvSpPr>
          <p:spPr bwMode="auto">
            <a:xfrm flipV="1">
              <a:off x="1301" y="2704"/>
              <a:ext cx="299" cy="453"/>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0" name="Line 55">
              <a:extLst>
                <a:ext uri="{FF2B5EF4-FFF2-40B4-BE49-F238E27FC236}">
                  <a16:creationId xmlns:a16="http://schemas.microsoft.com/office/drawing/2014/main" id="{836E3A7F-1CDE-483F-97EB-39596D40B7A2}"/>
                </a:ext>
              </a:extLst>
            </p:cNvPr>
            <p:cNvSpPr>
              <a:spLocks noChangeShapeType="1"/>
            </p:cNvSpPr>
            <p:nvPr/>
          </p:nvSpPr>
          <p:spPr bwMode="auto">
            <a:xfrm>
              <a:off x="1667" y="2704"/>
              <a:ext cx="457" cy="453"/>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1" name="Line 56">
              <a:extLst>
                <a:ext uri="{FF2B5EF4-FFF2-40B4-BE49-F238E27FC236}">
                  <a16:creationId xmlns:a16="http://schemas.microsoft.com/office/drawing/2014/main" id="{B3258F11-C47F-45C7-9DD4-40D595C5C847}"/>
                </a:ext>
              </a:extLst>
            </p:cNvPr>
            <p:cNvSpPr>
              <a:spLocks noChangeShapeType="1"/>
            </p:cNvSpPr>
            <p:nvPr/>
          </p:nvSpPr>
          <p:spPr bwMode="auto">
            <a:xfrm flipV="1">
              <a:off x="2216" y="2704"/>
              <a:ext cx="299" cy="453"/>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2" name="Line 57">
              <a:extLst>
                <a:ext uri="{FF2B5EF4-FFF2-40B4-BE49-F238E27FC236}">
                  <a16:creationId xmlns:a16="http://schemas.microsoft.com/office/drawing/2014/main" id="{5E223979-DE84-4E11-91A1-A28DED07FE89}"/>
                </a:ext>
              </a:extLst>
            </p:cNvPr>
            <p:cNvSpPr>
              <a:spLocks noChangeShapeType="1"/>
            </p:cNvSpPr>
            <p:nvPr/>
          </p:nvSpPr>
          <p:spPr bwMode="auto">
            <a:xfrm>
              <a:off x="2627" y="2704"/>
              <a:ext cx="640" cy="453"/>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3" name="Line 58">
              <a:extLst>
                <a:ext uri="{FF2B5EF4-FFF2-40B4-BE49-F238E27FC236}">
                  <a16:creationId xmlns:a16="http://schemas.microsoft.com/office/drawing/2014/main" id="{C72C4EF3-D3E3-4857-8DEC-8213A495F3FC}"/>
                </a:ext>
              </a:extLst>
            </p:cNvPr>
            <p:cNvSpPr>
              <a:spLocks noChangeShapeType="1"/>
            </p:cNvSpPr>
            <p:nvPr/>
          </p:nvSpPr>
          <p:spPr bwMode="auto">
            <a:xfrm flipV="1">
              <a:off x="3359" y="2704"/>
              <a:ext cx="366" cy="453"/>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4" name="Line 59">
              <a:extLst>
                <a:ext uri="{FF2B5EF4-FFF2-40B4-BE49-F238E27FC236}">
                  <a16:creationId xmlns:a16="http://schemas.microsoft.com/office/drawing/2014/main" id="{949DD206-1989-41AD-B1D2-AD5E8C82875B}"/>
                </a:ext>
              </a:extLst>
            </p:cNvPr>
            <p:cNvSpPr>
              <a:spLocks noChangeShapeType="1"/>
            </p:cNvSpPr>
            <p:nvPr/>
          </p:nvSpPr>
          <p:spPr bwMode="auto">
            <a:xfrm>
              <a:off x="3817" y="2704"/>
              <a:ext cx="594" cy="453"/>
            </a:xfrm>
            <a:prstGeom prst="line">
              <a:avLst/>
            </a:prstGeom>
            <a:noFill/>
            <a:ln w="1905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05" name="Line 60">
              <a:extLst>
                <a:ext uri="{FF2B5EF4-FFF2-40B4-BE49-F238E27FC236}">
                  <a16:creationId xmlns:a16="http://schemas.microsoft.com/office/drawing/2014/main" id="{B82BE62F-5196-48A5-A389-9E836BA61830}"/>
                </a:ext>
              </a:extLst>
            </p:cNvPr>
            <p:cNvSpPr>
              <a:spLocks noChangeShapeType="1"/>
            </p:cNvSpPr>
            <p:nvPr/>
          </p:nvSpPr>
          <p:spPr bwMode="auto">
            <a:xfrm>
              <a:off x="2971" y="2251"/>
              <a:ext cx="0" cy="117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7006" name="Text Box 62">
              <a:extLst>
                <a:ext uri="{FF2B5EF4-FFF2-40B4-BE49-F238E27FC236}">
                  <a16:creationId xmlns:a16="http://schemas.microsoft.com/office/drawing/2014/main" id="{AB086051-F1D2-4E6F-8D6B-EE9C38E5E4E6}"/>
                </a:ext>
              </a:extLst>
            </p:cNvPr>
            <p:cNvSpPr txBox="1">
              <a:spLocks noChangeArrowheads="1"/>
            </p:cNvSpPr>
            <p:nvPr/>
          </p:nvSpPr>
          <p:spPr bwMode="auto">
            <a:xfrm>
              <a:off x="2650" y="3429"/>
              <a:ext cx="70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功能冻结</a:t>
              </a:r>
              <a:endParaRPr lang="zh-CN" altLang="en-US" sz="1800"/>
            </a:p>
          </p:txBody>
        </p:sp>
        <p:sp>
          <p:nvSpPr>
            <p:cNvPr id="127007" name="Text Box 63">
              <a:extLst>
                <a:ext uri="{FF2B5EF4-FFF2-40B4-BE49-F238E27FC236}">
                  <a16:creationId xmlns:a16="http://schemas.microsoft.com/office/drawing/2014/main" id="{EA551466-E4B6-46D5-8FFC-4D56AF18EA06}"/>
                </a:ext>
              </a:extLst>
            </p:cNvPr>
            <p:cNvSpPr txBox="1">
              <a:spLocks noChangeArrowheads="1"/>
            </p:cNvSpPr>
            <p:nvPr/>
          </p:nvSpPr>
          <p:spPr bwMode="auto">
            <a:xfrm>
              <a:off x="4916" y="3429"/>
              <a:ext cx="8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代码冻结</a:t>
              </a:r>
              <a:endParaRPr lang="zh-CN" altLang="en-US" sz="1800"/>
            </a:p>
          </p:txBody>
        </p:sp>
        <p:sp>
          <p:nvSpPr>
            <p:cNvPr id="127008" name="Line 64">
              <a:extLst>
                <a:ext uri="{FF2B5EF4-FFF2-40B4-BE49-F238E27FC236}">
                  <a16:creationId xmlns:a16="http://schemas.microsoft.com/office/drawing/2014/main" id="{F8AC3D8E-4BEB-4EB5-9D13-C547676D2349}"/>
                </a:ext>
              </a:extLst>
            </p:cNvPr>
            <p:cNvSpPr>
              <a:spLocks noChangeShapeType="1"/>
            </p:cNvSpPr>
            <p:nvPr/>
          </p:nvSpPr>
          <p:spPr bwMode="auto">
            <a:xfrm flipV="1">
              <a:off x="431" y="2205"/>
              <a:ext cx="5059"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7009" name="AutoShape 67">
              <a:extLst>
                <a:ext uri="{FF2B5EF4-FFF2-40B4-BE49-F238E27FC236}">
                  <a16:creationId xmlns:a16="http://schemas.microsoft.com/office/drawing/2014/main" id="{AEE1822A-D3D3-443B-A849-86C0A2FBE2D6}"/>
                </a:ext>
              </a:extLst>
            </p:cNvPr>
            <p:cNvSpPr>
              <a:spLocks noChangeArrowheads="1"/>
            </p:cNvSpPr>
            <p:nvPr/>
          </p:nvSpPr>
          <p:spPr bwMode="auto">
            <a:xfrm>
              <a:off x="1850" y="3157"/>
              <a:ext cx="777" cy="254"/>
            </a:xfrm>
            <a:prstGeom prst="roundRect">
              <a:avLst>
                <a:gd name="adj" fmla="val 16667"/>
              </a:avLst>
            </a:prstGeom>
            <a:solidFill>
              <a:srgbClr val="FF9900"/>
            </a:solidFill>
            <a:ln w="12700">
              <a:solidFill>
                <a:srgbClr val="00FFFF"/>
              </a:solidFill>
              <a:round/>
              <a:headEnd type="none" w="sm" len="sm"/>
              <a:tailEnd type="none" w="sm" len="sm"/>
            </a:ln>
          </p:spPr>
          <p:txBody>
            <a:bodyPr lIns="36000" rIns="36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测试周期</a:t>
              </a:r>
              <a:r>
                <a:rPr lang="en-US" altLang="zh-CN" sz="1800" b="1"/>
                <a:t>2</a:t>
              </a:r>
              <a:endParaRPr lang="en-US" altLang="zh-CN" sz="1800"/>
            </a:p>
          </p:txBody>
        </p:sp>
        <p:sp>
          <p:nvSpPr>
            <p:cNvPr id="127010" name="Line 68">
              <a:extLst>
                <a:ext uri="{FF2B5EF4-FFF2-40B4-BE49-F238E27FC236}">
                  <a16:creationId xmlns:a16="http://schemas.microsoft.com/office/drawing/2014/main" id="{6544FEA8-CA22-4FD2-B6EF-2F4C1C0FDA24}"/>
                </a:ext>
              </a:extLst>
            </p:cNvPr>
            <p:cNvSpPr>
              <a:spLocks noChangeShapeType="1"/>
            </p:cNvSpPr>
            <p:nvPr/>
          </p:nvSpPr>
          <p:spPr bwMode="auto">
            <a:xfrm>
              <a:off x="5284" y="2251"/>
              <a:ext cx="0" cy="117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136262" name="Text Box 70">
            <a:extLst>
              <a:ext uri="{FF2B5EF4-FFF2-40B4-BE49-F238E27FC236}">
                <a16:creationId xmlns:a16="http://schemas.microsoft.com/office/drawing/2014/main" id="{58DE7631-3AA8-475E-B03D-E0BA46B81DA2}"/>
              </a:ext>
            </a:extLst>
          </p:cNvPr>
          <p:cNvSpPr txBox="1">
            <a:spLocks noChangeArrowheads="1"/>
          </p:cNvSpPr>
          <p:nvPr/>
        </p:nvSpPr>
        <p:spPr bwMode="auto">
          <a:xfrm>
            <a:off x="2916238" y="5876925"/>
            <a:ext cx="3887787" cy="403225"/>
          </a:xfrm>
          <a:prstGeom prst="rect">
            <a:avLst/>
          </a:prstGeom>
          <a:noFill/>
          <a:ln w="9525">
            <a:noFill/>
            <a:miter lim="800000"/>
            <a:headEnd/>
            <a:tailEnd/>
          </a:ln>
          <a:effectLst/>
        </p:spPr>
        <p:txBody>
          <a:bodyPr>
            <a:spAutoFit/>
          </a:bodyPr>
          <a:lstStyle/>
          <a:p>
            <a:pPr eaLnBrk="1" hangingPunct="1">
              <a:lnSpc>
                <a:spcPct val="85000"/>
              </a:lnSpc>
              <a:spcBef>
                <a:spcPct val="20000"/>
              </a:spcBef>
              <a:buClr>
                <a:schemeClr val="tx2"/>
              </a:buClr>
              <a:buSzPct val="80000"/>
              <a:buFont typeface="Wingdings" pitchFamily="2" charset="2"/>
              <a:buNone/>
              <a:defRPr/>
            </a:pPr>
            <a:r>
              <a:rPr lang="zh-CN" altLang="en-US">
                <a:effectLst>
                  <a:outerShdw blurRad="38100" dist="38100" dir="2700000" algn="tl">
                    <a:srgbClr val="000000"/>
                  </a:outerShdw>
                </a:effectLst>
                <a:latin typeface="Arial" charset="0"/>
              </a:rPr>
              <a:t>图1-</a:t>
            </a:r>
            <a:r>
              <a:rPr lang="en-US" altLang="zh-CN">
                <a:effectLst>
                  <a:outerShdw blurRad="38100" dist="38100" dir="2700000" algn="tl">
                    <a:srgbClr val="000000"/>
                  </a:outerShdw>
                </a:effectLst>
                <a:latin typeface="Arial" charset="0"/>
              </a:rPr>
              <a:t>3  </a:t>
            </a:r>
            <a:r>
              <a:rPr lang="zh-CN" altLang="en-US">
                <a:effectLst>
                  <a:outerShdw blurRad="38100" dist="38100" dir="2700000" algn="tl">
                    <a:srgbClr val="000000"/>
                  </a:outerShdw>
                </a:effectLst>
                <a:latin typeface="Arial" charset="0"/>
              </a:rPr>
              <a:t>软件测试的周期性</a:t>
            </a:r>
            <a:endParaRPr lang="zh-CN" altLang="en-US">
              <a:latin typeface="Arial" charset="0"/>
            </a:endParaRPr>
          </a:p>
        </p:txBody>
      </p:sp>
      <p:sp>
        <p:nvSpPr>
          <p:cNvPr id="35" name="标题 34">
            <a:extLst>
              <a:ext uri="{FF2B5EF4-FFF2-40B4-BE49-F238E27FC236}">
                <a16:creationId xmlns:a16="http://schemas.microsoft.com/office/drawing/2014/main" id="{F95F5E31-07BE-4065-B418-C5EE6445439E}"/>
              </a:ext>
            </a:extLst>
          </p:cNvPr>
          <p:cNvSpPr>
            <a:spLocks noGrp="1"/>
          </p:cNvSpPr>
          <p:nvPr>
            <p:ph type="title"/>
          </p:nvPr>
        </p:nvSpPr>
        <p:spPr/>
        <p:txBody>
          <a:bodyPr/>
          <a:lstStyle/>
          <a:p>
            <a:pPr>
              <a:defRPr/>
            </a:pPr>
            <a:r>
              <a:rPr lang="zh-CN" altLang="en-US" dirty="0">
                <a:effectLst>
                  <a:outerShdw blurRad="38100" dist="38100" dir="2700000" algn="tl">
                    <a:srgbClr val="000000"/>
                  </a:outerShdw>
                </a:effectLst>
              </a:rPr>
              <a:t>软件测试的周期性</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Effect transition="in" filter="wipe(left)">
                                      <p:cBhvr>
                                        <p:cTn id="7" dur="500"/>
                                        <p:tgtEl>
                                          <p:spTgt spid="136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12" presetClass="entr" presetSubtype="4" fill="hold" grpId="0" nodeType="afterEffect">
                                  <p:stCondLst>
                                    <p:cond delay="0"/>
                                  </p:stCondLst>
                                  <p:childTnLst>
                                    <p:set>
                                      <p:cBhvr>
                                        <p:cTn id="16" dur="1" fill="hold">
                                          <p:stCondLst>
                                            <p:cond delay="0"/>
                                          </p:stCondLst>
                                        </p:cTn>
                                        <p:tgtEl>
                                          <p:spTgt spid="136262"/>
                                        </p:tgtEl>
                                        <p:attrNameLst>
                                          <p:attrName>style.visibility</p:attrName>
                                        </p:attrNameLst>
                                      </p:cBhvr>
                                      <p:to>
                                        <p:strVal val="visible"/>
                                      </p:to>
                                    </p:set>
                                    <p:animEffect transition="in" filter="slide(fromBottom)">
                                      <p:cBhvr>
                                        <p:cTn id="17" dur="500"/>
                                        <p:tgtEl>
                                          <p:spTgt spid="13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P spid="1362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50" name="Rectangle 34">
            <a:extLst>
              <a:ext uri="{FF2B5EF4-FFF2-40B4-BE49-F238E27FC236}">
                <a16:creationId xmlns:a16="http://schemas.microsoft.com/office/drawing/2014/main" id="{EC8ACAA7-66E6-4CD2-B215-F8A22D6EAA43}"/>
              </a:ext>
            </a:extLst>
          </p:cNvPr>
          <p:cNvSpPr>
            <a:spLocks noChangeArrowheads="1"/>
          </p:cNvSpPr>
          <p:nvPr/>
        </p:nvSpPr>
        <p:spPr bwMode="auto">
          <a:xfrm>
            <a:off x="539750" y="1412875"/>
            <a:ext cx="8424863" cy="4967288"/>
          </a:xfrm>
          <a:prstGeom prst="rect">
            <a:avLst/>
          </a:prstGeom>
          <a:noFill/>
          <a:ln w="9525">
            <a:noFill/>
            <a:miter lim="800000"/>
            <a:headEnd/>
            <a:tailEnd/>
          </a:ln>
          <a:effectLst/>
        </p:spPr>
        <p:txBody>
          <a:bodyPr/>
          <a:lstStyle/>
          <a:p>
            <a:pPr marL="342900" indent="-342900" eaLnBrk="1" hangingPunct="1">
              <a:spcBef>
                <a:spcPct val="1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第一类标准：测试超过了预定时间，则停止测试。</a:t>
            </a:r>
          </a:p>
          <a:p>
            <a:pPr marL="342900" indent="-342900" eaLnBrk="1" hangingPunct="1">
              <a:spcBef>
                <a:spcPct val="1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第二类标准：执行了所有的测试用例，但并没有发现故障，则停止测试。</a:t>
            </a:r>
            <a:r>
              <a:rPr lang="zh-CN" altLang="en-US" sz="2800" dirty="0">
                <a:effectLst>
                  <a:outerShdw blurRad="38100" dist="38100" dir="2700000" algn="tl">
                    <a:srgbClr val="000000"/>
                  </a:outerShdw>
                </a:effectLst>
                <a:latin typeface="Arial" charset="0"/>
              </a:rPr>
              <a:t> </a:t>
            </a:r>
          </a:p>
          <a:p>
            <a:pPr marL="342900" indent="-342900" eaLnBrk="1" hangingPunct="1">
              <a:spcBef>
                <a:spcPct val="1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第三类标准：使用特定的测试用例设计方案作为判断测试停止的基础。</a:t>
            </a:r>
            <a:r>
              <a:rPr lang="zh-CN" altLang="en-US" sz="2800" dirty="0">
                <a:effectLst>
                  <a:outerShdw blurRad="38100" dist="38100" dir="2700000" algn="tl">
                    <a:srgbClr val="000000"/>
                  </a:outerShdw>
                </a:effectLst>
                <a:latin typeface="Arial" charset="0"/>
              </a:rPr>
              <a:t> </a:t>
            </a:r>
          </a:p>
          <a:p>
            <a:pPr marL="342900" indent="-342900" eaLnBrk="1" hangingPunct="1">
              <a:spcBef>
                <a:spcPct val="1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第四类标准：正面指出停止测试的具体要求，即停止测试的标准可定义为查出某一预订数目的故障。</a:t>
            </a:r>
            <a:r>
              <a:rPr lang="zh-CN" altLang="en-US" sz="2800" dirty="0">
                <a:effectLst>
                  <a:outerShdw blurRad="38100" dist="38100" dir="2700000" algn="tl">
                    <a:srgbClr val="000000"/>
                  </a:outerShdw>
                </a:effectLst>
                <a:latin typeface="Arial" charset="0"/>
              </a:rPr>
              <a:t> </a:t>
            </a:r>
          </a:p>
          <a:p>
            <a:pPr marL="342900" indent="-342900" eaLnBrk="1" hangingPunct="1">
              <a:spcBef>
                <a:spcPct val="15000"/>
              </a:spcBef>
              <a:buClr>
                <a:schemeClr val="tx2"/>
              </a:buClr>
              <a:buSzPct val="80000"/>
              <a:buFont typeface="Wingdings" pitchFamily="2" charset="2"/>
              <a:buChar char="n"/>
              <a:defRPr/>
            </a:pPr>
            <a:r>
              <a:rPr lang="zh-CN" altLang="en-US" sz="2800" dirty="0">
                <a:effectLst>
                  <a:outerShdw blurRad="38100" dist="38100" dir="2700000" algn="tl">
                    <a:srgbClr val="000000"/>
                  </a:outerShdw>
                </a:effectLst>
                <a:latin typeface="宋体" pitchFamily="2" charset="-122"/>
              </a:rPr>
              <a:t>第五类标准：根据单位时间内查出故障的数量决定是否停止测试。</a:t>
            </a:r>
            <a:r>
              <a:rPr lang="zh-CN" altLang="en-US" sz="3200" dirty="0">
                <a:effectLst>
                  <a:outerShdw blurRad="38100" dist="38100" dir="2700000" algn="tl">
                    <a:srgbClr val="000000"/>
                  </a:outerShdw>
                </a:effectLst>
                <a:latin typeface="Arial" charset="0"/>
              </a:rPr>
              <a:t> </a:t>
            </a:r>
          </a:p>
        </p:txBody>
      </p:sp>
      <p:sp>
        <p:nvSpPr>
          <p:cNvPr id="4" name="标题 3">
            <a:extLst>
              <a:ext uri="{FF2B5EF4-FFF2-40B4-BE49-F238E27FC236}">
                <a16:creationId xmlns:a16="http://schemas.microsoft.com/office/drawing/2014/main" id="{C66AE1AB-1F83-494E-AF97-A9AF280A8768}"/>
              </a:ext>
            </a:extLst>
          </p:cNvPr>
          <p:cNvSpPr>
            <a:spLocks noGrp="1"/>
          </p:cNvSpPr>
          <p:nvPr>
            <p:ph type="title"/>
          </p:nvPr>
        </p:nvSpPr>
        <p:spPr/>
        <p:txBody>
          <a:bodyPr/>
          <a:lstStyle/>
          <a:p>
            <a:pPr>
              <a:defRPr/>
            </a:pPr>
            <a:r>
              <a:rPr lang="zh-CN" altLang="en-US" dirty="0">
                <a:effectLst>
                  <a:outerShdw blurRad="38100" dist="38100" dir="2700000" algn="tl">
                    <a:srgbClr val="000000"/>
                  </a:outerShdw>
                </a:effectLst>
              </a:rPr>
              <a:t>测试停止的依据（标准）</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50">
                                            <p:txEl>
                                              <p:pRg st="0" end="0"/>
                                            </p:txEl>
                                          </p:spTgt>
                                        </p:tgtEl>
                                        <p:attrNameLst>
                                          <p:attrName>style.visibility</p:attrName>
                                        </p:attrNameLst>
                                      </p:cBhvr>
                                      <p:to>
                                        <p:strVal val="visible"/>
                                      </p:to>
                                    </p:set>
                                    <p:animEffect transition="in" filter="wipe(left)">
                                      <p:cBhvr>
                                        <p:cTn id="7" dur="500"/>
                                        <p:tgtEl>
                                          <p:spTgt spid="13725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7250">
                                            <p:txEl>
                                              <p:pRg st="1" end="1"/>
                                            </p:txEl>
                                          </p:spTgt>
                                        </p:tgtEl>
                                        <p:attrNameLst>
                                          <p:attrName>style.visibility</p:attrName>
                                        </p:attrNameLst>
                                      </p:cBhvr>
                                      <p:to>
                                        <p:strVal val="visible"/>
                                      </p:to>
                                    </p:set>
                                    <p:animEffect transition="in" filter="wipe(left)">
                                      <p:cBhvr>
                                        <p:cTn id="10" dur="500"/>
                                        <p:tgtEl>
                                          <p:spTgt spid="137250">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7250">
                                            <p:txEl>
                                              <p:pRg st="2" end="2"/>
                                            </p:txEl>
                                          </p:spTgt>
                                        </p:tgtEl>
                                        <p:attrNameLst>
                                          <p:attrName>style.visibility</p:attrName>
                                        </p:attrNameLst>
                                      </p:cBhvr>
                                      <p:to>
                                        <p:strVal val="visible"/>
                                      </p:to>
                                    </p:set>
                                    <p:animEffect transition="in" filter="wipe(left)">
                                      <p:cBhvr>
                                        <p:cTn id="13" dur="500"/>
                                        <p:tgtEl>
                                          <p:spTgt spid="137250">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7250">
                                            <p:txEl>
                                              <p:pRg st="3" end="3"/>
                                            </p:txEl>
                                          </p:spTgt>
                                        </p:tgtEl>
                                        <p:attrNameLst>
                                          <p:attrName>style.visibility</p:attrName>
                                        </p:attrNameLst>
                                      </p:cBhvr>
                                      <p:to>
                                        <p:strVal val="visible"/>
                                      </p:to>
                                    </p:set>
                                    <p:animEffect transition="in" filter="wipe(left)">
                                      <p:cBhvr>
                                        <p:cTn id="16" dur="500"/>
                                        <p:tgtEl>
                                          <p:spTgt spid="137250">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7250">
                                            <p:txEl>
                                              <p:pRg st="4" end="4"/>
                                            </p:txEl>
                                          </p:spTgt>
                                        </p:tgtEl>
                                        <p:attrNameLst>
                                          <p:attrName>style.visibility</p:attrName>
                                        </p:attrNameLst>
                                      </p:cBhvr>
                                      <p:to>
                                        <p:strVal val="visible"/>
                                      </p:to>
                                    </p:set>
                                    <p:animEffect transition="in" filter="wipe(left)">
                                      <p:cBhvr>
                                        <p:cTn id="19" dur="500"/>
                                        <p:tgtEl>
                                          <p:spTgt spid="1372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0" grpId="0"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a:extLst>
              <a:ext uri="{FF2B5EF4-FFF2-40B4-BE49-F238E27FC236}">
                <a16:creationId xmlns:a16="http://schemas.microsoft.com/office/drawing/2014/main" id="{672374D7-EE3D-49FE-B4EC-B2ACDD45B20C}"/>
              </a:ext>
            </a:extLst>
          </p:cNvPr>
          <p:cNvSpPr>
            <a:spLocks noGrp="1" noChangeArrowheads="1"/>
          </p:cNvSpPr>
          <p:nvPr>
            <p:ph type="title"/>
          </p:nvPr>
        </p:nvSpPr>
        <p:spPr/>
        <p:txBody>
          <a:bodyPr/>
          <a:lstStyle/>
          <a:p>
            <a:r>
              <a:rPr lang="en-US" altLang="zh-CN"/>
              <a:t>8 </a:t>
            </a:r>
            <a:r>
              <a:rPr lang="zh-CN" altLang="en-US"/>
              <a:t>软件开发模型中的软件测试</a:t>
            </a:r>
          </a:p>
        </p:txBody>
      </p:sp>
      <p:sp>
        <p:nvSpPr>
          <p:cNvPr id="131075" name="内容占位符 2">
            <a:extLst>
              <a:ext uri="{FF2B5EF4-FFF2-40B4-BE49-F238E27FC236}">
                <a16:creationId xmlns:a16="http://schemas.microsoft.com/office/drawing/2014/main" id="{9928C716-DDCA-49CE-BBF9-BBEE79DDC02D}"/>
              </a:ext>
            </a:extLst>
          </p:cNvPr>
          <p:cNvSpPr>
            <a:spLocks noGrp="1" noChangeArrowheads="1"/>
          </p:cNvSpPr>
          <p:nvPr>
            <p:ph idx="1"/>
          </p:nvPr>
        </p:nvSpPr>
        <p:spPr/>
        <p:txBody>
          <a:bodyPr/>
          <a:lstStyle/>
          <a:p>
            <a:r>
              <a:rPr lang="en-US" altLang="zh-CN"/>
              <a:t>1</a:t>
            </a:r>
            <a:r>
              <a:rPr lang="zh-CN" altLang="en-US"/>
              <a:t>、大棒开发法</a:t>
            </a:r>
            <a:endParaRPr lang="en-US" altLang="zh-CN"/>
          </a:p>
          <a:p>
            <a:r>
              <a:rPr lang="en-US" altLang="zh-CN"/>
              <a:t>2</a:t>
            </a:r>
            <a:r>
              <a:rPr lang="zh-CN" altLang="en-US"/>
              <a:t>、边写边改法</a:t>
            </a:r>
          </a:p>
          <a:p>
            <a:r>
              <a:rPr lang="en-US" altLang="zh-CN"/>
              <a:t>3</a:t>
            </a:r>
            <a:r>
              <a:rPr lang="zh-CN" altLang="en-US"/>
              <a:t>、瀑布法</a:t>
            </a:r>
          </a:p>
          <a:p>
            <a:r>
              <a:rPr lang="en-US" altLang="zh-CN"/>
              <a:t>4</a:t>
            </a:r>
            <a:r>
              <a:rPr lang="zh-CN" altLang="en-US"/>
              <a:t>、快速原型法</a:t>
            </a:r>
            <a:endParaRPr lang="en-US" altLang="zh-CN"/>
          </a:p>
          <a:p>
            <a:r>
              <a:rPr lang="en-US" altLang="zh-CN"/>
              <a:t>5</a:t>
            </a:r>
            <a:r>
              <a:rPr lang="zh-CN" altLang="en-US"/>
              <a:t>、螺旋模式法</a:t>
            </a:r>
            <a:endParaRPr lang="en-US" altLang="zh-CN"/>
          </a:p>
          <a:p>
            <a:r>
              <a:rPr lang="en-US" altLang="zh-CN"/>
              <a:t>6</a:t>
            </a:r>
            <a:r>
              <a:rPr lang="zh-CN" altLang="en-US"/>
              <a:t>、敏捷开发模式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3287A47A-A330-43D5-A8DC-B5AEED51DF4B}"/>
              </a:ext>
            </a:extLst>
          </p:cNvPr>
          <p:cNvSpPr>
            <a:spLocks noGrp="1" noChangeArrowheads="1"/>
          </p:cNvSpPr>
          <p:nvPr>
            <p:ph type="title"/>
          </p:nvPr>
        </p:nvSpPr>
        <p:spPr/>
        <p:txBody>
          <a:bodyPr/>
          <a:lstStyle/>
          <a:p>
            <a:r>
              <a:rPr lang="zh-CN" altLang="en-US"/>
              <a:t>实践</a:t>
            </a:r>
            <a:r>
              <a:rPr lang="en-US" altLang="zh-CN"/>
              <a:t>1 </a:t>
            </a:r>
            <a:r>
              <a:rPr lang="zh-CN" altLang="en-US"/>
              <a:t>用好一种方法</a:t>
            </a:r>
          </a:p>
        </p:txBody>
      </p:sp>
      <p:sp>
        <p:nvSpPr>
          <p:cNvPr id="29699" name="内容占位符 2">
            <a:extLst>
              <a:ext uri="{FF2B5EF4-FFF2-40B4-BE49-F238E27FC236}">
                <a16:creationId xmlns:a16="http://schemas.microsoft.com/office/drawing/2014/main" id="{BD82A94C-69FB-465F-B187-24F17FCC3230}"/>
              </a:ext>
            </a:extLst>
          </p:cNvPr>
          <p:cNvSpPr>
            <a:spLocks noGrp="1" noChangeArrowheads="1"/>
          </p:cNvSpPr>
          <p:nvPr>
            <p:ph idx="1"/>
          </p:nvPr>
        </p:nvSpPr>
        <p:spPr>
          <a:xfrm>
            <a:off x="357188" y="1600200"/>
            <a:ext cx="8643937" cy="3400425"/>
          </a:xfrm>
        </p:spPr>
        <p:txBody>
          <a:bodyPr/>
          <a:lstStyle/>
          <a:p>
            <a:r>
              <a:rPr lang="zh-CN" altLang="en-US"/>
              <a:t>将选择的方法用于多个软件</a:t>
            </a:r>
            <a:endParaRPr lang="en-US" altLang="zh-CN"/>
          </a:p>
          <a:p>
            <a:pPr lvl="1"/>
            <a:r>
              <a:rPr lang="zh-CN" altLang="en-US"/>
              <a:t>例如组合测试方法测试浏览器、手机和机顶盒等</a:t>
            </a:r>
            <a:endParaRPr lang="en-US" altLang="zh-CN"/>
          </a:p>
          <a:p>
            <a:r>
              <a:rPr lang="zh-CN" altLang="en-US"/>
              <a:t>写研究与实验报告</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819BB4E-4C15-4B6C-AED1-EC2E3DEE95E2}"/>
              </a:ext>
            </a:extLst>
          </p:cNvPr>
          <p:cNvSpPr>
            <a:spLocks noGrp="1" noChangeArrowheads="1"/>
          </p:cNvSpPr>
          <p:nvPr>
            <p:ph type="title"/>
          </p:nvPr>
        </p:nvSpPr>
        <p:spPr/>
        <p:txBody>
          <a:bodyPr/>
          <a:lstStyle/>
          <a:p>
            <a:r>
              <a:rPr lang="en-US" altLang="zh-CN" sz="4000"/>
              <a:t>8 </a:t>
            </a:r>
            <a:r>
              <a:rPr lang="zh-CN" altLang="en-US" sz="4000"/>
              <a:t>软件开发模式</a:t>
            </a:r>
          </a:p>
        </p:txBody>
      </p:sp>
      <p:sp>
        <p:nvSpPr>
          <p:cNvPr id="62467" name="Rectangle 3">
            <a:extLst>
              <a:ext uri="{FF2B5EF4-FFF2-40B4-BE49-F238E27FC236}">
                <a16:creationId xmlns:a16="http://schemas.microsoft.com/office/drawing/2014/main" id="{61D89CA4-4982-4DE2-84F5-E39D82D4AC97}"/>
              </a:ext>
            </a:extLst>
          </p:cNvPr>
          <p:cNvSpPr>
            <a:spLocks noGrp="1" noChangeArrowheads="1"/>
          </p:cNvSpPr>
          <p:nvPr>
            <p:ph type="body" idx="1"/>
          </p:nvPr>
        </p:nvSpPr>
        <p:spPr>
          <a:xfrm>
            <a:off x="539750" y="1484313"/>
            <a:ext cx="8153400" cy="4648200"/>
          </a:xfrm>
        </p:spPr>
        <p:txBody>
          <a:bodyPr/>
          <a:lstStyle/>
          <a:p>
            <a:pPr>
              <a:spcBef>
                <a:spcPct val="10000"/>
              </a:spcBef>
              <a:spcAft>
                <a:spcPct val="20000"/>
              </a:spcAft>
              <a:buFont typeface="Wingdings" panose="05000000000000000000" pitchFamily="2" charset="2"/>
              <a:buNone/>
            </a:pPr>
            <a:r>
              <a:rPr lang="zh-CN" altLang="en-US" sz="2800"/>
              <a:t>1、大棒开发法</a:t>
            </a:r>
          </a:p>
          <a:p>
            <a:pPr>
              <a:lnSpc>
                <a:spcPct val="105000"/>
              </a:lnSpc>
              <a:spcBef>
                <a:spcPct val="10000"/>
              </a:spcBef>
              <a:spcAft>
                <a:spcPct val="10000"/>
              </a:spcAft>
            </a:pPr>
            <a:r>
              <a:rPr lang="zh-CN" altLang="en-US" sz="2400">
                <a:latin typeface="宋体" panose="02010600030101010101" pitchFamily="2" charset="-122"/>
              </a:rPr>
              <a:t>源于能量爆发创造宇宙，万物都由能量和物质积聚而成的理论，但如果不是遵循某种正确的排列和组合，形成的将不是预先期望的事物。大棒模式与上述理论一样：一大堆能量（这里指开发软件所需的人力和物力）放在一起，巨大的能量进行释放，通常的结果可能是产生了优秀的软件产品或成为一堆</a:t>
            </a:r>
            <a:r>
              <a:rPr lang="zh-CN" altLang="en-US" sz="2400">
                <a:latin typeface="Times New Roman" panose="02020603050405020304" pitchFamily="18" charset="0"/>
              </a:rPr>
              <a:t>“</a:t>
            </a:r>
            <a:r>
              <a:rPr lang="zh-CN" altLang="en-US" sz="2400">
                <a:latin typeface="宋体" panose="02010600030101010101" pitchFamily="2" charset="-122"/>
              </a:rPr>
              <a:t>废品</a:t>
            </a:r>
            <a:r>
              <a:rPr lang="zh-CN" altLang="en-US" sz="2400">
                <a:latin typeface="Times New Roman" panose="02020603050405020304" pitchFamily="18" charset="0"/>
              </a:rPr>
              <a:t>”</a:t>
            </a:r>
            <a:r>
              <a:rPr lang="zh-CN" altLang="en-US" sz="2400">
                <a:latin typeface="宋体" panose="02010600030101010101" pitchFamily="2" charset="-122"/>
              </a:rPr>
              <a:t>（不成功的软件）。</a:t>
            </a:r>
          </a:p>
          <a:p>
            <a:pPr>
              <a:lnSpc>
                <a:spcPct val="105000"/>
              </a:lnSpc>
              <a:spcBef>
                <a:spcPct val="10000"/>
              </a:spcBef>
              <a:spcAft>
                <a:spcPct val="10000"/>
              </a:spcAft>
            </a:pPr>
            <a:r>
              <a:rPr lang="zh-CN" altLang="en-US" sz="2400">
                <a:latin typeface="宋体" panose="02010600030101010101" pitchFamily="2" charset="-122"/>
              </a:rPr>
              <a:t>优点：思路简单， 通常可能是开发者的</a:t>
            </a:r>
            <a:r>
              <a:rPr lang="zh-CN" altLang="en-US" sz="2400">
                <a:latin typeface="Times New Roman" panose="02020603050405020304" pitchFamily="18" charset="0"/>
              </a:rPr>
              <a:t>“</a:t>
            </a:r>
            <a:r>
              <a:rPr lang="zh-CN" altLang="en-US" sz="2400">
                <a:latin typeface="宋体" panose="02010600030101010101" pitchFamily="2" charset="-122"/>
              </a:rPr>
              <a:t>突发奇想</a:t>
            </a:r>
            <a:r>
              <a:rPr lang="en-US" altLang="zh-CN" sz="2400">
                <a:latin typeface="Times New Roman" panose="02020603050405020304" pitchFamily="18" charset="0"/>
              </a:rPr>
              <a:t>”</a:t>
            </a:r>
            <a:endParaRPr lang="en-US" altLang="zh-CN" sz="2400">
              <a:latin typeface="宋体" panose="02010600030101010101" pitchFamily="2" charset="-122"/>
            </a:endParaRPr>
          </a:p>
          <a:p>
            <a:pPr>
              <a:lnSpc>
                <a:spcPct val="105000"/>
              </a:lnSpc>
              <a:spcBef>
                <a:spcPct val="10000"/>
              </a:spcBef>
              <a:spcAft>
                <a:spcPct val="10000"/>
              </a:spcAft>
            </a:pPr>
            <a:r>
              <a:rPr lang="zh-CN" altLang="en-US" sz="2400">
                <a:latin typeface="宋体" panose="02010600030101010101" pitchFamily="2" charset="-122"/>
              </a:rPr>
              <a:t>缺点：开发过程是非工程化的，随意性大</a:t>
            </a:r>
          </a:p>
          <a:p>
            <a:pPr>
              <a:lnSpc>
                <a:spcPct val="105000"/>
              </a:lnSpc>
              <a:spcBef>
                <a:spcPct val="10000"/>
              </a:spcBef>
              <a:spcAft>
                <a:spcPct val="10000"/>
              </a:spcAft>
            </a:pPr>
            <a:r>
              <a:rPr lang="zh-CN" altLang="en-US" sz="2400">
                <a:latin typeface="宋体" panose="02010600030101010101" pitchFamily="2" charset="-122"/>
              </a:rPr>
              <a:t>关于测试：有的较简单，有的则非常困难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arn(outVertical)">
                                      <p:cBhvr>
                                        <p:cTn id="7" dur="500"/>
                                        <p:tgtEl>
                                          <p:spTgt spid="62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7">
                                            <p:txEl>
                                              <p:pRg st="0" end="0"/>
                                            </p:txEl>
                                          </p:spTgt>
                                        </p:tgtEl>
                                        <p:attrNameLst>
                                          <p:attrName>style.visibility</p:attrName>
                                        </p:attrNameLst>
                                      </p:cBhvr>
                                      <p:to>
                                        <p:strVal val="visible"/>
                                      </p:to>
                                    </p:set>
                                    <p:animEffect transition="in" filter="wipe(left)">
                                      <p:cBhvr>
                                        <p:cTn id="12" dur="500"/>
                                        <p:tgtEl>
                                          <p:spTgt spid="62467">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2467">
                                            <p:txEl>
                                              <p:pRg st="1" end="1"/>
                                            </p:txEl>
                                          </p:spTgt>
                                        </p:tgtEl>
                                        <p:attrNameLst>
                                          <p:attrName>style.visibility</p:attrName>
                                        </p:attrNameLst>
                                      </p:cBhvr>
                                      <p:to>
                                        <p:strVal val="visible"/>
                                      </p:to>
                                    </p:set>
                                    <p:animEffect transition="in" filter="wipe(left)">
                                      <p:cBhvr>
                                        <p:cTn id="16" dur="500"/>
                                        <p:tgtEl>
                                          <p:spTgt spid="6246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2467">
                                            <p:txEl>
                                              <p:pRg st="2" end="2"/>
                                            </p:txEl>
                                          </p:spTgt>
                                        </p:tgtEl>
                                        <p:attrNameLst>
                                          <p:attrName>style.visibility</p:attrName>
                                        </p:attrNameLst>
                                      </p:cBhvr>
                                      <p:to>
                                        <p:strVal val="visible"/>
                                      </p:to>
                                    </p:set>
                                    <p:animEffect transition="in" filter="wipe(left)">
                                      <p:cBhvr>
                                        <p:cTn id="21" dur="500"/>
                                        <p:tgtEl>
                                          <p:spTgt spid="62467">
                                            <p:txEl>
                                              <p:pRg st="2" end="2"/>
                                            </p:txEl>
                                          </p:spTgt>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2467">
                                            <p:txEl>
                                              <p:pRg st="3" end="3"/>
                                            </p:txEl>
                                          </p:spTgt>
                                        </p:tgtEl>
                                        <p:attrNameLst>
                                          <p:attrName>style.visibility</p:attrName>
                                        </p:attrNameLst>
                                      </p:cBhvr>
                                      <p:to>
                                        <p:strVal val="visible"/>
                                      </p:to>
                                    </p:set>
                                    <p:animEffect transition="in" filter="wipe(left)">
                                      <p:cBhvr>
                                        <p:cTn id="25" dur="500"/>
                                        <p:tgtEl>
                                          <p:spTgt spid="62467">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2467">
                                            <p:txEl>
                                              <p:pRg st="4" end="4"/>
                                            </p:txEl>
                                          </p:spTgt>
                                        </p:tgtEl>
                                        <p:attrNameLst>
                                          <p:attrName>style.visibility</p:attrName>
                                        </p:attrNameLst>
                                      </p:cBhvr>
                                      <p:to>
                                        <p:strVal val="visible"/>
                                      </p:to>
                                    </p:set>
                                    <p:animEffect transition="in" filter="wipe(left)">
                                      <p:cBhvr>
                                        <p:cTn id="30"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B5D7E899-5B4F-4EEA-BDDA-EA79D44E18C2}"/>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sp>
        <p:nvSpPr>
          <p:cNvPr id="141315" name="Rectangle 3">
            <a:extLst>
              <a:ext uri="{FF2B5EF4-FFF2-40B4-BE49-F238E27FC236}">
                <a16:creationId xmlns:a16="http://schemas.microsoft.com/office/drawing/2014/main" id="{C724F821-C3A6-4602-B18F-CC110F678CAF}"/>
              </a:ext>
            </a:extLst>
          </p:cNvPr>
          <p:cNvSpPr>
            <a:spLocks noGrp="1" noChangeArrowheads="1"/>
          </p:cNvSpPr>
          <p:nvPr>
            <p:ph type="body" idx="1"/>
          </p:nvPr>
        </p:nvSpPr>
        <p:spPr>
          <a:xfrm>
            <a:off x="611188" y="1557338"/>
            <a:ext cx="7924800" cy="4419600"/>
          </a:xfrm>
        </p:spPr>
        <p:txBody>
          <a:bodyPr/>
          <a:lstStyle/>
          <a:p>
            <a:pPr>
              <a:spcAft>
                <a:spcPct val="20000"/>
              </a:spcAft>
              <a:buFont typeface="Wingdings" panose="05000000000000000000" pitchFamily="2" charset="2"/>
              <a:buNone/>
            </a:pPr>
            <a:r>
              <a:rPr lang="zh-CN" altLang="en-US" sz="2800"/>
              <a:t>2、边写边改法</a:t>
            </a:r>
          </a:p>
          <a:p>
            <a:pPr>
              <a:lnSpc>
                <a:spcPct val="120000"/>
              </a:lnSpc>
              <a:spcBef>
                <a:spcPct val="10000"/>
              </a:spcBef>
              <a:spcAft>
                <a:spcPct val="20000"/>
              </a:spcAft>
            </a:pPr>
            <a:r>
              <a:rPr lang="zh-CN" altLang="en-US" sz="2400">
                <a:latin typeface="宋体" panose="02010600030101010101" pitchFamily="2" charset="-122"/>
              </a:rPr>
              <a:t>采用边写边改法的软件开发通常只是有了比较粗略的想法就开始进行简单的设计、然后进行较长的反复编写、测试与修复这样一个循环的过程。在认为无法更精细的描述软件产品要求时，就发布产品。 </a:t>
            </a:r>
          </a:p>
          <a:p>
            <a:pPr>
              <a:lnSpc>
                <a:spcPct val="120000"/>
              </a:lnSpc>
              <a:spcBef>
                <a:spcPct val="10000"/>
              </a:spcBef>
              <a:spcAft>
                <a:spcPct val="20000"/>
              </a:spcAft>
            </a:pPr>
            <a:r>
              <a:rPr lang="zh-CN" altLang="en-US" sz="2400">
                <a:latin typeface="宋体" panose="02010600030101010101" pitchFamily="2" charset="-122"/>
              </a:rPr>
              <a:t>优点：能够较为迅速的展现成果，适合需要快速制作而且用完就扔的小项目，如示范程序、演示程序等。</a:t>
            </a:r>
          </a:p>
          <a:p>
            <a:pPr>
              <a:lnSpc>
                <a:spcPct val="120000"/>
              </a:lnSpc>
              <a:spcBef>
                <a:spcPct val="10000"/>
              </a:spcBef>
              <a:spcAft>
                <a:spcPct val="20000"/>
              </a:spcAft>
            </a:pPr>
            <a:r>
              <a:rPr lang="zh-CN" altLang="en-US" sz="2400">
                <a:latin typeface="宋体" panose="02010600030101010101" pitchFamily="2" charset="-122"/>
              </a:rPr>
              <a:t>缺点：其编码和测试可能将是长期的循环往复的过程。 </a:t>
            </a:r>
          </a:p>
          <a:p>
            <a:pPr>
              <a:lnSpc>
                <a:spcPct val="120000"/>
              </a:lnSpc>
              <a:spcBef>
                <a:spcPct val="10000"/>
              </a:spcBef>
              <a:spcAft>
                <a:spcPct val="20000"/>
              </a:spcAft>
            </a:pPr>
            <a:endParaRPr lang="zh-CN" altLang="en-US" sz="2400">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1314"/>
                                        </p:tgtEl>
                                        <p:attrNameLst>
                                          <p:attrName>style.visibility</p:attrName>
                                        </p:attrNameLst>
                                      </p:cBhvr>
                                      <p:to>
                                        <p:strVal val="visible"/>
                                      </p:to>
                                    </p:set>
                                    <p:animEffect transition="in" filter="barn(outVertical)">
                                      <p:cBhvr>
                                        <p:cTn id="7" dur="500"/>
                                        <p:tgtEl>
                                          <p:spTgt spid="141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15">
                                            <p:txEl>
                                              <p:pRg st="0" end="0"/>
                                            </p:txEl>
                                          </p:spTgt>
                                        </p:tgtEl>
                                        <p:attrNameLst>
                                          <p:attrName>style.visibility</p:attrName>
                                        </p:attrNameLst>
                                      </p:cBhvr>
                                      <p:to>
                                        <p:strVal val="visible"/>
                                      </p:to>
                                    </p:set>
                                    <p:animEffect transition="in" filter="wipe(left)">
                                      <p:cBhvr>
                                        <p:cTn id="12" dur="500"/>
                                        <p:tgtEl>
                                          <p:spTgt spid="141315">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1315">
                                            <p:txEl>
                                              <p:pRg st="1" end="1"/>
                                            </p:txEl>
                                          </p:spTgt>
                                        </p:tgtEl>
                                        <p:attrNameLst>
                                          <p:attrName>style.visibility</p:attrName>
                                        </p:attrNameLst>
                                      </p:cBhvr>
                                      <p:to>
                                        <p:strVal val="visible"/>
                                      </p:to>
                                    </p:set>
                                    <p:animEffect transition="in" filter="wipe(left)">
                                      <p:cBhvr>
                                        <p:cTn id="16" dur="500"/>
                                        <p:tgtEl>
                                          <p:spTgt spid="14131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1315">
                                            <p:txEl>
                                              <p:pRg st="2" end="2"/>
                                            </p:txEl>
                                          </p:spTgt>
                                        </p:tgtEl>
                                        <p:attrNameLst>
                                          <p:attrName>style.visibility</p:attrName>
                                        </p:attrNameLst>
                                      </p:cBhvr>
                                      <p:to>
                                        <p:strVal val="visible"/>
                                      </p:to>
                                    </p:set>
                                    <p:animEffect transition="in" filter="wipe(left)">
                                      <p:cBhvr>
                                        <p:cTn id="21" dur="500"/>
                                        <p:tgtEl>
                                          <p:spTgt spid="141315">
                                            <p:txEl>
                                              <p:pRg st="2" end="2"/>
                                            </p:txEl>
                                          </p:spTgt>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1315">
                                            <p:txEl>
                                              <p:pRg st="3" end="3"/>
                                            </p:txEl>
                                          </p:spTgt>
                                        </p:tgtEl>
                                        <p:attrNameLst>
                                          <p:attrName>style.visibility</p:attrName>
                                        </p:attrNameLst>
                                      </p:cBhvr>
                                      <p:to>
                                        <p:strVal val="visible"/>
                                      </p:to>
                                    </p:set>
                                    <p:animEffect transition="in" filter="wipe(left)">
                                      <p:cBhvr>
                                        <p:cTn id="25" dur="500"/>
                                        <p:tgtEl>
                                          <p:spTgt spid="141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utoUpdateAnimBg="0"/>
      <p:bldP spid="141315"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179B402-853F-4D71-80C0-B3955AE0444A}"/>
              </a:ext>
            </a:extLst>
          </p:cNvPr>
          <p:cNvSpPr>
            <a:spLocks noGrp="1" noChangeArrowheads="1"/>
          </p:cNvSpPr>
          <p:nvPr>
            <p:ph type="title"/>
          </p:nvPr>
        </p:nvSpPr>
        <p:spPr/>
        <p:txBody>
          <a:bodyPr/>
          <a:lstStyle/>
          <a:p>
            <a:r>
              <a:rPr lang="en-US" altLang="zh-CN"/>
              <a:t>8 </a:t>
            </a:r>
            <a:r>
              <a:rPr lang="zh-CN" altLang="en-US"/>
              <a:t>软件开发模式（续）</a:t>
            </a:r>
          </a:p>
        </p:txBody>
      </p:sp>
      <p:sp>
        <p:nvSpPr>
          <p:cNvPr id="136195" name="Rectangle 4">
            <a:extLst>
              <a:ext uri="{FF2B5EF4-FFF2-40B4-BE49-F238E27FC236}">
                <a16:creationId xmlns:a16="http://schemas.microsoft.com/office/drawing/2014/main" id="{47F96E3C-E934-44C9-9265-C7F049D652EB}"/>
              </a:ext>
            </a:extLst>
          </p:cNvPr>
          <p:cNvSpPr>
            <a:spLocks noGrp="1" noChangeArrowheads="1"/>
          </p:cNvSpPr>
          <p:nvPr>
            <p:ph type="body" idx="1"/>
          </p:nvPr>
        </p:nvSpPr>
        <p:spPr/>
        <p:txBody>
          <a:bodyPr/>
          <a:lstStyle/>
          <a:p>
            <a:endParaRPr lang="zh-CN" altLang="en-US"/>
          </a:p>
          <a:p>
            <a:endParaRPr lang="zh-CN" altLang="en-US"/>
          </a:p>
          <a:p>
            <a:endParaRPr lang="zh-CN" altLang="en-US"/>
          </a:p>
        </p:txBody>
      </p:sp>
      <p:grpSp>
        <p:nvGrpSpPr>
          <p:cNvPr id="2" name="Group 14">
            <a:extLst>
              <a:ext uri="{FF2B5EF4-FFF2-40B4-BE49-F238E27FC236}">
                <a16:creationId xmlns:a16="http://schemas.microsoft.com/office/drawing/2014/main" id="{58C109D6-DBE9-4815-A69A-E78545E1B763}"/>
              </a:ext>
            </a:extLst>
          </p:cNvPr>
          <p:cNvGrpSpPr>
            <a:grpSpLocks/>
          </p:cNvGrpSpPr>
          <p:nvPr/>
        </p:nvGrpSpPr>
        <p:grpSpPr bwMode="auto">
          <a:xfrm>
            <a:off x="900113" y="2276475"/>
            <a:ext cx="7554912" cy="3657600"/>
            <a:chOff x="480" y="1488"/>
            <a:chExt cx="4800" cy="2304"/>
          </a:xfrm>
        </p:grpSpPr>
        <p:grpSp>
          <p:nvGrpSpPr>
            <p:cNvPr id="136197" name="Group 5">
              <a:extLst>
                <a:ext uri="{FF2B5EF4-FFF2-40B4-BE49-F238E27FC236}">
                  <a16:creationId xmlns:a16="http://schemas.microsoft.com/office/drawing/2014/main" id="{FF940459-4002-4F67-9FE5-7748F83CB56B}"/>
                </a:ext>
              </a:extLst>
            </p:cNvPr>
            <p:cNvGrpSpPr>
              <a:grpSpLocks/>
            </p:cNvGrpSpPr>
            <p:nvPr/>
          </p:nvGrpSpPr>
          <p:grpSpPr bwMode="auto">
            <a:xfrm>
              <a:off x="480" y="1488"/>
              <a:ext cx="4800" cy="1728"/>
              <a:chOff x="464" y="2352"/>
              <a:chExt cx="5056" cy="1632"/>
            </a:xfrm>
          </p:grpSpPr>
          <p:sp>
            <p:nvSpPr>
              <p:cNvPr id="136199" name="AutoShape 6">
                <a:extLst>
                  <a:ext uri="{FF2B5EF4-FFF2-40B4-BE49-F238E27FC236}">
                    <a16:creationId xmlns:a16="http://schemas.microsoft.com/office/drawing/2014/main" id="{7CE72377-ADDC-4942-B5CC-9C4D648E56AC}"/>
                  </a:ext>
                </a:extLst>
              </p:cNvPr>
              <p:cNvSpPr>
                <a:spLocks noChangeArrowheads="1"/>
              </p:cNvSpPr>
              <p:nvPr/>
            </p:nvSpPr>
            <p:spPr bwMode="auto">
              <a:xfrm>
                <a:off x="464" y="2448"/>
                <a:ext cx="640" cy="864"/>
              </a:xfrm>
              <a:prstGeom prst="foldedCorner">
                <a:avLst>
                  <a:gd name="adj" fmla="val 125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t>产品</a:t>
                </a:r>
              </a:p>
              <a:p>
                <a:pPr eaLnBrk="1" hangingPunct="1">
                  <a:spcBef>
                    <a:spcPct val="0"/>
                  </a:spcBef>
                  <a:buFontTx/>
                  <a:buNone/>
                </a:pPr>
                <a:r>
                  <a:rPr kumimoji="1" lang="zh-CN" altLang="en-US" sz="1800"/>
                  <a:t>说明</a:t>
                </a:r>
              </a:p>
              <a:p>
                <a:pPr eaLnBrk="1" hangingPunct="1">
                  <a:spcBef>
                    <a:spcPct val="0"/>
                  </a:spcBef>
                  <a:buFontTx/>
                  <a:buNone/>
                </a:pPr>
                <a:r>
                  <a:rPr kumimoji="1" lang="zh-CN" altLang="en-US" sz="1800"/>
                  <a:t>书</a:t>
                </a:r>
                <a:endParaRPr lang="zh-CN" altLang="en-US" sz="1800"/>
              </a:p>
              <a:p>
                <a:pPr eaLnBrk="1" hangingPunct="1">
                  <a:spcBef>
                    <a:spcPct val="0"/>
                  </a:spcBef>
                  <a:buFontTx/>
                  <a:buNone/>
                </a:pPr>
                <a:endParaRPr lang="zh-CN" altLang="en-US" sz="1800"/>
              </a:p>
            </p:txBody>
          </p:sp>
          <p:sp>
            <p:nvSpPr>
              <p:cNvPr id="136200" name="AutoShape 7">
                <a:extLst>
                  <a:ext uri="{FF2B5EF4-FFF2-40B4-BE49-F238E27FC236}">
                    <a16:creationId xmlns:a16="http://schemas.microsoft.com/office/drawing/2014/main" id="{B0F484FE-F3CC-4BBC-811F-4AE36F066055}"/>
                  </a:ext>
                </a:extLst>
              </p:cNvPr>
              <p:cNvSpPr>
                <a:spLocks noChangeArrowheads="1"/>
              </p:cNvSpPr>
              <p:nvPr/>
            </p:nvSpPr>
            <p:spPr bwMode="auto">
              <a:xfrm flipH="1">
                <a:off x="2320" y="2352"/>
                <a:ext cx="784" cy="375"/>
              </a:xfrm>
              <a:prstGeom prst="curvedDownArrow">
                <a:avLst>
                  <a:gd name="adj1" fmla="val 41813"/>
                  <a:gd name="adj2" fmla="val 83627"/>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1" name="AutoShape 8">
                <a:extLst>
                  <a:ext uri="{FF2B5EF4-FFF2-40B4-BE49-F238E27FC236}">
                    <a16:creationId xmlns:a16="http://schemas.microsoft.com/office/drawing/2014/main" id="{2418FB51-228A-4E3C-B19B-1422604914C2}"/>
                  </a:ext>
                </a:extLst>
              </p:cNvPr>
              <p:cNvSpPr>
                <a:spLocks noChangeArrowheads="1"/>
              </p:cNvSpPr>
              <p:nvPr/>
            </p:nvSpPr>
            <p:spPr bwMode="auto">
              <a:xfrm>
                <a:off x="2400" y="2884"/>
                <a:ext cx="720" cy="476"/>
              </a:xfrm>
              <a:prstGeom prst="curvedUpArrow">
                <a:avLst>
                  <a:gd name="adj1" fmla="val 30252"/>
                  <a:gd name="adj2" fmla="val 60504"/>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2" name="AutoShape 9">
                <a:extLst>
                  <a:ext uri="{FF2B5EF4-FFF2-40B4-BE49-F238E27FC236}">
                    <a16:creationId xmlns:a16="http://schemas.microsoft.com/office/drawing/2014/main" id="{A5FC3896-AB0E-4496-8A38-D7569B2D45D1}"/>
                  </a:ext>
                </a:extLst>
              </p:cNvPr>
              <p:cNvSpPr>
                <a:spLocks noChangeArrowheads="1"/>
              </p:cNvSpPr>
              <p:nvPr/>
            </p:nvSpPr>
            <p:spPr bwMode="auto">
              <a:xfrm>
                <a:off x="1280" y="2727"/>
                <a:ext cx="720" cy="314"/>
              </a:xfrm>
              <a:prstGeom prst="notchedRightArrow">
                <a:avLst>
                  <a:gd name="adj1" fmla="val 50000"/>
                  <a:gd name="adj2" fmla="val 57325"/>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3" name="AutoShape 10">
                <a:extLst>
                  <a:ext uri="{FF2B5EF4-FFF2-40B4-BE49-F238E27FC236}">
                    <a16:creationId xmlns:a16="http://schemas.microsoft.com/office/drawing/2014/main" id="{8FB4232E-0011-4780-A285-DB506ADC4E61}"/>
                  </a:ext>
                </a:extLst>
              </p:cNvPr>
              <p:cNvSpPr>
                <a:spLocks noChangeArrowheads="1"/>
              </p:cNvSpPr>
              <p:nvPr/>
            </p:nvSpPr>
            <p:spPr bwMode="auto">
              <a:xfrm>
                <a:off x="3600" y="2727"/>
                <a:ext cx="720" cy="314"/>
              </a:xfrm>
              <a:prstGeom prst="notchedRightArrow">
                <a:avLst>
                  <a:gd name="adj1" fmla="val 50000"/>
                  <a:gd name="adj2" fmla="val 57325"/>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4" name="Text Box 11">
                <a:extLst>
                  <a:ext uri="{FF2B5EF4-FFF2-40B4-BE49-F238E27FC236}">
                    <a16:creationId xmlns:a16="http://schemas.microsoft.com/office/drawing/2014/main" id="{894705D1-3D1A-41D4-883D-E34343F1CA3C}"/>
                  </a:ext>
                </a:extLst>
              </p:cNvPr>
              <p:cNvSpPr txBox="1">
                <a:spLocks noChangeArrowheads="1"/>
              </p:cNvSpPr>
              <p:nvPr/>
            </p:nvSpPr>
            <p:spPr bwMode="auto">
              <a:xfrm>
                <a:off x="2048" y="3696"/>
                <a:ext cx="18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t>代码编制、测试、修复</a:t>
                </a:r>
              </a:p>
            </p:txBody>
          </p:sp>
          <p:sp>
            <p:nvSpPr>
              <p:cNvPr id="136205" name="Text Box 12">
                <a:extLst>
                  <a:ext uri="{FF2B5EF4-FFF2-40B4-BE49-F238E27FC236}">
                    <a16:creationId xmlns:a16="http://schemas.microsoft.com/office/drawing/2014/main" id="{044EE160-47A3-4BDB-ABA5-707B964DA638}"/>
                  </a:ext>
                </a:extLst>
              </p:cNvPr>
              <p:cNvSpPr txBox="1">
                <a:spLocks noChangeArrowheads="1"/>
              </p:cNvSpPr>
              <p:nvPr/>
            </p:nvSpPr>
            <p:spPr bwMode="auto">
              <a:xfrm>
                <a:off x="4560" y="2413"/>
                <a:ext cx="960" cy="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4800" b="1">
                    <a:sym typeface="Wingdings" panose="05000000000000000000" pitchFamily="2" charset="2"/>
                  </a:rPr>
                  <a:t>  </a:t>
                </a:r>
                <a:endParaRPr lang="zh-CN" altLang="en-US" sz="4800" b="1"/>
              </a:p>
              <a:p>
                <a:pPr algn="just" eaLnBrk="1" hangingPunct="1">
                  <a:spcBef>
                    <a:spcPct val="0"/>
                  </a:spcBef>
                  <a:buFontTx/>
                  <a:buNone/>
                </a:pPr>
                <a:r>
                  <a:rPr lang="zh-CN" altLang="en-US" sz="1800"/>
                  <a:t>最终产品</a:t>
                </a:r>
              </a:p>
            </p:txBody>
          </p:sp>
        </p:grpSp>
        <p:sp>
          <p:nvSpPr>
            <p:cNvPr id="67597" name="Rectangle 13">
              <a:extLst>
                <a:ext uri="{FF2B5EF4-FFF2-40B4-BE49-F238E27FC236}">
                  <a16:creationId xmlns:a16="http://schemas.microsoft.com/office/drawing/2014/main" id="{1D2CC0DA-3A96-4C6E-A9F0-1794E4FB59E6}"/>
                </a:ext>
              </a:extLst>
            </p:cNvPr>
            <p:cNvSpPr>
              <a:spLocks noChangeArrowheads="1"/>
            </p:cNvSpPr>
            <p:nvPr/>
          </p:nvSpPr>
          <p:spPr bwMode="auto">
            <a:xfrm>
              <a:off x="1728" y="3456"/>
              <a:ext cx="2928" cy="336"/>
            </a:xfrm>
            <a:prstGeom prst="rect">
              <a:avLst/>
            </a:prstGeom>
            <a:noFill/>
            <a:ln w="9525">
              <a:noFill/>
              <a:miter lim="800000"/>
              <a:headEnd/>
              <a:tailEnd/>
            </a:ln>
            <a:effectLst/>
          </p:spPr>
          <p:txBody>
            <a:bodyPr/>
            <a:lstStyle/>
            <a:p>
              <a:pPr marL="342900" indent="-342900" eaLnBrk="1" hangingPunct="1">
                <a:lnSpc>
                  <a:spcPct val="85000"/>
                </a:lnSpc>
                <a:spcBef>
                  <a:spcPct val="20000"/>
                </a:spcBef>
                <a:buClr>
                  <a:schemeClr val="tx2"/>
                </a:buClr>
                <a:buSzPct val="80000"/>
                <a:buFont typeface="Wingdings" pitchFamily="2" charset="2"/>
                <a:buNone/>
                <a:defRPr/>
              </a:pPr>
              <a:r>
                <a:rPr lang="zh-CN" altLang="en-US">
                  <a:effectLst>
                    <a:outerShdw blurRad="38100" dist="38100" dir="2700000" algn="tl">
                      <a:srgbClr val="000000"/>
                    </a:outerShdw>
                  </a:effectLst>
                  <a:latin typeface="Arial" charset="0"/>
                </a:rPr>
                <a:t>图1-6  边写边改开发模式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arn(outVertical)">
                                      <p:cBhvr>
                                        <p:cTn id="7" dur="500"/>
                                        <p:tgtEl>
                                          <p:spTgt spid="67586"/>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CC818477-648C-4BC9-AE4F-0249DBA614CC}"/>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sp>
        <p:nvSpPr>
          <p:cNvPr id="142339" name="Rectangle 3">
            <a:extLst>
              <a:ext uri="{FF2B5EF4-FFF2-40B4-BE49-F238E27FC236}">
                <a16:creationId xmlns:a16="http://schemas.microsoft.com/office/drawing/2014/main" id="{E4754093-9112-4E06-9EB8-3B2744C671DD}"/>
              </a:ext>
            </a:extLst>
          </p:cNvPr>
          <p:cNvSpPr>
            <a:spLocks noGrp="1" noChangeArrowheads="1"/>
          </p:cNvSpPr>
          <p:nvPr>
            <p:ph type="body" idx="1"/>
          </p:nvPr>
        </p:nvSpPr>
        <p:spPr>
          <a:xfrm>
            <a:off x="539750" y="1484313"/>
            <a:ext cx="8382000" cy="4895850"/>
          </a:xfrm>
        </p:spPr>
        <p:txBody>
          <a:bodyPr/>
          <a:lstStyle/>
          <a:p>
            <a:pPr>
              <a:spcAft>
                <a:spcPct val="20000"/>
              </a:spcAft>
              <a:buFont typeface="Wingdings" panose="05000000000000000000" pitchFamily="2" charset="2"/>
              <a:buNone/>
            </a:pPr>
            <a:r>
              <a:rPr lang="zh-CN" altLang="en-US" sz="2800"/>
              <a:t>3、瀑布法</a:t>
            </a:r>
          </a:p>
          <a:p>
            <a:pPr>
              <a:spcBef>
                <a:spcPct val="10000"/>
              </a:spcBef>
              <a:spcAft>
                <a:spcPct val="10000"/>
              </a:spcAft>
            </a:pPr>
            <a:r>
              <a:rPr lang="zh-CN" altLang="en-US" sz="2400">
                <a:latin typeface="宋体" panose="02010600030101010101" pitchFamily="2" charset="-122"/>
              </a:rPr>
              <a:t>瀑布模式是将软件生命周期的各项活动，规定为按照固定顺序相连的若干个阶段性工作，形如瀑布流水，最终得到软件产品。</a:t>
            </a:r>
            <a:r>
              <a:rPr lang="zh-CN" altLang="en-US" sz="2400"/>
              <a:t> </a:t>
            </a:r>
          </a:p>
          <a:p>
            <a:pPr>
              <a:spcBef>
                <a:spcPct val="10000"/>
              </a:spcBef>
              <a:spcAft>
                <a:spcPct val="10000"/>
              </a:spcAft>
            </a:pPr>
            <a:r>
              <a:rPr lang="zh-CN" altLang="en-US" sz="2400"/>
              <a:t>优点：</a:t>
            </a:r>
            <a:r>
              <a:rPr lang="zh-CN" altLang="en-US" sz="2400">
                <a:latin typeface="宋体" panose="02010600030101010101" pitchFamily="2" charset="-122"/>
              </a:rPr>
              <a:t>易于理解；调研开发的阶段性；强调早期计划及需求调查；确定何时能够交付产品及何时进行评审与测试。</a:t>
            </a:r>
          </a:p>
          <a:p>
            <a:pPr>
              <a:spcBef>
                <a:spcPct val="10000"/>
              </a:spcBef>
              <a:spcAft>
                <a:spcPct val="10000"/>
              </a:spcAft>
            </a:pPr>
            <a:r>
              <a:rPr lang="zh-CN" altLang="en-US" sz="2400">
                <a:latin typeface="Times New Roman" panose="02020603050405020304" pitchFamily="18" charset="0"/>
              </a:rPr>
              <a:t>缺点：需求调查分析只进行一次，不能适应需求变化；顺序的开发流程，使得开发中的经验教训不能反馈到该项目的开发中去；不能反映出软件开发过程的反复与迭代性；没有包含任何类型的风险评估；开发中出现的问题直到开发后期才能够显露，因此失去及早纠正的机会。</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barn(outVertical)">
                                      <p:cBhvr>
                                        <p:cTn id="7" dur="500"/>
                                        <p:tgtEl>
                                          <p:spTgt spid="14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39">
                                            <p:txEl>
                                              <p:pRg st="0" end="0"/>
                                            </p:txEl>
                                          </p:spTgt>
                                        </p:tgtEl>
                                        <p:attrNameLst>
                                          <p:attrName>style.visibility</p:attrName>
                                        </p:attrNameLst>
                                      </p:cBhvr>
                                      <p:to>
                                        <p:strVal val="visible"/>
                                      </p:to>
                                    </p:set>
                                    <p:animEffect transition="in" filter="wipe(left)">
                                      <p:cBhvr>
                                        <p:cTn id="12" dur="500"/>
                                        <p:tgtEl>
                                          <p:spTgt spid="142339">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2339">
                                            <p:txEl>
                                              <p:pRg st="1" end="1"/>
                                            </p:txEl>
                                          </p:spTgt>
                                        </p:tgtEl>
                                        <p:attrNameLst>
                                          <p:attrName>style.visibility</p:attrName>
                                        </p:attrNameLst>
                                      </p:cBhvr>
                                      <p:to>
                                        <p:strVal val="visible"/>
                                      </p:to>
                                    </p:set>
                                    <p:animEffect transition="in" filter="wipe(left)">
                                      <p:cBhvr>
                                        <p:cTn id="16" dur="500"/>
                                        <p:tgtEl>
                                          <p:spTgt spid="14233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2339">
                                            <p:txEl>
                                              <p:pRg st="2" end="2"/>
                                            </p:txEl>
                                          </p:spTgt>
                                        </p:tgtEl>
                                        <p:attrNameLst>
                                          <p:attrName>style.visibility</p:attrName>
                                        </p:attrNameLst>
                                      </p:cBhvr>
                                      <p:to>
                                        <p:strVal val="visible"/>
                                      </p:to>
                                    </p:set>
                                    <p:animEffect transition="in" filter="wipe(left)">
                                      <p:cBhvr>
                                        <p:cTn id="21" dur="500"/>
                                        <p:tgtEl>
                                          <p:spTgt spid="142339">
                                            <p:txEl>
                                              <p:pRg st="2" end="2"/>
                                            </p:txEl>
                                          </p:spTgt>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Effect transition="in" filter="wipe(left)">
                                      <p:cBhvr>
                                        <p:cTn id="25" dur="500"/>
                                        <p:tgtEl>
                                          <p:spTgt spid="142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39"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7EEFFF59-8B84-4708-845F-0406993DE10C}"/>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grpSp>
        <p:nvGrpSpPr>
          <p:cNvPr id="2" name="Group 49">
            <a:extLst>
              <a:ext uri="{FF2B5EF4-FFF2-40B4-BE49-F238E27FC236}">
                <a16:creationId xmlns:a16="http://schemas.microsoft.com/office/drawing/2014/main" id="{E4DE9F15-5948-4D3A-BC21-BA0E0E8808E7}"/>
              </a:ext>
            </a:extLst>
          </p:cNvPr>
          <p:cNvGrpSpPr>
            <a:grpSpLocks/>
          </p:cNvGrpSpPr>
          <p:nvPr/>
        </p:nvGrpSpPr>
        <p:grpSpPr bwMode="auto">
          <a:xfrm>
            <a:off x="609600" y="1628775"/>
            <a:ext cx="7924800" cy="4619625"/>
            <a:chOff x="384" y="1026"/>
            <a:chExt cx="4992" cy="2910"/>
          </a:xfrm>
        </p:grpSpPr>
        <p:grpSp>
          <p:nvGrpSpPr>
            <p:cNvPr id="140292" name="Group 48">
              <a:extLst>
                <a:ext uri="{FF2B5EF4-FFF2-40B4-BE49-F238E27FC236}">
                  <a16:creationId xmlns:a16="http://schemas.microsoft.com/office/drawing/2014/main" id="{7458E900-5AAC-4076-B2AC-298F77CAA4D9}"/>
                </a:ext>
              </a:extLst>
            </p:cNvPr>
            <p:cNvGrpSpPr>
              <a:grpSpLocks/>
            </p:cNvGrpSpPr>
            <p:nvPr/>
          </p:nvGrpSpPr>
          <p:grpSpPr bwMode="auto">
            <a:xfrm>
              <a:off x="384" y="1026"/>
              <a:ext cx="4992" cy="2910"/>
              <a:chOff x="384" y="1026"/>
              <a:chExt cx="4992" cy="2910"/>
            </a:xfrm>
          </p:grpSpPr>
          <p:grpSp>
            <p:nvGrpSpPr>
              <p:cNvPr id="140295" name="Group 14">
                <a:extLst>
                  <a:ext uri="{FF2B5EF4-FFF2-40B4-BE49-F238E27FC236}">
                    <a16:creationId xmlns:a16="http://schemas.microsoft.com/office/drawing/2014/main" id="{45F9781F-DD04-4DBE-98E6-36A7AB92D7EE}"/>
                  </a:ext>
                </a:extLst>
              </p:cNvPr>
              <p:cNvGrpSpPr>
                <a:grpSpLocks/>
              </p:cNvGrpSpPr>
              <p:nvPr/>
            </p:nvGrpSpPr>
            <p:grpSpPr bwMode="auto">
              <a:xfrm>
                <a:off x="384" y="1026"/>
                <a:ext cx="4992" cy="2718"/>
                <a:chOff x="384" y="1152"/>
                <a:chExt cx="4992" cy="2784"/>
              </a:xfrm>
            </p:grpSpPr>
            <p:sp>
              <p:nvSpPr>
                <p:cNvPr id="140297" name="Text Box 15">
                  <a:extLst>
                    <a:ext uri="{FF2B5EF4-FFF2-40B4-BE49-F238E27FC236}">
                      <a16:creationId xmlns:a16="http://schemas.microsoft.com/office/drawing/2014/main" id="{3A464E9D-144B-4663-87C3-99C0B0EEE295}"/>
                    </a:ext>
                  </a:extLst>
                </p:cNvPr>
                <p:cNvSpPr txBox="1">
                  <a:spLocks noChangeArrowheads="1"/>
                </p:cNvSpPr>
                <p:nvPr/>
              </p:nvSpPr>
              <p:spPr bwMode="auto">
                <a:xfrm>
                  <a:off x="1727" y="1152"/>
                  <a:ext cx="760" cy="248"/>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问题定义</a:t>
                  </a:r>
                </a:p>
              </p:txBody>
            </p:sp>
            <p:sp>
              <p:nvSpPr>
                <p:cNvPr id="140298" name="Text Box 16">
                  <a:extLst>
                    <a:ext uri="{FF2B5EF4-FFF2-40B4-BE49-F238E27FC236}">
                      <a16:creationId xmlns:a16="http://schemas.microsoft.com/office/drawing/2014/main" id="{6FCEFB8D-DCE0-4FD1-BF0F-50A416DF7971}"/>
                    </a:ext>
                  </a:extLst>
                </p:cNvPr>
                <p:cNvSpPr txBox="1">
                  <a:spLocks noChangeArrowheads="1"/>
                </p:cNvSpPr>
                <p:nvPr/>
              </p:nvSpPr>
              <p:spPr bwMode="auto">
                <a:xfrm>
                  <a:off x="2182" y="1523"/>
                  <a:ext cx="761" cy="24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分析研究</a:t>
                  </a:r>
                </a:p>
              </p:txBody>
            </p:sp>
            <p:sp>
              <p:nvSpPr>
                <p:cNvPr id="140299" name="Text Box 17">
                  <a:extLst>
                    <a:ext uri="{FF2B5EF4-FFF2-40B4-BE49-F238E27FC236}">
                      <a16:creationId xmlns:a16="http://schemas.microsoft.com/office/drawing/2014/main" id="{C16C3F16-D252-49A7-8475-2F6D639AFC08}"/>
                    </a:ext>
                  </a:extLst>
                </p:cNvPr>
                <p:cNvSpPr txBox="1">
                  <a:spLocks noChangeArrowheads="1"/>
                </p:cNvSpPr>
                <p:nvPr/>
              </p:nvSpPr>
              <p:spPr bwMode="auto">
                <a:xfrm>
                  <a:off x="2639" y="1895"/>
                  <a:ext cx="760" cy="24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需求分析</a:t>
                  </a:r>
                </a:p>
              </p:txBody>
            </p:sp>
            <p:sp>
              <p:nvSpPr>
                <p:cNvPr id="140300" name="Text Box 18">
                  <a:extLst>
                    <a:ext uri="{FF2B5EF4-FFF2-40B4-BE49-F238E27FC236}">
                      <a16:creationId xmlns:a16="http://schemas.microsoft.com/office/drawing/2014/main" id="{67C3EAD7-3DE2-4706-A533-428226B03B59}"/>
                    </a:ext>
                  </a:extLst>
                </p:cNvPr>
                <p:cNvSpPr txBox="1">
                  <a:spLocks noChangeArrowheads="1"/>
                </p:cNvSpPr>
                <p:nvPr/>
              </p:nvSpPr>
              <p:spPr bwMode="auto">
                <a:xfrm>
                  <a:off x="3171" y="2265"/>
                  <a:ext cx="760" cy="24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软件设计</a:t>
                  </a:r>
                </a:p>
              </p:txBody>
            </p:sp>
            <p:sp>
              <p:nvSpPr>
                <p:cNvPr id="140301" name="Text Box 19">
                  <a:extLst>
                    <a:ext uri="{FF2B5EF4-FFF2-40B4-BE49-F238E27FC236}">
                      <a16:creationId xmlns:a16="http://schemas.microsoft.com/office/drawing/2014/main" id="{55F22993-7CF3-4C3C-8022-70FBB434FC1E}"/>
                    </a:ext>
                  </a:extLst>
                </p:cNvPr>
                <p:cNvSpPr txBox="1">
                  <a:spLocks noChangeArrowheads="1"/>
                </p:cNvSpPr>
                <p:nvPr/>
              </p:nvSpPr>
              <p:spPr bwMode="auto">
                <a:xfrm>
                  <a:off x="3704" y="2636"/>
                  <a:ext cx="760" cy="248"/>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编码</a:t>
                  </a:r>
                </a:p>
              </p:txBody>
            </p:sp>
            <p:sp>
              <p:nvSpPr>
                <p:cNvPr id="140302" name="Text Box 20">
                  <a:extLst>
                    <a:ext uri="{FF2B5EF4-FFF2-40B4-BE49-F238E27FC236}">
                      <a16:creationId xmlns:a16="http://schemas.microsoft.com/office/drawing/2014/main" id="{AA8E63EA-A15F-4E6C-8A35-A2BA7809F973}"/>
                    </a:ext>
                  </a:extLst>
                </p:cNvPr>
                <p:cNvSpPr txBox="1">
                  <a:spLocks noChangeArrowheads="1"/>
                </p:cNvSpPr>
                <p:nvPr/>
              </p:nvSpPr>
              <p:spPr bwMode="auto">
                <a:xfrm>
                  <a:off x="4159" y="3008"/>
                  <a:ext cx="760" cy="24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测试</a:t>
                  </a:r>
                </a:p>
              </p:txBody>
            </p:sp>
            <p:sp>
              <p:nvSpPr>
                <p:cNvPr id="140303" name="Text Box 21">
                  <a:extLst>
                    <a:ext uri="{FF2B5EF4-FFF2-40B4-BE49-F238E27FC236}">
                      <a16:creationId xmlns:a16="http://schemas.microsoft.com/office/drawing/2014/main" id="{99078503-8DB5-4254-BEF6-CE6804C7CBED}"/>
                    </a:ext>
                  </a:extLst>
                </p:cNvPr>
                <p:cNvSpPr txBox="1">
                  <a:spLocks noChangeArrowheads="1"/>
                </p:cNvSpPr>
                <p:nvPr/>
              </p:nvSpPr>
              <p:spPr bwMode="auto">
                <a:xfrm>
                  <a:off x="4616" y="3379"/>
                  <a:ext cx="760" cy="24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维护</a:t>
                  </a:r>
                </a:p>
              </p:txBody>
            </p:sp>
            <p:sp>
              <p:nvSpPr>
                <p:cNvPr id="140304" name="AutoShape 22">
                  <a:extLst>
                    <a:ext uri="{FF2B5EF4-FFF2-40B4-BE49-F238E27FC236}">
                      <a16:creationId xmlns:a16="http://schemas.microsoft.com/office/drawing/2014/main" id="{42D55F52-0453-49DD-981C-327F0E09D38D}"/>
                    </a:ext>
                  </a:extLst>
                </p:cNvPr>
                <p:cNvSpPr>
                  <a:spLocks noChangeArrowheads="1"/>
                </p:cNvSpPr>
                <p:nvPr/>
              </p:nvSpPr>
              <p:spPr bwMode="auto">
                <a:xfrm rot="1856971">
                  <a:off x="2475" y="1271"/>
                  <a:ext cx="380" cy="172"/>
                </a:xfrm>
                <a:prstGeom prst="curvedDownArrow">
                  <a:avLst>
                    <a:gd name="adj1" fmla="val 44186"/>
                    <a:gd name="adj2" fmla="val 88372"/>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05" name="AutoShape 23">
                  <a:extLst>
                    <a:ext uri="{FF2B5EF4-FFF2-40B4-BE49-F238E27FC236}">
                      <a16:creationId xmlns:a16="http://schemas.microsoft.com/office/drawing/2014/main" id="{EE7699C9-A69C-42F0-A783-873B4E444366}"/>
                    </a:ext>
                  </a:extLst>
                </p:cNvPr>
                <p:cNvSpPr>
                  <a:spLocks noChangeArrowheads="1"/>
                </p:cNvSpPr>
                <p:nvPr/>
              </p:nvSpPr>
              <p:spPr bwMode="auto">
                <a:xfrm rot="1856971">
                  <a:off x="2928" y="1642"/>
                  <a:ext cx="379" cy="186"/>
                </a:xfrm>
                <a:prstGeom prst="curvedDownArrow">
                  <a:avLst>
                    <a:gd name="adj1" fmla="val 40753"/>
                    <a:gd name="adj2" fmla="val 81505"/>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06" name="AutoShape 24">
                  <a:extLst>
                    <a:ext uri="{FF2B5EF4-FFF2-40B4-BE49-F238E27FC236}">
                      <a16:creationId xmlns:a16="http://schemas.microsoft.com/office/drawing/2014/main" id="{0FCF8914-7792-4C3D-AB25-2CC48DE105B6}"/>
                    </a:ext>
                  </a:extLst>
                </p:cNvPr>
                <p:cNvSpPr>
                  <a:spLocks noChangeArrowheads="1"/>
                </p:cNvSpPr>
                <p:nvPr/>
              </p:nvSpPr>
              <p:spPr bwMode="auto">
                <a:xfrm rot="1856971">
                  <a:off x="3379" y="2012"/>
                  <a:ext cx="380" cy="209"/>
                </a:xfrm>
                <a:prstGeom prst="curvedDownArrow">
                  <a:avLst>
                    <a:gd name="adj1" fmla="val 36364"/>
                    <a:gd name="adj2" fmla="val 72727"/>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07" name="AutoShape 25">
                  <a:extLst>
                    <a:ext uri="{FF2B5EF4-FFF2-40B4-BE49-F238E27FC236}">
                      <a16:creationId xmlns:a16="http://schemas.microsoft.com/office/drawing/2014/main" id="{8FBD44D8-8530-4AAE-92F3-FE4EAB106748}"/>
                    </a:ext>
                  </a:extLst>
                </p:cNvPr>
                <p:cNvSpPr>
                  <a:spLocks noChangeArrowheads="1"/>
                </p:cNvSpPr>
                <p:nvPr/>
              </p:nvSpPr>
              <p:spPr bwMode="auto">
                <a:xfrm rot="1856971">
                  <a:off x="3920" y="2385"/>
                  <a:ext cx="380" cy="172"/>
                </a:xfrm>
                <a:prstGeom prst="curvedDownArrow">
                  <a:avLst>
                    <a:gd name="adj1" fmla="val 44186"/>
                    <a:gd name="adj2" fmla="val 88372"/>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08" name="AutoShape 26">
                  <a:extLst>
                    <a:ext uri="{FF2B5EF4-FFF2-40B4-BE49-F238E27FC236}">
                      <a16:creationId xmlns:a16="http://schemas.microsoft.com/office/drawing/2014/main" id="{09AFBB33-5825-4FE4-8FB4-57C1C08D8C84}"/>
                    </a:ext>
                  </a:extLst>
                </p:cNvPr>
                <p:cNvSpPr>
                  <a:spLocks noChangeArrowheads="1"/>
                </p:cNvSpPr>
                <p:nvPr/>
              </p:nvSpPr>
              <p:spPr bwMode="auto">
                <a:xfrm rot="1856971">
                  <a:off x="4452" y="2757"/>
                  <a:ext cx="380" cy="170"/>
                </a:xfrm>
                <a:prstGeom prst="curvedDownArrow">
                  <a:avLst>
                    <a:gd name="adj1" fmla="val 44706"/>
                    <a:gd name="adj2" fmla="val 89412"/>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09" name="AutoShape 27">
                  <a:extLst>
                    <a:ext uri="{FF2B5EF4-FFF2-40B4-BE49-F238E27FC236}">
                      <a16:creationId xmlns:a16="http://schemas.microsoft.com/office/drawing/2014/main" id="{D42BB1A6-557B-456B-A40B-AE39EB44251C}"/>
                    </a:ext>
                  </a:extLst>
                </p:cNvPr>
                <p:cNvSpPr>
                  <a:spLocks noChangeArrowheads="1"/>
                </p:cNvSpPr>
                <p:nvPr/>
              </p:nvSpPr>
              <p:spPr bwMode="auto">
                <a:xfrm rot="1856971">
                  <a:off x="4908" y="3127"/>
                  <a:ext cx="381" cy="171"/>
                </a:xfrm>
                <a:prstGeom prst="curvedDownArrow">
                  <a:avLst>
                    <a:gd name="adj1" fmla="val 44561"/>
                    <a:gd name="adj2" fmla="val 89123"/>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10" name="Line 28">
                  <a:extLst>
                    <a:ext uri="{FF2B5EF4-FFF2-40B4-BE49-F238E27FC236}">
                      <a16:creationId xmlns:a16="http://schemas.microsoft.com/office/drawing/2014/main" id="{0D477D56-7487-4FD1-ABF9-D7A76E200833}"/>
                    </a:ext>
                  </a:extLst>
                </p:cNvPr>
                <p:cNvSpPr>
                  <a:spLocks noChangeShapeType="1"/>
                </p:cNvSpPr>
                <p:nvPr/>
              </p:nvSpPr>
              <p:spPr bwMode="auto">
                <a:xfrm>
                  <a:off x="890" y="1152"/>
                  <a:ext cx="4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11" name="Line 29">
                  <a:extLst>
                    <a:ext uri="{FF2B5EF4-FFF2-40B4-BE49-F238E27FC236}">
                      <a16:creationId xmlns:a16="http://schemas.microsoft.com/office/drawing/2014/main" id="{189A8B1E-4511-4DB1-81B1-32F9B367694F}"/>
                    </a:ext>
                  </a:extLst>
                </p:cNvPr>
                <p:cNvSpPr>
                  <a:spLocks noChangeShapeType="1"/>
                </p:cNvSpPr>
                <p:nvPr/>
              </p:nvSpPr>
              <p:spPr bwMode="auto">
                <a:xfrm>
                  <a:off x="890" y="1895"/>
                  <a:ext cx="4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12" name="Line 30">
                  <a:extLst>
                    <a:ext uri="{FF2B5EF4-FFF2-40B4-BE49-F238E27FC236}">
                      <a16:creationId xmlns:a16="http://schemas.microsoft.com/office/drawing/2014/main" id="{27637643-F49B-43F9-8485-72869EEB3E1D}"/>
                    </a:ext>
                  </a:extLst>
                </p:cNvPr>
                <p:cNvSpPr>
                  <a:spLocks noChangeShapeType="1"/>
                </p:cNvSpPr>
                <p:nvPr/>
              </p:nvSpPr>
              <p:spPr bwMode="auto">
                <a:xfrm>
                  <a:off x="890" y="3873"/>
                  <a:ext cx="5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13" name="Line 31">
                  <a:extLst>
                    <a:ext uri="{FF2B5EF4-FFF2-40B4-BE49-F238E27FC236}">
                      <a16:creationId xmlns:a16="http://schemas.microsoft.com/office/drawing/2014/main" id="{D2244F05-FD67-45E5-BDB5-B65285E8DD9D}"/>
                    </a:ext>
                  </a:extLst>
                </p:cNvPr>
                <p:cNvSpPr>
                  <a:spLocks noChangeShapeType="1"/>
                </p:cNvSpPr>
                <p:nvPr/>
              </p:nvSpPr>
              <p:spPr bwMode="auto">
                <a:xfrm>
                  <a:off x="1118" y="1152"/>
                  <a:ext cx="0" cy="743"/>
                </a:xfrm>
                <a:prstGeom prst="line">
                  <a:avLst/>
                </a:prstGeom>
                <a:noFill/>
                <a:ln w="9525">
                  <a:solidFill>
                    <a:schemeClr val="tx1"/>
                  </a:solidFill>
                  <a:round/>
                  <a:headEnd type="stealth"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314" name="Line 32">
                  <a:extLst>
                    <a:ext uri="{FF2B5EF4-FFF2-40B4-BE49-F238E27FC236}">
                      <a16:creationId xmlns:a16="http://schemas.microsoft.com/office/drawing/2014/main" id="{9A9DD15B-A3EF-4FF1-8357-85ECDFD6A69E}"/>
                    </a:ext>
                  </a:extLst>
                </p:cNvPr>
                <p:cNvSpPr>
                  <a:spLocks noChangeShapeType="1"/>
                </p:cNvSpPr>
                <p:nvPr/>
              </p:nvSpPr>
              <p:spPr bwMode="auto">
                <a:xfrm>
                  <a:off x="1118" y="1895"/>
                  <a:ext cx="0" cy="1484"/>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0315" name="Text Box 33">
                  <a:extLst>
                    <a:ext uri="{FF2B5EF4-FFF2-40B4-BE49-F238E27FC236}">
                      <a16:creationId xmlns:a16="http://schemas.microsoft.com/office/drawing/2014/main" id="{A3E1CEA0-BC82-4ED0-97F6-70AB1C8D1AE0}"/>
                    </a:ext>
                  </a:extLst>
                </p:cNvPr>
                <p:cNvSpPr txBox="1">
                  <a:spLocks noChangeArrowheads="1"/>
                </p:cNvSpPr>
                <p:nvPr/>
              </p:nvSpPr>
              <p:spPr bwMode="auto">
                <a:xfrm>
                  <a:off x="445" y="1313"/>
                  <a:ext cx="76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定义阶段</a:t>
                  </a:r>
                </a:p>
              </p:txBody>
            </p:sp>
            <p:sp>
              <p:nvSpPr>
                <p:cNvPr id="140316" name="Text Box 34">
                  <a:extLst>
                    <a:ext uri="{FF2B5EF4-FFF2-40B4-BE49-F238E27FC236}">
                      <a16:creationId xmlns:a16="http://schemas.microsoft.com/office/drawing/2014/main" id="{8261543A-BB43-4E34-90B3-694BFA92D39A}"/>
                    </a:ext>
                  </a:extLst>
                </p:cNvPr>
                <p:cNvSpPr txBox="1">
                  <a:spLocks noChangeArrowheads="1"/>
                </p:cNvSpPr>
                <p:nvPr/>
              </p:nvSpPr>
              <p:spPr bwMode="auto">
                <a:xfrm>
                  <a:off x="434" y="2475"/>
                  <a:ext cx="761"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开发阶段</a:t>
                  </a:r>
                </a:p>
              </p:txBody>
            </p:sp>
            <p:sp>
              <p:nvSpPr>
                <p:cNvPr id="140317" name="Text Box 35">
                  <a:extLst>
                    <a:ext uri="{FF2B5EF4-FFF2-40B4-BE49-F238E27FC236}">
                      <a16:creationId xmlns:a16="http://schemas.microsoft.com/office/drawing/2014/main" id="{B832CBCB-6D0C-4DF7-96A7-F8998B9DB672}"/>
                    </a:ext>
                  </a:extLst>
                </p:cNvPr>
                <p:cNvSpPr txBox="1">
                  <a:spLocks noChangeArrowheads="1"/>
                </p:cNvSpPr>
                <p:nvPr/>
              </p:nvSpPr>
              <p:spPr bwMode="auto">
                <a:xfrm>
                  <a:off x="384" y="3445"/>
                  <a:ext cx="74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维护阶段</a:t>
                  </a:r>
                </a:p>
              </p:txBody>
            </p:sp>
            <p:sp>
              <p:nvSpPr>
                <p:cNvPr id="140318" name="AutoShape 36">
                  <a:extLst>
                    <a:ext uri="{FF2B5EF4-FFF2-40B4-BE49-F238E27FC236}">
                      <a16:creationId xmlns:a16="http://schemas.microsoft.com/office/drawing/2014/main" id="{942B6F15-01D9-46C0-9B9A-54A9B89652AA}"/>
                    </a:ext>
                  </a:extLst>
                </p:cNvPr>
                <p:cNvSpPr>
                  <a:spLocks noChangeArrowheads="1"/>
                </p:cNvSpPr>
                <p:nvPr/>
              </p:nvSpPr>
              <p:spPr bwMode="auto">
                <a:xfrm rot="5856396">
                  <a:off x="4789" y="3645"/>
                  <a:ext cx="322" cy="260"/>
                </a:xfrm>
                <a:prstGeom prst="curvedLeftArrow">
                  <a:avLst>
                    <a:gd name="adj1" fmla="val 20000"/>
                    <a:gd name="adj2" fmla="val 40000"/>
                    <a:gd name="adj3" fmla="val 41282"/>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19" name="AutoShape 37">
                  <a:extLst>
                    <a:ext uri="{FF2B5EF4-FFF2-40B4-BE49-F238E27FC236}">
                      <a16:creationId xmlns:a16="http://schemas.microsoft.com/office/drawing/2014/main" id="{73CFFBA9-57C8-411A-B537-3BB9ECF734A5}"/>
                    </a:ext>
                  </a:extLst>
                </p:cNvPr>
                <p:cNvSpPr>
                  <a:spLocks noChangeArrowheads="1"/>
                </p:cNvSpPr>
                <p:nvPr/>
              </p:nvSpPr>
              <p:spPr bwMode="auto">
                <a:xfrm rot="9978034">
                  <a:off x="3830" y="2836"/>
                  <a:ext cx="261" cy="421"/>
                </a:xfrm>
                <a:prstGeom prst="curvedLeftArrow">
                  <a:avLst>
                    <a:gd name="adj1" fmla="val 32261"/>
                    <a:gd name="adj2" fmla="val 64521"/>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20" name="AutoShape 38">
                  <a:extLst>
                    <a:ext uri="{FF2B5EF4-FFF2-40B4-BE49-F238E27FC236}">
                      <a16:creationId xmlns:a16="http://schemas.microsoft.com/office/drawing/2014/main" id="{1EE24A10-AD66-4BDE-BFFB-41332E034CB6}"/>
                    </a:ext>
                  </a:extLst>
                </p:cNvPr>
                <p:cNvSpPr>
                  <a:spLocks noChangeArrowheads="1"/>
                </p:cNvSpPr>
                <p:nvPr/>
              </p:nvSpPr>
              <p:spPr bwMode="auto">
                <a:xfrm rot="9978034">
                  <a:off x="3372" y="2479"/>
                  <a:ext cx="262" cy="421"/>
                </a:xfrm>
                <a:prstGeom prst="curvedLeftArrow">
                  <a:avLst>
                    <a:gd name="adj1" fmla="val 32137"/>
                    <a:gd name="adj2" fmla="val 64275"/>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21" name="AutoShape 39">
                  <a:extLst>
                    <a:ext uri="{FF2B5EF4-FFF2-40B4-BE49-F238E27FC236}">
                      <a16:creationId xmlns:a16="http://schemas.microsoft.com/office/drawing/2014/main" id="{31EFED91-7559-4190-B705-0972306ED280}"/>
                    </a:ext>
                  </a:extLst>
                </p:cNvPr>
                <p:cNvSpPr>
                  <a:spLocks noChangeArrowheads="1"/>
                </p:cNvSpPr>
                <p:nvPr/>
              </p:nvSpPr>
              <p:spPr bwMode="auto">
                <a:xfrm rot="9978034">
                  <a:off x="2829" y="2099"/>
                  <a:ext cx="262" cy="421"/>
                </a:xfrm>
                <a:prstGeom prst="curvedLeftArrow">
                  <a:avLst>
                    <a:gd name="adj1" fmla="val 32137"/>
                    <a:gd name="adj2" fmla="val 64275"/>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22" name="AutoShape 40">
                  <a:extLst>
                    <a:ext uri="{FF2B5EF4-FFF2-40B4-BE49-F238E27FC236}">
                      <a16:creationId xmlns:a16="http://schemas.microsoft.com/office/drawing/2014/main" id="{453BDA16-55DB-4282-9995-88D17DC1EBB1}"/>
                    </a:ext>
                  </a:extLst>
                </p:cNvPr>
                <p:cNvSpPr>
                  <a:spLocks noChangeArrowheads="1"/>
                </p:cNvSpPr>
                <p:nvPr/>
              </p:nvSpPr>
              <p:spPr bwMode="auto">
                <a:xfrm rot="9978034">
                  <a:off x="2308" y="1718"/>
                  <a:ext cx="261" cy="421"/>
                </a:xfrm>
                <a:prstGeom prst="curvedLeftArrow">
                  <a:avLst>
                    <a:gd name="adj1" fmla="val 32261"/>
                    <a:gd name="adj2" fmla="val 64521"/>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323" name="AutoShape 41">
                  <a:extLst>
                    <a:ext uri="{FF2B5EF4-FFF2-40B4-BE49-F238E27FC236}">
                      <a16:creationId xmlns:a16="http://schemas.microsoft.com/office/drawing/2014/main" id="{23F7870B-EB12-49D1-85A7-32BEB2A61862}"/>
                    </a:ext>
                  </a:extLst>
                </p:cNvPr>
                <p:cNvSpPr>
                  <a:spLocks noChangeArrowheads="1"/>
                </p:cNvSpPr>
                <p:nvPr/>
              </p:nvSpPr>
              <p:spPr bwMode="auto">
                <a:xfrm rot="9978034">
                  <a:off x="1873" y="1361"/>
                  <a:ext cx="262" cy="421"/>
                </a:xfrm>
                <a:prstGeom prst="curvedLeftArrow">
                  <a:avLst>
                    <a:gd name="adj1" fmla="val 32137"/>
                    <a:gd name="adj2" fmla="val 64275"/>
                    <a:gd name="adj3" fmla="val 33333"/>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4554" name="Rectangle 42">
                <a:extLst>
                  <a:ext uri="{FF2B5EF4-FFF2-40B4-BE49-F238E27FC236}">
                    <a16:creationId xmlns:a16="http://schemas.microsoft.com/office/drawing/2014/main" id="{F02E20BF-38BB-43D1-83F2-F8931ED4CA92}"/>
                  </a:ext>
                </a:extLst>
              </p:cNvPr>
              <p:cNvSpPr>
                <a:spLocks noChangeArrowheads="1"/>
              </p:cNvSpPr>
              <p:nvPr/>
            </p:nvSpPr>
            <p:spPr bwMode="auto">
              <a:xfrm>
                <a:off x="1920" y="3600"/>
                <a:ext cx="2208" cy="336"/>
              </a:xfrm>
              <a:prstGeom prst="rect">
                <a:avLst/>
              </a:prstGeom>
              <a:noFill/>
              <a:ln w="9525">
                <a:noFill/>
                <a:miter lim="800000"/>
                <a:headEnd/>
                <a:tailEnd/>
              </a:ln>
              <a:effectLst/>
            </p:spPr>
            <p:txBody>
              <a:bodyPr/>
              <a:lstStyle/>
              <a:p>
                <a:pPr marL="342900" indent="-342900" eaLnBrk="1" hangingPunct="1">
                  <a:lnSpc>
                    <a:spcPct val="85000"/>
                  </a:lnSpc>
                  <a:spcBef>
                    <a:spcPct val="20000"/>
                  </a:spcBef>
                  <a:buClr>
                    <a:schemeClr val="tx2"/>
                  </a:buClr>
                  <a:buSzPct val="80000"/>
                  <a:buFont typeface="Wingdings" pitchFamily="2" charset="2"/>
                  <a:buNone/>
                  <a:defRPr/>
                </a:pPr>
                <a:r>
                  <a:rPr lang="zh-CN" altLang="en-US">
                    <a:effectLst>
                      <a:outerShdw blurRad="38100" dist="38100" dir="2700000" algn="tl">
                        <a:srgbClr val="000000"/>
                      </a:outerShdw>
                    </a:effectLst>
                    <a:latin typeface="Arial" charset="0"/>
                  </a:rPr>
                  <a:t>图1-7  瀑布开发模式</a:t>
                </a:r>
              </a:p>
            </p:txBody>
          </p:sp>
        </p:grpSp>
        <p:sp>
          <p:nvSpPr>
            <p:cNvPr id="140293" name="Line 43">
              <a:extLst>
                <a:ext uri="{FF2B5EF4-FFF2-40B4-BE49-F238E27FC236}">
                  <a16:creationId xmlns:a16="http://schemas.microsoft.com/office/drawing/2014/main" id="{CEA9E1FD-0498-4873-8220-29BDD652D712}"/>
                </a:ext>
              </a:extLst>
            </p:cNvPr>
            <p:cNvSpPr>
              <a:spLocks noChangeShapeType="1"/>
            </p:cNvSpPr>
            <p:nvPr/>
          </p:nvSpPr>
          <p:spPr bwMode="auto">
            <a:xfrm>
              <a:off x="912" y="3249"/>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4" name="Line 46">
              <a:extLst>
                <a:ext uri="{FF2B5EF4-FFF2-40B4-BE49-F238E27FC236}">
                  <a16:creationId xmlns:a16="http://schemas.microsoft.com/office/drawing/2014/main" id="{F14511DE-97BC-4DA1-ADC8-B24ADF100D2D}"/>
                </a:ext>
              </a:extLst>
            </p:cNvPr>
            <p:cNvSpPr>
              <a:spLocks noChangeShapeType="1"/>
            </p:cNvSpPr>
            <p:nvPr/>
          </p:nvSpPr>
          <p:spPr bwMode="auto">
            <a:xfrm>
              <a:off x="1111" y="3249"/>
              <a:ext cx="0" cy="43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09816E9-252D-47C2-9B2B-9C182932ED21}"/>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sp>
        <p:nvSpPr>
          <p:cNvPr id="66655" name="Rectangle 95">
            <a:extLst>
              <a:ext uri="{FF2B5EF4-FFF2-40B4-BE49-F238E27FC236}">
                <a16:creationId xmlns:a16="http://schemas.microsoft.com/office/drawing/2014/main" id="{574F46C4-4DE6-4AB0-8A69-DB2834599D7C}"/>
              </a:ext>
            </a:extLst>
          </p:cNvPr>
          <p:cNvSpPr>
            <a:spLocks noGrp="1" noChangeArrowheads="1"/>
          </p:cNvSpPr>
          <p:nvPr>
            <p:ph type="body" idx="1"/>
          </p:nvPr>
        </p:nvSpPr>
        <p:spPr>
          <a:xfrm>
            <a:off x="381000" y="1371600"/>
            <a:ext cx="8382000" cy="1752600"/>
          </a:xfrm>
        </p:spPr>
        <p:txBody>
          <a:bodyPr/>
          <a:lstStyle/>
          <a:p>
            <a:pPr>
              <a:buFont typeface="Wingdings" panose="05000000000000000000" pitchFamily="2" charset="2"/>
              <a:buNone/>
            </a:pPr>
            <a:r>
              <a:rPr lang="zh-CN" altLang="en-US" sz="2800"/>
              <a:t>    4、快速原型法</a:t>
            </a:r>
          </a:p>
          <a:p>
            <a:pPr>
              <a:spcBef>
                <a:spcPct val="10000"/>
              </a:spcBef>
              <a:buFont typeface="Wingdings" panose="05000000000000000000" pitchFamily="2" charset="2"/>
              <a:buNone/>
            </a:pPr>
            <a:r>
              <a:rPr lang="zh-CN" altLang="en-US" sz="2800">
                <a:latin typeface="宋体" panose="02010600030101010101" pitchFamily="2" charset="-122"/>
              </a:rPr>
              <a:t>     </a:t>
            </a:r>
            <a:r>
              <a:rPr lang="zh-CN" altLang="en-US" sz="2400">
                <a:latin typeface="宋体" panose="02010600030101010101" pitchFamily="2" charset="-122"/>
              </a:rPr>
              <a:t>根据客户需求在较短的时间内解决用户最迫切解决的问题，完成可演示的产品。这个产品只实现最重要功能，在得到用户的更加明确的需求之后，原型将丢弃。</a:t>
            </a:r>
          </a:p>
        </p:txBody>
      </p:sp>
      <p:grpSp>
        <p:nvGrpSpPr>
          <p:cNvPr id="2" name="Group 96">
            <a:extLst>
              <a:ext uri="{FF2B5EF4-FFF2-40B4-BE49-F238E27FC236}">
                <a16:creationId xmlns:a16="http://schemas.microsoft.com/office/drawing/2014/main" id="{56B7A613-3BB5-465B-919C-E4901E90B0E8}"/>
              </a:ext>
            </a:extLst>
          </p:cNvPr>
          <p:cNvGrpSpPr>
            <a:grpSpLocks/>
          </p:cNvGrpSpPr>
          <p:nvPr/>
        </p:nvGrpSpPr>
        <p:grpSpPr bwMode="auto">
          <a:xfrm>
            <a:off x="1295400" y="3124200"/>
            <a:ext cx="6172200" cy="2514600"/>
            <a:chOff x="1460" y="1824"/>
            <a:chExt cx="2956" cy="2246"/>
          </a:xfrm>
        </p:grpSpPr>
        <p:sp>
          <p:nvSpPr>
            <p:cNvPr id="142342" name="Text Box 97">
              <a:extLst>
                <a:ext uri="{FF2B5EF4-FFF2-40B4-BE49-F238E27FC236}">
                  <a16:creationId xmlns:a16="http://schemas.microsoft.com/office/drawing/2014/main" id="{8AD0ED07-2268-4C76-9C46-B18812A4B488}"/>
                </a:ext>
              </a:extLst>
            </p:cNvPr>
            <p:cNvSpPr txBox="1">
              <a:spLocks noChangeArrowheads="1"/>
            </p:cNvSpPr>
            <p:nvPr/>
          </p:nvSpPr>
          <p:spPr bwMode="auto">
            <a:xfrm>
              <a:off x="1460" y="1824"/>
              <a:ext cx="92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需求分析</a:t>
              </a:r>
            </a:p>
          </p:txBody>
        </p:sp>
        <p:sp>
          <p:nvSpPr>
            <p:cNvPr id="142343" name="Text Box 98">
              <a:extLst>
                <a:ext uri="{FF2B5EF4-FFF2-40B4-BE49-F238E27FC236}">
                  <a16:creationId xmlns:a16="http://schemas.microsoft.com/office/drawing/2014/main" id="{CFD0CDA0-0AE1-41E5-A7FF-D737D30022B0}"/>
                </a:ext>
              </a:extLst>
            </p:cNvPr>
            <p:cNvSpPr txBox="1">
              <a:spLocks noChangeArrowheads="1"/>
            </p:cNvSpPr>
            <p:nvPr/>
          </p:nvSpPr>
          <p:spPr bwMode="auto">
            <a:xfrm>
              <a:off x="2014" y="2305"/>
              <a:ext cx="92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原型开发</a:t>
              </a:r>
            </a:p>
          </p:txBody>
        </p:sp>
        <p:sp>
          <p:nvSpPr>
            <p:cNvPr id="142344" name="Text Box 99">
              <a:extLst>
                <a:ext uri="{FF2B5EF4-FFF2-40B4-BE49-F238E27FC236}">
                  <a16:creationId xmlns:a16="http://schemas.microsoft.com/office/drawing/2014/main" id="{186814F2-4295-4D79-93B0-991CF73CFE78}"/>
                </a:ext>
              </a:extLst>
            </p:cNvPr>
            <p:cNvSpPr txBox="1">
              <a:spLocks noChangeArrowheads="1"/>
            </p:cNvSpPr>
            <p:nvPr/>
          </p:nvSpPr>
          <p:spPr bwMode="auto">
            <a:xfrm>
              <a:off x="2569" y="2787"/>
              <a:ext cx="923" cy="32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原型评价</a:t>
              </a:r>
            </a:p>
          </p:txBody>
        </p:sp>
        <p:sp>
          <p:nvSpPr>
            <p:cNvPr id="142345" name="Text Box 100">
              <a:extLst>
                <a:ext uri="{FF2B5EF4-FFF2-40B4-BE49-F238E27FC236}">
                  <a16:creationId xmlns:a16="http://schemas.microsoft.com/office/drawing/2014/main" id="{47E835AB-E9DC-421B-A1EA-C2AE6C323D8B}"/>
                </a:ext>
              </a:extLst>
            </p:cNvPr>
            <p:cNvSpPr txBox="1">
              <a:spLocks noChangeArrowheads="1"/>
            </p:cNvSpPr>
            <p:nvPr/>
          </p:nvSpPr>
          <p:spPr bwMode="auto">
            <a:xfrm>
              <a:off x="3030" y="3268"/>
              <a:ext cx="92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最终设计</a:t>
              </a:r>
            </a:p>
          </p:txBody>
        </p:sp>
        <p:sp>
          <p:nvSpPr>
            <p:cNvPr id="142346" name="Text Box 101">
              <a:extLst>
                <a:ext uri="{FF2B5EF4-FFF2-40B4-BE49-F238E27FC236}">
                  <a16:creationId xmlns:a16="http://schemas.microsoft.com/office/drawing/2014/main" id="{50D4150A-02C0-4D3C-A770-457385B69DEF}"/>
                </a:ext>
              </a:extLst>
            </p:cNvPr>
            <p:cNvSpPr txBox="1">
              <a:spLocks noChangeArrowheads="1"/>
            </p:cNvSpPr>
            <p:nvPr/>
          </p:nvSpPr>
          <p:spPr bwMode="auto">
            <a:xfrm>
              <a:off x="3492" y="3749"/>
              <a:ext cx="92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系统实现</a:t>
              </a:r>
            </a:p>
          </p:txBody>
        </p:sp>
        <p:sp>
          <p:nvSpPr>
            <p:cNvPr id="142347" name="AutoShape 102">
              <a:extLst>
                <a:ext uri="{FF2B5EF4-FFF2-40B4-BE49-F238E27FC236}">
                  <a16:creationId xmlns:a16="http://schemas.microsoft.com/office/drawing/2014/main" id="{A9ECDF2C-83BA-4024-9B42-89B5F3A9788F}"/>
                </a:ext>
              </a:extLst>
            </p:cNvPr>
            <p:cNvSpPr>
              <a:spLocks noChangeArrowheads="1"/>
            </p:cNvSpPr>
            <p:nvPr/>
          </p:nvSpPr>
          <p:spPr bwMode="auto">
            <a:xfrm rot="1856971">
              <a:off x="2384" y="1984"/>
              <a:ext cx="462" cy="161"/>
            </a:xfrm>
            <a:prstGeom prst="curvedDownArrow">
              <a:avLst>
                <a:gd name="adj1" fmla="val 57391"/>
                <a:gd name="adj2" fmla="val 114783"/>
                <a:gd name="adj3" fmla="val 33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348" name="AutoShape 103">
              <a:extLst>
                <a:ext uri="{FF2B5EF4-FFF2-40B4-BE49-F238E27FC236}">
                  <a16:creationId xmlns:a16="http://schemas.microsoft.com/office/drawing/2014/main" id="{CAE17303-A4AF-4329-AAE7-CBD705B72200}"/>
                </a:ext>
              </a:extLst>
            </p:cNvPr>
            <p:cNvSpPr>
              <a:spLocks noChangeArrowheads="1"/>
            </p:cNvSpPr>
            <p:nvPr/>
          </p:nvSpPr>
          <p:spPr bwMode="auto">
            <a:xfrm rot="1856971">
              <a:off x="2938" y="2466"/>
              <a:ext cx="462" cy="160"/>
            </a:xfrm>
            <a:prstGeom prst="curvedDownArrow">
              <a:avLst>
                <a:gd name="adj1" fmla="val 57750"/>
                <a:gd name="adj2" fmla="val 115500"/>
                <a:gd name="adj3" fmla="val 33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349" name="AutoShape 104">
              <a:extLst>
                <a:ext uri="{FF2B5EF4-FFF2-40B4-BE49-F238E27FC236}">
                  <a16:creationId xmlns:a16="http://schemas.microsoft.com/office/drawing/2014/main" id="{D9421142-B990-4B4D-B40F-B00F09ACABE5}"/>
                </a:ext>
              </a:extLst>
            </p:cNvPr>
            <p:cNvSpPr>
              <a:spLocks noChangeArrowheads="1"/>
            </p:cNvSpPr>
            <p:nvPr/>
          </p:nvSpPr>
          <p:spPr bwMode="auto">
            <a:xfrm rot="1856971">
              <a:off x="3504" y="2928"/>
              <a:ext cx="462" cy="160"/>
            </a:xfrm>
            <a:prstGeom prst="curvedDownArrow">
              <a:avLst>
                <a:gd name="adj1" fmla="val 57750"/>
                <a:gd name="adj2" fmla="val 115500"/>
                <a:gd name="adj3" fmla="val 33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350" name="AutoShape 105">
              <a:extLst>
                <a:ext uri="{FF2B5EF4-FFF2-40B4-BE49-F238E27FC236}">
                  <a16:creationId xmlns:a16="http://schemas.microsoft.com/office/drawing/2014/main" id="{169F0C7B-4423-402A-9B7B-F80ECE4894D5}"/>
                </a:ext>
              </a:extLst>
            </p:cNvPr>
            <p:cNvSpPr>
              <a:spLocks noChangeArrowheads="1"/>
            </p:cNvSpPr>
            <p:nvPr/>
          </p:nvSpPr>
          <p:spPr bwMode="auto">
            <a:xfrm rot="1856971">
              <a:off x="3954" y="3428"/>
              <a:ext cx="462" cy="161"/>
            </a:xfrm>
            <a:prstGeom prst="curvedDownArrow">
              <a:avLst>
                <a:gd name="adj1" fmla="val 57391"/>
                <a:gd name="adj2" fmla="val 114783"/>
                <a:gd name="adj3" fmla="val 33333"/>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351" name="Line 106">
              <a:extLst>
                <a:ext uri="{FF2B5EF4-FFF2-40B4-BE49-F238E27FC236}">
                  <a16:creationId xmlns:a16="http://schemas.microsoft.com/office/drawing/2014/main" id="{31E4CE12-9034-4622-8D15-B4FC7FF69243}"/>
                </a:ext>
              </a:extLst>
            </p:cNvPr>
            <p:cNvSpPr>
              <a:spLocks noChangeShapeType="1"/>
            </p:cNvSpPr>
            <p:nvPr/>
          </p:nvSpPr>
          <p:spPr bwMode="auto">
            <a:xfrm>
              <a:off x="2291" y="2626"/>
              <a:ext cx="0" cy="9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2" name="Line 107">
              <a:extLst>
                <a:ext uri="{FF2B5EF4-FFF2-40B4-BE49-F238E27FC236}">
                  <a16:creationId xmlns:a16="http://schemas.microsoft.com/office/drawing/2014/main" id="{2F2CFF7B-8BF6-40B0-83A4-512EBE21EE6F}"/>
                </a:ext>
              </a:extLst>
            </p:cNvPr>
            <p:cNvSpPr>
              <a:spLocks noChangeShapeType="1"/>
            </p:cNvSpPr>
            <p:nvPr/>
          </p:nvSpPr>
          <p:spPr bwMode="auto">
            <a:xfrm flipH="1">
              <a:off x="1737" y="3589"/>
              <a:ext cx="55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353" name="Line 108">
              <a:extLst>
                <a:ext uri="{FF2B5EF4-FFF2-40B4-BE49-F238E27FC236}">
                  <a16:creationId xmlns:a16="http://schemas.microsoft.com/office/drawing/2014/main" id="{552FE8ED-8C54-4349-AD21-64B990510CEF}"/>
                </a:ext>
              </a:extLst>
            </p:cNvPr>
            <p:cNvSpPr>
              <a:spLocks noChangeShapeType="1"/>
            </p:cNvSpPr>
            <p:nvPr/>
          </p:nvSpPr>
          <p:spPr bwMode="auto">
            <a:xfrm flipV="1">
              <a:off x="1734" y="2145"/>
              <a:ext cx="0" cy="1444"/>
            </a:xfrm>
            <a:prstGeom prst="line">
              <a:avLst/>
            </a:prstGeom>
            <a:noFill/>
            <a:ln w="12700">
              <a:solidFill>
                <a:schemeClr val="tx1"/>
              </a:solidFill>
              <a:prstDash val="dash"/>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2354" name="Text Box 109">
              <a:extLst>
                <a:ext uri="{FF2B5EF4-FFF2-40B4-BE49-F238E27FC236}">
                  <a16:creationId xmlns:a16="http://schemas.microsoft.com/office/drawing/2014/main" id="{7EAAA40E-D2C3-4F60-A03A-87D6491D3FB5}"/>
                </a:ext>
              </a:extLst>
            </p:cNvPr>
            <p:cNvSpPr txBox="1">
              <a:spLocks noChangeArrowheads="1"/>
            </p:cNvSpPr>
            <p:nvPr/>
          </p:nvSpPr>
          <p:spPr bwMode="auto">
            <a:xfrm>
              <a:off x="1550" y="3749"/>
              <a:ext cx="92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108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a:t>用户反馈</a:t>
              </a:r>
            </a:p>
          </p:txBody>
        </p:sp>
      </p:grpSp>
      <p:sp>
        <p:nvSpPr>
          <p:cNvPr id="66671" name="Text Box 111">
            <a:extLst>
              <a:ext uri="{FF2B5EF4-FFF2-40B4-BE49-F238E27FC236}">
                <a16:creationId xmlns:a16="http://schemas.microsoft.com/office/drawing/2014/main" id="{1D7FC29E-A828-47A7-936E-5849167D104D}"/>
              </a:ext>
            </a:extLst>
          </p:cNvPr>
          <p:cNvSpPr txBox="1">
            <a:spLocks noChangeArrowheads="1"/>
          </p:cNvSpPr>
          <p:nvPr/>
        </p:nvSpPr>
        <p:spPr bwMode="auto">
          <a:xfrm>
            <a:off x="2133600" y="57150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图1-8  快速原型开发模式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outVertical)">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655">
                                            <p:txEl>
                                              <p:pRg st="0" end="0"/>
                                            </p:txEl>
                                          </p:spTgt>
                                        </p:tgtEl>
                                        <p:attrNameLst>
                                          <p:attrName>style.visibility</p:attrName>
                                        </p:attrNameLst>
                                      </p:cBhvr>
                                      <p:to>
                                        <p:strVal val="visible"/>
                                      </p:to>
                                    </p:set>
                                    <p:animEffect transition="in" filter="wipe(left)">
                                      <p:cBhvr>
                                        <p:cTn id="12" dur="500"/>
                                        <p:tgtEl>
                                          <p:spTgt spid="66655">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6655">
                                            <p:txEl>
                                              <p:pRg st="1" end="1"/>
                                            </p:txEl>
                                          </p:spTgt>
                                        </p:tgtEl>
                                        <p:attrNameLst>
                                          <p:attrName>style.visibility</p:attrName>
                                        </p:attrNameLst>
                                      </p:cBhvr>
                                      <p:to>
                                        <p:strVal val="visible"/>
                                      </p:to>
                                    </p:set>
                                    <p:animEffect transition="in" filter="wipe(left)">
                                      <p:cBhvr>
                                        <p:cTn id="16" dur="500"/>
                                        <p:tgtEl>
                                          <p:spTgt spid="6665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66671"/>
                                        </p:tgtEl>
                                        <p:attrNameLst>
                                          <p:attrName>style.visibility</p:attrName>
                                        </p:attrNameLst>
                                      </p:cBhvr>
                                      <p:to>
                                        <p:strVal val="visible"/>
                                      </p:to>
                                    </p:set>
                                    <p:anim calcmode="lin" valueType="num">
                                      <p:cBhvr additive="base">
                                        <p:cTn id="26" dur="500" fill="hold"/>
                                        <p:tgtEl>
                                          <p:spTgt spid="66671"/>
                                        </p:tgtEl>
                                        <p:attrNameLst>
                                          <p:attrName>ppt_x</p:attrName>
                                        </p:attrNameLst>
                                      </p:cBhvr>
                                      <p:tavLst>
                                        <p:tav tm="0">
                                          <p:val>
                                            <p:strVal val="0-#ppt_w/2"/>
                                          </p:val>
                                        </p:tav>
                                        <p:tav tm="100000">
                                          <p:val>
                                            <p:strVal val="#ppt_x"/>
                                          </p:val>
                                        </p:tav>
                                      </p:tavLst>
                                    </p:anim>
                                    <p:anim calcmode="lin" valueType="num">
                                      <p:cBhvr additive="base">
                                        <p:cTn id="27" dur="500" fill="hold"/>
                                        <p:tgtEl>
                                          <p:spTgt spid="66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655" grpId="0" build="p" autoUpdateAnimBg="0"/>
      <p:bldP spid="66671"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702ED5A4-90DE-444B-9A5F-3330F2710F95}"/>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sp>
        <p:nvSpPr>
          <p:cNvPr id="143363" name="Rectangle 3">
            <a:extLst>
              <a:ext uri="{FF2B5EF4-FFF2-40B4-BE49-F238E27FC236}">
                <a16:creationId xmlns:a16="http://schemas.microsoft.com/office/drawing/2014/main" id="{B365D257-6AC0-4B90-A1D4-5B6F708262F4}"/>
              </a:ext>
            </a:extLst>
          </p:cNvPr>
          <p:cNvSpPr>
            <a:spLocks noGrp="1" noChangeArrowheads="1"/>
          </p:cNvSpPr>
          <p:nvPr>
            <p:ph type="body" idx="1"/>
          </p:nvPr>
        </p:nvSpPr>
        <p:spPr>
          <a:xfrm>
            <a:off x="539750" y="1341438"/>
            <a:ext cx="8153400" cy="5003800"/>
          </a:xfrm>
        </p:spPr>
        <p:txBody>
          <a:bodyPr/>
          <a:lstStyle/>
          <a:p>
            <a:pPr>
              <a:spcBef>
                <a:spcPct val="10000"/>
              </a:spcBef>
              <a:spcAft>
                <a:spcPct val="10000"/>
              </a:spcAft>
              <a:buFont typeface="Wingdings" panose="05000000000000000000" pitchFamily="2" charset="2"/>
              <a:buNone/>
            </a:pPr>
            <a:r>
              <a:rPr lang="en-US" altLang="zh-CN" sz="2800"/>
              <a:t>5</a:t>
            </a:r>
            <a:r>
              <a:rPr lang="zh-CN" altLang="en-US" sz="2800"/>
              <a:t>、螺旋模式法</a:t>
            </a:r>
          </a:p>
          <a:p>
            <a:pPr>
              <a:spcBef>
                <a:spcPct val="10000"/>
              </a:spcBef>
              <a:spcAft>
                <a:spcPct val="10000"/>
              </a:spcAft>
            </a:pPr>
            <a:r>
              <a:rPr lang="zh-CN" altLang="en-US" sz="2400">
                <a:latin typeface="宋体" panose="02010600030101010101" pitchFamily="2" charset="-122"/>
              </a:rPr>
              <a:t>螺旋模式是瀑布模式与边写边改演化模式相结合，并加入风险评估所建立的软件开发模式。</a:t>
            </a:r>
            <a:r>
              <a:rPr lang="zh-CN" altLang="en-US" sz="2400"/>
              <a:t> </a:t>
            </a:r>
          </a:p>
          <a:p>
            <a:pPr>
              <a:spcBef>
                <a:spcPct val="10000"/>
              </a:spcBef>
              <a:spcAft>
                <a:spcPct val="10000"/>
              </a:spcAft>
            </a:pPr>
            <a:r>
              <a:rPr lang="zh-CN" altLang="en-US" sz="2400">
                <a:latin typeface="宋体" panose="02010600030101010101" pitchFamily="2" charset="-122"/>
              </a:rPr>
              <a:t>主要思想是在开始时不必详细定义所有细节，而是从小开始，定义重要功能，尽量实现，接受客户反馈，进入下一阶段，并重复上述过程，直到获得最终产品。</a:t>
            </a:r>
            <a:r>
              <a:rPr lang="zh-CN" altLang="en-US" sz="2400"/>
              <a:t> </a:t>
            </a:r>
          </a:p>
          <a:p>
            <a:pPr>
              <a:spcBef>
                <a:spcPct val="10000"/>
              </a:spcBef>
              <a:spcAft>
                <a:spcPct val="10000"/>
              </a:spcAft>
            </a:pPr>
            <a:r>
              <a:rPr lang="zh-CN" altLang="en-US" sz="2400">
                <a:latin typeface="宋体" panose="02010600030101010101" pitchFamily="2" charset="-122"/>
              </a:rPr>
              <a:t>每一螺旋（开发阶段）包括</a:t>
            </a:r>
            <a:r>
              <a:rPr lang="zh-CN" altLang="en-US" sz="2400">
                <a:latin typeface="Times New Roman" panose="02020603050405020304" pitchFamily="18" charset="0"/>
              </a:rPr>
              <a:t>5</a:t>
            </a:r>
            <a:r>
              <a:rPr lang="zh-CN" altLang="en-US" sz="2400">
                <a:latin typeface="宋体" panose="02010600030101010101" pitchFamily="2" charset="-122"/>
              </a:rPr>
              <a:t>个步骤：①确定目标，选择方案和限制条件。 ②对方案风险进行评估，并能解决风险。 ③进行本阶段的开发和测试。 ④计划下一阶段。 ⑤确定进入下阶段的方法。</a:t>
            </a:r>
          </a:p>
          <a:p>
            <a:pPr>
              <a:spcBef>
                <a:spcPct val="10000"/>
              </a:spcBef>
              <a:spcAft>
                <a:spcPct val="10000"/>
              </a:spcAft>
            </a:pPr>
            <a:r>
              <a:rPr lang="zh-CN" altLang="en-US" sz="2400">
                <a:latin typeface="Times New Roman" panose="02020603050405020304" pitchFamily="18" charset="0"/>
              </a:rPr>
              <a:t>优点：严格的全过程风险管理；强调各开发阶段的质量；提供机会评估项目是否有价值继续下去。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barn(outVertical)">
                                      <p:cBhvr>
                                        <p:cTn id="7" dur="500"/>
                                        <p:tgtEl>
                                          <p:spTgt spid="143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3">
                                            <p:txEl>
                                              <p:pRg st="0" end="0"/>
                                            </p:txEl>
                                          </p:spTgt>
                                        </p:tgtEl>
                                        <p:attrNameLst>
                                          <p:attrName>style.visibility</p:attrName>
                                        </p:attrNameLst>
                                      </p:cBhvr>
                                      <p:to>
                                        <p:strVal val="visible"/>
                                      </p:to>
                                    </p:set>
                                    <p:animEffect transition="in" filter="wipe(left)">
                                      <p:cBhvr>
                                        <p:cTn id="12" dur="500"/>
                                        <p:tgtEl>
                                          <p:spTgt spid="143363">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3363">
                                            <p:txEl>
                                              <p:pRg st="1" end="1"/>
                                            </p:txEl>
                                          </p:spTgt>
                                        </p:tgtEl>
                                        <p:attrNameLst>
                                          <p:attrName>style.visibility</p:attrName>
                                        </p:attrNameLst>
                                      </p:cBhvr>
                                      <p:to>
                                        <p:strVal val="visible"/>
                                      </p:to>
                                    </p:set>
                                    <p:animEffect transition="in" filter="wipe(left)">
                                      <p:cBhvr>
                                        <p:cTn id="16" dur="500"/>
                                        <p:tgtEl>
                                          <p:spTgt spid="143363">
                                            <p:txEl>
                                              <p:pRg st="1" end="1"/>
                                            </p:txEl>
                                          </p:spTgt>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3363">
                                            <p:txEl>
                                              <p:pRg st="2" end="2"/>
                                            </p:txEl>
                                          </p:spTgt>
                                        </p:tgtEl>
                                        <p:attrNameLst>
                                          <p:attrName>style.visibility</p:attrName>
                                        </p:attrNameLst>
                                      </p:cBhvr>
                                      <p:to>
                                        <p:strVal val="visible"/>
                                      </p:to>
                                    </p:set>
                                    <p:animEffect transition="in" filter="wipe(left)">
                                      <p:cBhvr>
                                        <p:cTn id="20" dur="500"/>
                                        <p:tgtEl>
                                          <p:spTgt spid="14336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3363">
                                            <p:txEl>
                                              <p:pRg st="3" end="3"/>
                                            </p:txEl>
                                          </p:spTgt>
                                        </p:tgtEl>
                                        <p:attrNameLst>
                                          <p:attrName>style.visibility</p:attrName>
                                        </p:attrNameLst>
                                      </p:cBhvr>
                                      <p:to>
                                        <p:strVal val="visible"/>
                                      </p:to>
                                    </p:set>
                                    <p:animEffect transition="in" filter="wipe(left)">
                                      <p:cBhvr>
                                        <p:cTn id="25" dur="500"/>
                                        <p:tgtEl>
                                          <p:spTgt spid="143363">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3363">
                                            <p:txEl>
                                              <p:pRg st="4" end="4"/>
                                            </p:txEl>
                                          </p:spTgt>
                                        </p:tgtEl>
                                        <p:attrNameLst>
                                          <p:attrName>style.visibility</p:attrName>
                                        </p:attrNameLst>
                                      </p:cBhvr>
                                      <p:to>
                                        <p:strVal val="visible"/>
                                      </p:to>
                                    </p:set>
                                    <p:animEffect transition="in" filter="wipe(left)">
                                      <p:cBhvr>
                                        <p:cTn id="30" dur="500"/>
                                        <p:tgtEl>
                                          <p:spTgt spid="143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3B7DEF1-B1FA-4088-86F2-A757C99F96CF}"/>
              </a:ext>
            </a:extLst>
          </p:cNvPr>
          <p:cNvSpPr>
            <a:spLocks noGrp="1" noChangeArrowheads="1"/>
          </p:cNvSpPr>
          <p:nvPr>
            <p:ph type="title"/>
          </p:nvPr>
        </p:nvSpPr>
        <p:spPr/>
        <p:txBody>
          <a:bodyPr/>
          <a:lstStyle/>
          <a:p>
            <a:r>
              <a:rPr lang="en-US" altLang="zh-CN" sz="4000"/>
              <a:t>8 </a:t>
            </a:r>
            <a:r>
              <a:rPr lang="zh-CN" altLang="en-US" sz="4000"/>
              <a:t>软件开发模式</a:t>
            </a:r>
            <a:r>
              <a:rPr lang="zh-CN" altLang="en-US" sz="3200"/>
              <a:t>（续）</a:t>
            </a:r>
          </a:p>
        </p:txBody>
      </p:sp>
      <p:grpSp>
        <p:nvGrpSpPr>
          <p:cNvPr id="2" name="Group 170">
            <a:extLst>
              <a:ext uri="{FF2B5EF4-FFF2-40B4-BE49-F238E27FC236}">
                <a16:creationId xmlns:a16="http://schemas.microsoft.com/office/drawing/2014/main" id="{72814866-29E3-4B8C-B5FB-C8E3F60192D5}"/>
              </a:ext>
            </a:extLst>
          </p:cNvPr>
          <p:cNvGrpSpPr>
            <a:grpSpLocks/>
          </p:cNvGrpSpPr>
          <p:nvPr/>
        </p:nvGrpSpPr>
        <p:grpSpPr bwMode="auto">
          <a:xfrm>
            <a:off x="827088" y="1341438"/>
            <a:ext cx="7273925" cy="4906962"/>
            <a:chOff x="521" y="845"/>
            <a:chExt cx="4582" cy="3091"/>
          </a:xfrm>
        </p:grpSpPr>
        <p:sp>
          <p:nvSpPr>
            <p:cNvPr id="146436" name="Text Box 166">
              <a:extLst>
                <a:ext uri="{FF2B5EF4-FFF2-40B4-BE49-F238E27FC236}">
                  <a16:creationId xmlns:a16="http://schemas.microsoft.com/office/drawing/2014/main" id="{BC5522D8-1DB0-40C0-894D-43C85F701659}"/>
                </a:ext>
              </a:extLst>
            </p:cNvPr>
            <p:cNvSpPr txBox="1">
              <a:spLocks noChangeArrowheads="1"/>
            </p:cNvSpPr>
            <p:nvPr/>
          </p:nvSpPr>
          <p:spPr bwMode="auto">
            <a:xfrm>
              <a:off x="1248" y="3648"/>
              <a:ext cx="2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图1-9  螺旋开发模式</a:t>
              </a:r>
            </a:p>
          </p:txBody>
        </p:sp>
        <p:grpSp>
          <p:nvGrpSpPr>
            <p:cNvPr id="146437" name="Group 168">
              <a:extLst>
                <a:ext uri="{FF2B5EF4-FFF2-40B4-BE49-F238E27FC236}">
                  <a16:creationId xmlns:a16="http://schemas.microsoft.com/office/drawing/2014/main" id="{BAA3AC66-C053-4AF8-948A-F92A3E3AA284}"/>
                </a:ext>
              </a:extLst>
            </p:cNvPr>
            <p:cNvGrpSpPr>
              <a:grpSpLocks/>
            </p:cNvGrpSpPr>
            <p:nvPr/>
          </p:nvGrpSpPr>
          <p:grpSpPr bwMode="auto">
            <a:xfrm>
              <a:off x="521" y="845"/>
              <a:ext cx="4582" cy="2755"/>
              <a:chOff x="576" y="1104"/>
              <a:chExt cx="4368" cy="2496"/>
            </a:xfrm>
          </p:grpSpPr>
          <p:grpSp>
            <p:nvGrpSpPr>
              <p:cNvPr id="146438" name="Group 122">
                <a:extLst>
                  <a:ext uri="{FF2B5EF4-FFF2-40B4-BE49-F238E27FC236}">
                    <a16:creationId xmlns:a16="http://schemas.microsoft.com/office/drawing/2014/main" id="{AF50554E-DA38-4FB0-A03A-283B06BCBCC3}"/>
                  </a:ext>
                </a:extLst>
              </p:cNvPr>
              <p:cNvGrpSpPr>
                <a:grpSpLocks/>
              </p:cNvGrpSpPr>
              <p:nvPr/>
            </p:nvGrpSpPr>
            <p:grpSpPr bwMode="auto">
              <a:xfrm>
                <a:off x="576" y="1104"/>
                <a:ext cx="4368" cy="2496"/>
                <a:chOff x="768" y="1248"/>
                <a:chExt cx="4416" cy="2928"/>
              </a:xfrm>
            </p:grpSpPr>
            <p:grpSp>
              <p:nvGrpSpPr>
                <p:cNvPr id="146440" name="Group 123">
                  <a:extLst>
                    <a:ext uri="{FF2B5EF4-FFF2-40B4-BE49-F238E27FC236}">
                      <a16:creationId xmlns:a16="http://schemas.microsoft.com/office/drawing/2014/main" id="{3695E241-016B-4EDA-BD45-699F332C8433}"/>
                    </a:ext>
                  </a:extLst>
                </p:cNvPr>
                <p:cNvGrpSpPr>
                  <a:grpSpLocks/>
                </p:cNvGrpSpPr>
                <p:nvPr/>
              </p:nvGrpSpPr>
              <p:grpSpPr bwMode="auto">
                <a:xfrm>
                  <a:off x="768" y="1296"/>
                  <a:ext cx="4416" cy="2797"/>
                  <a:chOff x="1248" y="1776"/>
                  <a:chExt cx="3456" cy="2317"/>
                </a:xfrm>
              </p:grpSpPr>
              <p:sp>
                <p:nvSpPr>
                  <p:cNvPr id="146442" name="Text Box 124">
                    <a:extLst>
                      <a:ext uri="{FF2B5EF4-FFF2-40B4-BE49-F238E27FC236}">
                        <a16:creationId xmlns:a16="http://schemas.microsoft.com/office/drawing/2014/main" id="{160F833E-8ADB-4AFC-8E95-42ABA9655929}"/>
                      </a:ext>
                    </a:extLst>
                  </p:cNvPr>
                  <p:cNvSpPr txBox="1">
                    <a:spLocks noChangeArrowheads="1"/>
                  </p:cNvSpPr>
                  <p:nvPr/>
                </p:nvSpPr>
                <p:spPr bwMode="auto">
                  <a:xfrm>
                    <a:off x="4015" y="3021"/>
                    <a:ext cx="394"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详细设计</a:t>
                    </a:r>
                  </a:p>
                </p:txBody>
              </p:sp>
              <p:sp>
                <p:nvSpPr>
                  <p:cNvPr id="146443" name="Text Box 125">
                    <a:extLst>
                      <a:ext uri="{FF2B5EF4-FFF2-40B4-BE49-F238E27FC236}">
                        <a16:creationId xmlns:a16="http://schemas.microsoft.com/office/drawing/2014/main" id="{B8669434-CB3B-4C5F-A8DE-1F81B6FD9AFC}"/>
                      </a:ext>
                    </a:extLst>
                  </p:cNvPr>
                  <p:cNvSpPr txBox="1">
                    <a:spLocks noChangeArrowheads="1"/>
                  </p:cNvSpPr>
                  <p:nvPr/>
                </p:nvSpPr>
                <p:spPr bwMode="auto">
                  <a:xfrm>
                    <a:off x="3400" y="2201"/>
                    <a:ext cx="3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200"/>
                      <a:t>风险分析</a:t>
                    </a:r>
                  </a:p>
                </p:txBody>
              </p:sp>
              <p:sp>
                <p:nvSpPr>
                  <p:cNvPr id="146444" name="Text Box 126">
                    <a:extLst>
                      <a:ext uri="{FF2B5EF4-FFF2-40B4-BE49-F238E27FC236}">
                        <a16:creationId xmlns:a16="http://schemas.microsoft.com/office/drawing/2014/main" id="{7E81D384-5DB5-49B2-AEDD-A84C36723242}"/>
                      </a:ext>
                    </a:extLst>
                  </p:cNvPr>
                  <p:cNvSpPr txBox="1">
                    <a:spLocks noChangeArrowheads="1"/>
                  </p:cNvSpPr>
                  <p:nvPr/>
                </p:nvSpPr>
                <p:spPr bwMode="auto">
                  <a:xfrm>
                    <a:off x="1693" y="3665"/>
                    <a:ext cx="36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评估方案</a:t>
                    </a:r>
                  </a:p>
                </p:txBody>
              </p:sp>
              <p:sp>
                <p:nvSpPr>
                  <p:cNvPr id="146445" name="Text Box 127">
                    <a:extLst>
                      <a:ext uri="{FF2B5EF4-FFF2-40B4-BE49-F238E27FC236}">
                        <a16:creationId xmlns:a16="http://schemas.microsoft.com/office/drawing/2014/main" id="{77CD5444-CAAC-4BBD-B57D-2E5C4EC5C2B4}"/>
                      </a:ext>
                    </a:extLst>
                  </p:cNvPr>
                  <p:cNvSpPr txBox="1">
                    <a:spLocks noChangeArrowheads="1"/>
                  </p:cNvSpPr>
                  <p:nvPr/>
                </p:nvSpPr>
                <p:spPr bwMode="auto">
                  <a:xfrm>
                    <a:off x="2460" y="1776"/>
                    <a:ext cx="38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累计成本</a:t>
                    </a:r>
                  </a:p>
                </p:txBody>
              </p:sp>
              <p:sp>
                <p:nvSpPr>
                  <p:cNvPr id="146446" name="Text Box 128">
                    <a:extLst>
                      <a:ext uri="{FF2B5EF4-FFF2-40B4-BE49-F238E27FC236}">
                        <a16:creationId xmlns:a16="http://schemas.microsoft.com/office/drawing/2014/main" id="{15ACB0F6-C077-4600-BCF3-D5B6C88C5286}"/>
                      </a:ext>
                    </a:extLst>
                  </p:cNvPr>
                  <p:cNvSpPr txBox="1">
                    <a:spLocks noChangeArrowheads="1"/>
                  </p:cNvSpPr>
                  <p:nvPr/>
                </p:nvSpPr>
                <p:spPr bwMode="auto">
                  <a:xfrm>
                    <a:off x="1286" y="2794"/>
                    <a:ext cx="38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提交线</a:t>
                    </a:r>
                  </a:p>
                </p:txBody>
              </p:sp>
              <p:sp>
                <p:nvSpPr>
                  <p:cNvPr id="146447" name="Text Box 129">
                    <a:extLst>
                      <a:ext uri="{FF2B5EF4-FFF2-40B4-BE49-F238E27FC236}">
                        <a16:creationId xmlns:a16="http://schemas.microsoft.com/office/drawing/2014/main" id="{076148F4-0409-4C34-9366-4BE39C424470}"/>
                      </a:ext>
                    </a:extLst>
                  </p:cNvPr>
                  <p:cNvSpPr txBox="1">
                    <a:spLocks noChangeArrowheads="1"/>
                  </p:cNvSpPr>
                  <p:nvPr/>
                </p:nvSpPr>
                <p:spPr bwMode="auto">
                  <a:xfrm>
                    <a:off x="1624" y="2002"/>
                    <a:ext cx="38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制定计划</a:t>
                    </a:r>
                  </a:p>
                </p:txBody>
              </p:sp>
              <p:sp>
                <p:nvSpPr>
                  <p:cNvPr id="146448" name="Text Box 130">
                    <a:extLst>
                      <a:ext uri="{FF2B5EF4-FFF2-40B4-BE49-F238E27FC236}">
                        <a16:creationId xmlns:a16="http://schemas.microsoft.com/office/drawing/2014/main" id="{9882E703-0C3F-42CA-948F-EE8A6655B8B8}"/>
                      </a:ext>
                    </a:extLst>
                  </p:cNvPr>
                  <p:cNvSpPr txBox="1">
                    <a:spLocks noChangeArrowheads="1"/>
                  </p:cNvSpPr>
                  <p:nvPr/>
                </p:nvSpPr>
                <p:spPr bwMode="auto">
                  <a:xfrm>
                    <a:off x="2901" y="2827"/>
                    <a:ext cx="27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原型1</a:t>
                    </a:r>
                  </a:p>
                </p:txBody>
              </p:sp>
              <p:sp>
                <p:nvSpPr>
                  <p:cNvPr id="146449" name="Text Box 131">
                    <a:extLst>
                      <a:ext uri="{FF2B5EF4-FFF2-40B4-BE49-F238E27FC236}">
                        <a16:creationId xmlns:a16="http://schemas.microsoft.com/office/drawing/2014/main" id="{8AF6E348-C8AD-42DF-BC64-CFE17A6BD87F}"/>
                      </a:ext>
                    </a:extLst>
                  </p:cNvPr>
                  <p:cNvSpPr txBox="1">
                    <a:spLocks noChangeArrowheads="1"/>
                  </p:cNvSpPr>
                  <p:nvPr/>
                </p:nvSpPr>
                <p:spPr bwMode="auto">
                  <a:xfrm>
                    <a:off x="3285" y="2781"/>
                    <a:ext cx="27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原型2</a:t>
                    </a:r>
                  </a:p>
                </p:txBody>
              </p:sp>
              <p:sp>
                <p:nvSpPr>
                  <p:cNvPr id="146450" name="Text Box 132">
                    <a:extLst>
                      <a:ext uri="{FF2B5EF4-FFF2-40B4-BE49-F238E27FC236}">
                        <a16:creationId xmlns:a16="http://schemas.microsoft.com/office/drawing/2014/main" id="{452E443C-2786-41CA-812A-AE56B3DAE1B2}"/>
                      </a:ext>
                    </a:extLst>
                  </p:cNvPr>
                  <p:cNvSpPr txBox="1">
                    <a:spLocks noChangeArrowheads="1"/>
                  </p:cNvSpPr>
                  <p:nvPr/>
                </p:nvSpPr>
                <p:spPr bwMode="auto">
                  <a:xfrm>
                    <a:off x="3594" y="2709"/>
                    <a:ext cx="27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原型3</a:t>
                    </a:r>
                  </a:p>
                </p:txBody>
              </p:sp>
              <p:sp>
                <p:nvSpPr>
                  <p:cNvPr id="146451" name="Text Box 133">
                    <a:extLst>
                      <a:ext uri="{FF2B5EF4-FFF2-40B4-BE49-F238E27FC236}">
                        <a16:creationId xmlns:a16="http://schemas.microsoft.com/office/drawing/2014/main" id="{A5424BB6-3EE8-4432-AB88-8A01959ADF42}"/>
                      </a:ext>
                    </a:extLst>
                  </p:cNvPr>
                  <p:cNvSpPr txBox="1">
                    <a:spLocks noChangeArrowheads="1"/>
                  </p:cNvSpPr>
                  <p:nvPr/>
                </p:nvSpPr>
                <p:spPr bwMode="auto">
                  <a:xfrm>
                    <a:off x="3995" y="2618"/>
                    <a:ext cx="33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可运行</a:t>
                    </a:r>
                  </a:p>
                  <a:p>
                    <a:pPr eaLnBrk="1" hangingPunct="1">
                      <a:spcBef>
                        <a:spcPct val="0"/>
                      </a:spcBef>
                      <a:buFontTx/>
                      <a:buNone/>
                    </a:pPr>
                    <a:r>
                      <a:rPr lang="zh-CN" altLang="en-US" sz="1400"/>
                      <a:t>原型</a:t>
                    </a:r>
                  </a:p>
                </p:txBody>
              </p:sp>
              <p:sp>
                <p:nvSpPr>
                  <p:cNvPr id="146452" name="Text Box 134">
                    <a:extLst>
                      <a:ext uri="{FF2B5EF4-FFF2-40B4-BE49-F238E27FC236}">
                        <a16:creationId xmlns:a16="http://schemas.microsoft.com/office/drawing/2014/main" id="{DBAD002D-DC86-41EC-BFC1-980ADD66EB6E}"/>
                      </a:ext>
                    </a:extLst>
                  </p:cNvPr>
                  <p:cNvSpPr txBox="1">
                    <a:spLocks noChangeArrowheads="1"/>
                  </p:cNvSpPr>
                  <p:nvPr/>
                </p:nvSpPr>
                <p:spPr bwMode="auto">
                  <a:xfrm>
                    <a:off x="4146" y="2044"/>
                    <a:ext cx="33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200"/>
                      <a:t>风险分析</a:t>
                    </a:r>
                  </a:p>
                </p:txBody>
              </p:sp>
              <p:sp>
                <p:nvSpPr>
                  <p:cNvPr id="146453" name="Text Box 135">
                    <a:extLst>
                      <a:ext uri="{FF2B5EF4-FFF2-40B4-BE49-F238E27FC236}">
                        <a16:creationId xmlns:a16="http://schemas.microsoft.com/office/drawing/2014/main" id="{DD17D3DB-778D-48EB-AEB5-B47669C43584}"/>
                      </a:ext>
                    </a:extLst>
                  </p:cNvPr>
                  <p:cNvSpPr txBox="1">
                    <a:spLocks noChangeArrowheads="1"/>
                  </p:cNvSpPr>
                  <p:nvPr/>
                </p:nvSpPr>
                <p:spPr bwMode="auto">
                  <a:xfrm>
                    <a:off x="3116" y="2411"/>
                    <a:ext cx="33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200"/>
                      <a:t>风险分析</a:t>
                    </a:r>
                  </a:p>
                </p:txBody>
              </p:sp>
              <p:sp>
                <p:nvSpPr>
                  <p:cNvPr id="146454" name="Text Box 136">
                    <a:extLst>
                      <a:ext uri="{FF2B5EF4-FFF2-40B4-BE49-F238E27FC236}">
                        <a16:creationId xmlns:a16="http://schemas.microsoft.com/office/drawing/2014/main" id="{BC0A97A9-CFBA-4AAC-A4CD-E52934AE29CE}"/>
                      </a:ext>
                    </a:extLst>
                  </p:cNvPr>
                  <p:cNvSpPr txBox="1">
                    <a:spLocks noChangeArrowheads="1"/>
                  </p:cNvSpPr>
                  <p:nvPr/>
                </p:nvSpPr>
                <p:spPr bwMode="auto">
                  <a:xfrm>
                    <a:off x="2508" y="2977"/>
                    <a:ext cx="36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需求计划</a:t>
                    </a:r>
                  </a:p>
                </p:txBody>
              </p:sp>
              <p:sp>
                <p:nvSpPr>
                  <p:cNvPr id="146455" name="Text Box 137">
                    <a:extLst>
                      <a:ext uri="{FF2B5EF4-FFF2-40B4-BE49-F238E27FC236}">
                        <a16:creationId xmlns:a16="http://schemas.microsoft.com/office/drawing/2014/main" id="{CA26FD52-3AEC-48F7-94ED-C60F83221146}"/>
                      </a:ext>
                    </a:extLst>
                  </p:cNvPr>
                  <p:cNvSpPr txBox="1">
                    <a:spLocks noChangeArrowheads="1"/>
                  </p:cNvSpPr>
                  <p:nvPr/>
                </p:nvSpPr>
                <p:spPr bwMode="auto">
                  <a:xfrm>
                    <a:off x="2296" y="3193"/>
                    <a:ext cx="3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开发计划</a:t>
                    </a:r>
                  </a:p>
                </p:txBody>
              </p:sp>
              <p:sp>
                <p:nvSpPr>
                  <p:cNvPr id="146456" name="Text Box 138">
                    <a:extLst>
                      <a:ext uri="{FF2B5EF4-FFF2-40B4-BE49-F238E27FC236}">
                        <a16:creationId xmlns:a16="http://schemas.microsoft.com/office/drawing/2014/main" id="{A591553C-CF96-43E4-B97C-CFD8D6DA4232}"/>
                      </a:ext>
                    </a:extLst>
                  </p:cNvPr>
                  <p:cNvSpPr txBox="1">
                    <a:spLocks noChangeArrowheads="1"/>
                  </p:cNvSpPr>
                  <p:nvPr/>
                </p:nvSpPr>
                <p:spPr bwMode="auto">
                  <a:xfrm>
                    <a:off x="1951" y="3409"/>
                    <a:ext cx="58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集成与测试</a:t>
                    </a:r>
                  </a:p>
                </p:txBody>
              </p:sp>
              <p:sp>
                <p:nvSpPr>
                  <p:cNvPr id="146457" name="Text Box 139">
                    <a:extLst>
                      <a:ext uri="{FF2B5EF4-FFF2-40B4-BE49-F238E27FC236}">
                        <a16:creationId xmlns:a16="http://schemas.microsoft.com/office/drawing/2014/main" id="{379B715C-8085-4EB1-AD9B-D38973762697}"/>
                      </a:ext>
                    </a:extLst>
                  </p:cNvPr>
                  <p:cNvSpPr txBox="1">
                    <a:spLocks noChangeArrowheads="1"/>
                  </p:cNvSpPr>
                  <p:nvPr/>
                </p:nvSpPr>
                <p:spPr bwMode="auto">
                  <a:xfrm>
                    <a:off x="3270" y="2971"/>
                    <a:ext cx="24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软件</a:t>
                    </a:r>
                  </a:p>
                  <a:p>
                    <a:pPr eaLnBrk="1" hangingPunct="1">
                      <a:spcBef>
                        <a:spcPct val="0"/>
                      </a:spcBef>
                      <a:buFontTx/>
                      <a:buNone/>
                    </a:pPr>
                    <a:r>
                      <a:rPr lang="zh-CN" altLang="en-US" sz="1400"/>
                      <a:t>需求</a:t>
                    </a:r>
                  </a:p>
                </p:txBody>
              </p:sp>
              <p:sp>
                <p:nvSpPr>
                  <p:cNvPr id="146458" name="Text Box 140">
                    <a:extLst>
                      <a:ext uri="{FF2B5EF4-FFF2-40B4-BE49-F238E27FC236}">
                        <a16:creationId xmlns:a16="http://schemas.microsoft.com/office/drawing/2014/main" id="{8F78DC7A-D5BC-484D-9AFA-B5F6CE0BD8D9}"/>
                      </a:ext>
                    </a:extLst>
                  </p:cNvPr>
                  <p:cNvSpPr txBox="1">
                    <a:spLocks noChangeArrowheads="1"/>
                  </p:cNvSpPr>
                  <p:nvPr/>
                </p:nvSpPr>
                <p:spPr bwMode="auto">
                  <a:xfrm>
                    <a:off x="3600" y="3010"/>
                    <a:ext cx="32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软件产品设计</a:t>
                    </a:r>
                  </a:p>
                </p:txBody>
              </p:sp>
              <p:sp>
                <p:nvSpPr>
                  <p:cNvPr id="146459" name="Text Box 141">
                    <a:extLst>
                      <a:ext uri="{FF2B5EF4-FFF2-40B4-BE49-F238E27FC236}">
                        <a16:creationId xmlns:a16="http://schemas.microsoft.com/office/drawing/2014/main" id="{8B362A89-3CB1-4296-B2AF-BCBF14C527C1}"/>
                      </a:ext>
                    </a:extLst>
                  </p:cNvPr>
                  <p:cNvSpPr txBox="1">
                    <a:spLocks noChangeArrowheads="1"/>
                  </p:cNvSpPr>
                  <p:nvPr/>
                </p:nvSpPr>
                <p:spPr bwMode="auto">
                  <a:xfrm>
                    <a:off x="2930" y="3180"/>
                    <a:ext cx="24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需求</a:t>
                    </a:r>
                  </a:p>
                  <a:p>
                    <a:pPr eaLnBrk="1" hangingPunct="1">
                      <a:spcBef>
                        <a:spcPct val="0"/>
                      </a:spcBef>
                      <a:buFontTx/>
                      <a:buNone/>
                    </a:pPr>
                    <a:r>
                      <a:rPr lang="zh-CN" altLang="en-US" sz="1400"/>
                      <a:t>确定</a:t>
                    </a:r>
                  </a:p>
                </p:txBody>
              </p:sp>
              <p:sp>
                <p:nvSpPr>
                  <p:cNvPr id="146460" name="Text Box 142">
                    <a:extLst>
                      <a:ext uri="{FF2B5EF4-FFF2-40B4-BE49-F238E27FC236}">
                        <a16:creationId xmlns:a16="http://schemas.microsoft.com/office/drawing/2014/main" id="{F337B40A-C858-412D-B23D-935BB811AB05}"/>
                      </a:ext>
                    </a:extLst>
                  </p:cNvPr>
                  <p:cNvSpPr txBox="1">
                    <a:spLocks noChangeArrowheads="1"/>
                  </p:cNvSpPr>
                  <p:nvPr/>
                </p:nvSpPr>
                <p:spPr bwMode="auto">
                  <a:xfrm>
                    <a:off x="2923" y="3481"/>
                    <a:ext cx="24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设计</a:t>
                    </a:r>
                  </a:p>
                  <a:p>
                    <a:pPr eaLnBrk="1" hangingPunct="1">
                      <a:spcBef>
                        <a:spcPct val="0"/>
                      </a:spcBef>
                      <a:buFontTx/>
                      <a:buNone/>
                    </a:pPr>
                    <a:r>
                      <a:rPr lang="zh-CN" altLang="en-US" sz="1400"/>
                      <a:t>确定</a:t>
                    </a:r>
                  </a:p>
                </p:txBody>
              </p:sp>
              <p:sp>
                <p:nvSpPr>
                  <p:cNvPr id="146461" name="Text Box 143">
                    <a:extLst>
                      <a:ext uri="{FF2B5EF4-FFF2-40B4-BE49-F238E27FC236}">
                        <a16:creationId xmlns:a16="http://schemas.microsoft.com/office/drawing/2014/main" id="{561BBB9E-287B-4776-B9D0-341A7853CC22}"/>
                      </a:ext>
                    </a:extLst>
                  </p:cNvPr>
                  <p:cNvSpPr txBox="1">
                    <a:spLocks noChangeArrowheads="1"/>
                  </p:cNvSpPr>
                  <p:nvPr/>
                </p:nvSpPr>
                <p:spPr bwMode="auto">
                  <a:xfrm>
                    <a:off x="2965" y="3894"/>
                    <a:ext cx="24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实现</a:t>
                    </a:r>
                  </a:p>
                </p:txBody>
              </p:sp>
              <p:sp>
                <p:nvSpPr>
                  <p:cNvPr id="146462" name="Text Box 144">
                    <a:extLst>
                      <a:ext uri="{FF2B5EF4-FFF2-40B4-BE49-F238E27FC236}">
                        <a16:creationId xmlns:a16="http://schemas.microsoft.com/office/drawing/2014/main" id="{B33F8CC2-0171-4F8F-A7AD-932104C8264C}"/>
                      </a:ext>
                    </a:extLst>
                  </p:cNvPr>
                  <p:cNvSpPr txBox="1">
                    <a:spLocks noChangeArrowheads="1"/>
                  </p:cNvSpPr>
                  <p:nvPr/>
                </p:nvSpPr>
                <p:spPr bwMode="auto">
                  <a:xfrm>
                    <a:off x="4057" y="3199"/>
                    <a:ext cx="19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编码</a:t>
                    </a:r>
                  </a:p>
                </p:txBody>
              </p:sp>
              <p:sp>
                <p:nvSpPr>
                  <p:cNvPr id="146463" name="Text Box 145">
                    <a:extLst>
                      <a:ext uri="{FF2B5EF4-FFF2-40B4-BE49-F238E27FC236}">
                        <a16:creationId xmlns:a16="http://schemas.microsoft.com/office/drawing/2014/main" id="{B4D58763-18F9-4400-A18D-ED24A2088CE6}"/>
                      </a:ext>
                    </a:extLst>
                  </p:cNvPr>
                  <p:cNvSpPr txBox="1">
                    <a:spLocks noChangeArrowheads="1"/>
                  </p:cNvSpPr>
                  <p:nvPr/>
                </p:nvSpPr>
                <p:spPr bwMode="auto">
                  <a:xfrm>
                    <a:off x="3850" y="3400"/>
                    <a:ext cx="394"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单元测试</a:t>
                    </a:r>
                  </a:p>
                </p:txBody>
              </p:sp>
              <p:sp>
                <p:nvSpPr>
                  <p:cNvPr id="146464" name="Text Box 146">
                    <a:extLst>
                      <a:ext uri="{FF2B5EF4-FFF2-40B4-BE49-F238E27FC236}">
                        <a16:creationId xmlns:a16="http://schemas.microsoft.com/office/drawing/2014/main" id="{D8CA7D97-6CA0-4968-BCEA-FC1D38894F04}"/>
                      </a:ext>
                    </a:extLst>
                  </p:cNvPr>
                  <p:cNvSpPr txBox="1">
                    <a:spLocks noChangeArrowheads="1"/>
                  </p:cNvSpPr>
                  <p:nvPr/>
                </p:nvSpPr>
                <p:spPr bwMode="auto">
                  <a:xfrm>
                    <a:off x="3636" y="3610"/>
                    <a:ext cx="394"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集成测试</a:t>
                    </a:r>
                  </a:p>
                </p:txBody>
              </p:sp>
              <p:sp>
                <p:nvSpPr>
                  <p:cNvPr id="146465" name="Text Box 147">
                    <a:extLst>
                      <a:ext uri="{FF2B5EF4-FFF2-40B4-BE49-F238E27FC236}">
                        <a16:creationId xmlns:a16="http://schemas.microsoft.com/office/drawing/2014/main" id="{3BA712C1-F04F-4768-9055-8F5825D407FC}"/>
                      </a:ext>
                    </a:extLst>
                  </p:cNvPr>
                  <p:cNvSpPr txBox="1">
                    <a:spLocks noChangeArrowheads="1"/>
                  </p:cNvSpPr>
                  <p:nvPr/>
                </p:nvSpPr>
                <p:spPr bwMode="auto">
                  <a:xfrm>
                    <a:off x="3311" y="3767"/>
                    <a:ext cx="39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验收测试</a:t>
                    </a:r>
                  </a:p>
                </p:txBody>
              </p:sp>
              <p:sp>
                <p:nvSpPr>
                  <p:cNvPr id="146466" name="Arc 148">
                    <a:extLst>
                      <a:ext uri="{FF2B5EF4-FFF2-40B4-BE49-F238E27FC236}">
                        <a16:creationId xmlns:a16="http://schemas.microsoft.com/office/drawing/2014/main" id="{93D6AA95-06F0-4E53-B34E-D7C011C3C2AB}"/>
                      </a:ext>
                    </a:extLst>
                  </p:cNvPr>
                  <p:cNvSpPr>
                    <a:spLocks/>
                  </p:cNvSpPr>
                  <p:nvPr/>
                </p:nvSpPr>
                <p:spPr bwMode="auto">
                  <a:xfrm rot="11979">
                    <a:off x="2879" y="2783"/>
                    <a:ext cx="323" cy="1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7" name="Arc 149">
                    <a:extLst>
                      <a:ext uri="{FF2B5EF4-FFF2-40B4-BE49-F238E27FC236}">
                        <a16:creationId xmlns:a16="http://schemas.microsoft.com/office/drawing/2014/main" id="{20CF2EC3-03E9-4B4A-BD23-1596915A6A8C}"/>
                      </a:ext>
                    </a:extLst>
                  </p:cNvPr>
                  <p:cNvSpPr>
                    <a:spLocks/>
                  </p:cNvSpPr>
                  <p:nvPr/>
                </p:nvSpPr>
                <p:spPr bwMode="auto">
                  <a:xfrm rot="10788021" flipV="1">
                    <a:off x="2664" y="2789"/>
                    <a:ext cx="199" cy="18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8" name="Arc 150">
                    <a:extLst>
                      <a:ext uri="{FF2B5EF4-FFF2-40B4-BE49-F238E27FC236}">
                        <a16:creationId xmlns:a16="http://schemas.microsoft.com/office/drawing/2014/main" id="{94CFDD5B-F2BC-4AE7-96BB-615A0B8BC648}"/>
                      </a:ext>
                    </a:extLst>
                  </p:cNvPr>
                  <p:cNvSpPr>
                    <a:spLocks/>
                  </p:cNvSpPr>
                  <p:nvPr/>
                </p:nvSpPr>
                <p:spPr bwMode="auto">
                  <a:xfrm rot="10607949" flipH="1">
                    <a:off x="2847" y="2991"/>
                    <a:ext cx="361"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9" name="Arc 151">
                    <a:extLst>
                      <a:ext uri="{FF2B5EF4-FFF2-40B4-BE49-F238E27FC236}">
                        <a16:creationId xmlns:a16="http://schemas.microsoft.com/office/drawing/2014/main" id="{F7F9A720-8580-4320-80ED-627CC59948B5}"/>
                      </a:ext>
                    </a:extLst>
                  </p:cNvPr>
                  <p:cNvSpPr>
                    <a:spLocks/>
                  </p:cNvSpPr>
                  <p:nvPr/>
                </p:nvSpPr>
                <p:spPr bwMode="auto">
                  <a:xfrm rot="10788021" flipV="1">
                    <a:off x="2407" y="2577"/>
                    <a:ext cx="489" cy="3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0" name="Arc 152">
                    <a:extLst>
                      <a:ext uri="{FF2B5EF4-FFF2-40B4-BE49-F238E27FC236}">
                        <a16:creationId xmlns:a16="http://schemas.microsoft.com/office/drawing/2014/main" id="{9A69B448-C8C0-4534-B6ED-BA869DE7935F}"/>
                      </a:ext>
                    </a:extLst>
                  </p:cNvPr>
                  <p:cNvSpPr>
                    <a:spLocks/>
                  </p:cNvSpPr>
                  <p:nvPr/>
                </p:nvSpPr>
                <p:spPr bwMode="auto">
                  <a:xfrm rot="11979">
                    <a:off x="2885" y="2578"/>
                    <a:ext cx="717" cy="39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1" name="Arc 153">
                    <a:extLst>
                      <a:ext uri="{FF2B5EF4-FFF2-40B4-BE49-F238E27FC236}">
                        <a16:creationId xmlns:a16="http://schemas.microsoft.com/office/drawing/2014/main" id="{E9B1C94E-785A-49CF-B0E7-7E0A1F456443}"/>
                      </a:ext>
                    </a:extLst>
                  </p:cNvPr>
                  <p:cNvSpPr>
                    <a:spLocks/>
                  </p:cNvSpPr>
                  <p:nvPr/>
                </p:nvSpPr>
                <p:spPr bwMode="auto">
                  <a:xfrm rot="10607949" flipH="1">
                    <a:off x="2880" y="2988"/>
                    <a:ext cx="736" cy="4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2" name="Arc 154">
                    <a:extLst>
                      <a:ext uri="{FF2B5EF4-FFF2-40B4-BE49-F238E27FC236}">
                        <a16:creationId xmlns:a16="http://schemas.microsoft.com/office/drawing/2014/main" id="{AD4F03C3-6B77-447C-8902-313CD89F7C8C}"/>
                      </a:ext>
                    </a:extLst>
                  </p:cNvPr>
                  <p:cNvSpPr>
                    <a:spLocks/>
                  </p:cNvSpPr>
                  <p:nvPr/>
                </p:nvSpPr>
                <p:spPr bwMode="auto">
                  <a:xfrm rot="-55462" flipH="1" flipV="1">
                    <a:off x="2094" y="2984"/>
                    <a:ext cx="764" cy="49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3" name="Arc 155">
                    <a:extLst>
                      <a:ext uri="{FF2B5EF4-FFF2-40B4-BE49-F238E27FC236}">
                        <a16:creationId xmlns:a16="http://schemas.microsoft.com/office/drawing/2014/main" id="{FED68FA6-FC10-4479-8166-864ABFC1BDF0}"/>
                      </a:ext>
                    </a:extLst>
                  </p:cNvPr>
                  <p:cNvSpPr>
                    <a:spLocks/>
                  </p:cNvSpPr>
                  <p:nvPr/>
                </p:nvSpPr>
                <p:spPr bwMode="auto">
                  <a:xfrm rot="10788021" flipV="1">
                    <a:off x="2087" y="2274"/>
                    <a:ext cx="785" cy="6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4" name="Arc 156">
                    <a:extLst>
                      <a:ext uri="{FF2B5EF4-FFF2-40B4-BE49-F238E27FC236}">
                        <a16:creationId xmlns:a16="http://schemas.microsoft.com/office/drawing/2014/main" id="{D9112E54-D6CC-49C8-9BE8-E6A4BDE2578B}"/>
                      </a:ext>
                    </a:extLst>
                  </p:cNvPr>
                  <p:cNvSpPr>
                    <a:spLocks/>
                  </p:cNvSpPr>
                  <p:nvPr/>
                </p:nvSpPr>
                <p:spPr bwMode="auto">
                  <a:xfrm rot="11979">
                    <a:off x="2870" y="2277"/>
                    <a:ext cx="1080" cy="6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5" name="Arc 157">
                    <a:extLst>
                      <a:ext uri="{FF2B5EF4-FFF2-40B4-BE49-F238E27FC236}">
                        <a16:creationId xmlns:a16="http://schemas.microsoft.com/office/drawing/2014/main" id="{9408CB99-FAA4-4F50-B7DC-E3441E7562E5}"/>
                      </a:ext>
                    </a:extLst>
                  </p:cNvPr>
                  <p:cNvSpPr>
                    <a:spLocks/>
                  </p:cNvSpPr>
                  <p:nvPr/>
                </p:nvSpPr>
                <p:spPr bwMode="auto">
                  <a:xfrm rot="10607949" flipH="1">
                    <a:off x="2865" y="3016"/>
                    <a:ext cx="1110" cy="7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6" name="Arc 158">
                    <a:extLst>
                      <a:ext uri="{FF2B5EF4-FFF2-40B4-BE49-F238E27FC236}">
                        <a16:creationId xmlns:a16="http://schemas.microsoft.com/office/drawing/2014/main" id="{6E7F92C9-56EC-4CB6-AA8A-295876E34F1D}"/>
                      </a:ext>
                    </a:extLst>
                  </p:cNvPr>
                  <p:cNvSpPr>
                    <a:spLocks/>
                  </p:cNvSpPr>
                  <p:nvPr/>
                </p:nvSpPr>
                <p:spPr bwMode="auto">
                  <a:xfrm rot="-55462" flipH="1" flipV="1">
                    <a:off x="1728" y="2976"/>
                    <a:ext cx="1118" cy="8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7" name="Arc 159">
                    <a:extLst>
                      <a:ext uri="{FF2B5EF4-FFF2-40B4-BE49-F238E27FC236}">
                        <a16:creationId xmlns:a16="http://schemas.microsoft.com/office/drawing/2014/main" id="{2CD8D9B3-D4AB-4983-AF07-8EC74E78C17F}"/>
                      </a:ext>
                    </a:extLst>
                  </p:cNvPr>
                  <p:cNvSpPr>
                    <a:spLocks/>
                  </p:cNvSpPr>
                  <p:nvPr/>
                </p:nvSpPr>
                <p:spPr bwMode="auto">
                  <a:xfrm rot="10788021" flipV="1">
                    <a:off x="1737" y="1966"/>
                    <a:ext cx="1139" cy="9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8" name="Arc 160">
                    <a:extLst>
                      <a:ext uri="{FF2B5EF4-FFF2-40B4-BE49-F238E27FC236}">
                        <a16:creationId xmlns:a16="http://schemas.microsoft.com/office/drawing/2014/main" id="{DDA77DB4-6672-4CB5-AF73-4F59FE512F21}"/>
                      </a:ext>
                    </a:extLst>
                  </p:cNvPr>
                  <p:cNvSpPr>
                    <a:spLocks/>
                  </p:cNvSpPr>
                  <p:nvPr/>
                </p:nvSpPr>
                <p:spPr bwMode="auto">
                  <a:xfrm rot="11979">
                    <a:off x="2888" y="1969"/>
                    <a:ext cx="1530" cy="99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79" name="Arc 161">
                    <a:extLst>
                      <a:ext uri="{FF2B5EF4-FFF2-40B4-BE49-F238E27FC236}">
                        <a16:creationId xmlns:a16="http://schemas.microsoft.com/office/drawing/2014/main" id="{7FD02112-795E-44A2-8EA3-900176741D74}"/>
                      </a:ext>
                    </a:extLst>
                  </p:cNvPr>
                  <p:cNvSpPr>
                    <a:spLocks/>
                  </p:cNvSpPr>
                  <p:nvPr/>
                </p:nvSpPr>
                <p:spPr bwMode="auto">
                  <a:xfrm rot="10607949" flipH="1">
                    <a:off x="2839" y="2998"/>
                    <a:ext cx="1595" cy="10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80" name="Line 162">
                    <a:extLst>
                      <a:ext uri="{FF2B5EF4-FFF2-40B4-BE49-F238E27FC236}">
                        <a16:creationId xmlns:a16="http://schemas.microsoft.com/office/drawing/2014/main" id="{A6030EDB-3A6B-4D8E-9D68-E07385EAEA62}"/>
                      </a:ext>
                    </a:extLst>
                  </p:cNvPr>
                  <p:cNvSpPr>
                    <a:spLocks noChangeShapeType="1"/>
                  </p:cNvSpPr>
                  <p:nvPr/>
                </p:nvSpPr>
                <p:spPr bwMode="auto">
                  <a:xfrm flipV="1">
                    <a:off x="1248" y="2963"/>
                    <a:ext cx="34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441" name="Line 163">
                  <a:extLst>
                    <a:ext uri="{FF2B5EF4-FFF2-40B4-BE49-F238E27FC236}">
                      <a16:creationId xmlns:a16="http://schemas.microsoft.com/office/drawing/2014/main" id="{557FC365-3479-48E2-80DF-82FCA18C5A3A}"/>
                    </a:ext>
                  </a:extLst>
                </p:cNvPr>
                <p:cNvSpPr>
                  <a:spLocks noChangeShapeType="1"/>
                </p:cNvSpPr>
                <p:nvPr/>
              </p:nvSpPr>
              <p:spPr bwMode="auto">
                <a:xfrm flipV="1">
                  <a:off x="2880" y="1248"/>
                  <a:ext cx="0" cy="2928"/>
                </a:xfrm>
                <a:prstGeom prst="line">
                  <a:avLst/>
                </a:prstGeom>
                <a:noFill/>
                <a:ln w="158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6439" name="Arc 167">
                <a:extLst>
                  <a:ext uri="{FF2B5EF4-FFF2-40B4-BE49-F238E27FC236}">
                    <a16:creationId xmlns:a16="http://schemas.microsoft.com/office/drawing/2014/main" id="{F8DB9FAB-E5BA-41C0-910D-87E28F575361}"/>
                  </a:ext>
                </a:extLst>
              </p:cNvPr>
              <p:cNvSpPr>
                <a:spLocks/>
              </p:cNvSpPr>
              <p:nvPr/>
            </p:nvSpPr>
            <p:spPr bwMode="auto">
              <a:xfrm rot="-55462" flipH="1" flipV="1">
                <a:off x="2069" y="2352"/>
                <a:ext cx="619" cy="289"/>
              </a:xfrm>
              <a:custGeom>
                <a:avLst/>
                <a:gdLst>
                  <a:gd name="T0" fmla="*/ 0 w 31475"/>
                  <a:gd name="T1" fmla="*/ 0 h 21600"/>
                  <a:gd name="T2" fmla="*/ 0 w 31475"/>
                  <a:gd name="T3" fmla="*/ 0 h 21600"/>
                  <a:gd name="T4" fmla="*/ 0 w 31475"/>
                  <a:gd name="T5" fmla="*/ 0 h 21600"/>
                  <a:gd name="T6" fmla="*/ 0 60000 65536"/>
                  <a:gd name="T7" fmla="*/ 0 60000 65536"/>
                  <a:gd name="T8" fmla="*/ 0 60000 65536"/>
                  <a:gd name="T9" fmla="*/ 0 w 31475"/>
                  <a:gd name="T10" fmla="*/ 0 h 21600"/>
                  <a:gd name="T11" fmla="*/ 31475 w 31475"/>
                  <a:gd name="T12" fmla="*/ 21600 h 21600"/>
                </a:gdLst>
                <a:ahLst/>
                <a:cxnLst>
                  <a:cxn ang="T6">
                    <a:pos x="T0" y="T1"/>
                  </a:cxn>
                  <a:cxn ang="T7">
                    <a:pos x="T2" y="T3"/>
                  </a:cxn>
                  <a:cxn ang="T8">
                    <a:pos x="T4" y="T5"/>
                  </a:cxn>
                </a:cxnLst>
                <a:rect l="T9" t="T10" r="T11" b="T12"/>
                <a:pathLst>
                  <a:path w="31475" h="21600" fill="none" extrusionOk="0">
                    <a:moveTo>
                      <a:pt x="-1" y="2530"/>
                    </a:moveTo>
                    <a:cubicBezTo>
                      <a:pt x="3123" y="869"/>
                      <a:pt x="6607" y="-1"/>
                      <a:pt x="10145" y="0"/>
                    </a:cubicBezTo>
                    <a:cubicBezTo>
                      <a:pt x="20761" y="0"/>
                      <a:pt x="29803" y="7714"/>
                      <a:pt x="31475" y="18197"/>
                    </a:cubicBezTo>
                  </a:path>
                  <a:path w="31475" h="21600" stroke="0" extrusionOk="0">
                    <a:moveTo>
                      <a:pt x="-1" y="2530"/>
                    </a:moveTo>
                    <a:cubicBezTo>
                      <a:pt x="3123" y="869"/>
                      <a:pt x="6607" y="-1"/>
                      <a:pt x="10145" y="0"/>
                    </a:cubicBezTo>
                    <a:cubicBezTo>
                      <a:pt x="20761" y="0"/>
                      <a:pt x="29803" y="7714"/>
                      <a:pt x="31475" y="18197"/>
                    </a:cubicBezTo>
                    <a:lnTo>
                      <a:pt x="10145" y="21600"/>
                    </a:lnTo>
                    <a:lnTo>
                      <a:pt x="-1" y="253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barn(outVertical)">
                                      <p:cBhvr>
                                        <p:cTn id="7" dur="500"/>
                                        <p:tgtEl>
                                          <p:spTgt spid="68610"/>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A76FF818-0102-41A0-919B-E7BB23FF4A57}"/>
              </a:ext>
            </a:extLst>
          </p:cNvPr>
          <p:cNvSpPr>
            <a:spLocks noGrp="1" noChangeArrowheads="1"/>
          </p:cNvSpPr>
          <p:nvPr>
            <p:ph type="title"/>
          </p:nvPr>
        </p:nvSpPr>
        <p:spPr/>
        <p:txBody>
          <a:bodyPr/>
          <a:lstStyle/>
          <a:p>
            <a:pPr eaLnBrk="1" hangingPunct="1"/>
            <a:r>
              <a:rPr lang="en-US" altLang="zh-CN"/>
              <a:t>8</a:t>
            </a:r>
            <a:r>
              <a:rPr lang="en-US" altLang="zh-CN" sz="2800"/>
              <a:t>-6</a:t>
            </a:r>
            <a:r>
              <a:rPr lang="en-US" altLang="zh-CN"/>
              <a:t> </a:t>
            </a:r>
            <a:r>
              <a:rPr lang="zh-CN" altLang="en-US"/>
              <a:t>敏捷方法之极限编程</a:t>
            </a:r>
            <a:endParaRPr lang="zh-CN" altLang="en-US" sz="4000"/>
          </a:p>
        </p:txBody>
      </p:sp>
      <p:sp>
        <p:nvSpPr>
          <p:cNvPr id="148483" name="Rectangle 3">
            <a:extLst>
              <a:ext uri="{FF2B5EF4-FFF2-40B4-BE49-F238E27FC236}">
                <a16:creationId xmlns:a16="http://schemas.microsoft.com/office/drawing/2014/main" id="{115FD5B0-099E-4A1F-AC9F-B42E64D1CFD5}"/>
              </a:ext>
            </a:extLst>
          </p:cNvPr>
          <p:cNvSpPr>
            <a:spLocks noGrp="1" noChangeArrowheads="1"/>
          </p:cNvSpPr>
          <p:nvPr>
            <p:ph type="body" idx="1"/>
          </p:nvPr>
        </p:nvSpPr>
        <p:spPr>
          <a:xfrm>
            <a:off x="900113" y="1844675"/>
            <a:ext cx="4594225" cy="3881438"/>
          </a:xfrm>
        </p:spPr>
        <p:txBody>
          <a:bodyPr/>
          <a:lstStyle/>
          <a:p>
            <a:pPr eaLnBrk="1" hangingPunct="1">
              <a:lnSpc>
                <a:spcPct val="90000"/>
              </a:lnSpc>
              <a:spcBef>
                <a:spcPct val="50000"/>
              </a:spcBef>
            </a:pPr>
            <a:r>
              <a:rPr lang="zh-CN" altLang="en-US" sz="2400"/>
              <a:t>最简单的可能就是最有效的</a:t>
            </a:r>
          </a:p>
          <a:p>
            <a:pPr eaLnBrk="1" hangingPunct="1">
              <a:lnSpc>
                <a:spcPct val="90000"/>
              </a:lnSpc>
              <a:spcBef>
                <a:spcPct val="50000"/>
              </a:spcBef>
            </a:pPr>
            <a:r>
              <a:rPr lang="zh-CN" altLang="en-US" sz="2400"/>
              <a:t>极限编程适合</a:t>
            </a:r>
            <a:endParaRPr lang="en-US" altLang="zh-CN" sz="2400"/>
          </a:p>
          <a:p>
            <a:pPr lvl="1" eaLnBrk="1" hangingPunct="1">
              <a:lnSpc>
                <a:spcPct val="90000"/>
              </a:lnSpc>
              <a:spcBef>
                <a:spcPct val="50000"/>
              </a:spcBef>
            </a:pPr>
            <a:r>
              <a:rPr lang="zh-CN" altLang="en-US" sz="1800"/>
              <a:t>小团队 </a:t>
            </a:r>
            <a:r>
              <a:rPr lang="en-US" altLang="zh-CN" sz="1800"/>
              <a:t>(2-10 programmers)</a:t>
            </a:r>
          </a:p>
          <a:p>
            <a:pPr lvl="1" eaLnBrk="1" hangingPunct="1">
              <a:lnSpc>
                <a:spcPct val="90000"/>
              </a:lnSpc>
              <a:spcBef>
                <a:spcPct val="50000"/>
              </a:spcBef>
            </a:pPr>
            <a:r>
              <a:rPr lang="en-US" altLang="zh-CN" sz="1800"/>
              <a:t>“</a:t>
            </a:r>
            <a:r>
              <a:rPr lang="zh-CN" altLang="en-US" sz="1800"/>
              <a:t>高风险”</a:t>
            </a:r>
          </a:p>
          <a:p>
            <a:pPr lvl="1" eaLnBrk="1" hangingPunct="1">
              <a:lnSpc>
                <a:spcPct val="90000"/>
              </a:lnSpc>
              <a:spcBef>
                <a:spcPct val="50000"/>
              </a:spcBef>
            </a:pPr>
            <a:r>
              <a:rPr lang="zh-CN" altLang="en-US" sz="1800"/>
              <a:t>快速变化或不稳定的需求</a:t>
            </a:r>
          </a:p>
          <a:p>
            <a:pPr lvl="1" eaLnBrk="1" hangingPunct="1">
              <a:lnSpc>
                <a:spcPct val="90000"/>
              </a:lnSpc>
              <a:spcBef>
                <a:spcPct val="50000"/>
              </a:spcBef>
            </a:pPr>
            <a:r>
              <a:rPr lang="zh-CN" altLang="en-US" sz="1800"/>
              <a:t>强调可测试性</a:t>
            </a:r>
            <a:endParaRPr lang="en-US" altLang="zh-CN" sz="1800"/>
          </a:p>
          <a:p>
            <a:pPr eaLnBrk="1" hangingPunct="1">
              <a:lnSpc>
                <a:spcPct val="90000"/>
              </a:lnSpc>
              <a:spcBef>
                <a:spcPct val="50000"/>
              </a:spcBef>
            </a:pPr>
            <a:r>
              <a:rPr lang="zh-CN" altLang="en-US" sz="2400"/>
              <a:t>格言</a:t>
            </a:r>
          </a:p>
          <a:p>
            <a:pPr lvl="1" eaLnBrk="1" hangingPunct="1">
              <a:lnSpc>
                <a:spcPct val="90000"/>
              </a:lnSpc>
              <a:spcBef>
                <a:spcPct val="50000"/>
              </a:spcBef>
            </a:pPr>
            <a:r>
              <a:rPr lang="en-US" altLang="zh-CN" sz="1800"/>
              <a:t>“</a:t>
            </a:r>
            <a:r>
              <a:rPr lang="zh-CN" altLang="en-US" sz="1800"/>
              <a:t>沟通、简化、反馈、激励</a:t>
            </a:r>
            <a:r>
              <a:rPr lang="en-US" altLang="zh-CN" sz="1800"/>
              <a:t>”</a:t>
            </a:r>
          </a:p>
        </p:txBody>
      </p:sp>
      <p:pic>
        <p:nvPicPr>
          <p:cNvPr id="148484" name="Picture 4" descr="Kent_Beck">
            <a:extLst>
              <a:ext uri="{FF2B5EF4-FFF2-40B4-BE49-F238E27FC236}">
                <a16:creationId xmlns:a16="http://schemas.microsoft.com/office/drawing/2014/main" id="{D4558410-FE07-43B0-8D7C-CD1D01266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2133600"/>
            <a:ext cx="27813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Rectangle 5">
            <a:extLst>
              <a:ext uri="{FF2B5EF4-FFF2-40B4-BE49-F238E27FC236}">
                <a16:creationId xmlns:a16="http://schemas.microsoft.com/office/drawing/2014/main" id="{4D527445-4F71-4D64-8BA9-F80B0DDAB745}"/>
              </a:ext>
            </a:extLst>
          </p:cNvPr>
          <p:cNvSpPr>
            <a:spLocks noChangeArrowheads="1"/>
          </p:cNvSpPr>
          <p:nvPr/>
        </p:nvSpPr>
        <p:spPr bwMode="auto">
          <a:xfrm>
            <a:off x="6804025" y="5624513"/>
            <a:ext cx="1117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chemeClr val="tx2"/>
                </a:solidFill>
                <a:latin typeface="Calibri" panose="020F0502020204030204" pitchFamily="34" charset="0"/>
              </a:rPr>
              <a:t>Kent Beck</a:t>
            </a:r>
            <a:endParaRPr lang="zh-CN" altLang="en-US" sz="1800" b="1">
              <a:solidFill>
                <a:schemeClr val="tx2"/>
              </a:solidFill>
              <a:latin typeface="Calibri" panose="020F0502020204030204" pitchFamily="34" charset="0"/>
            </a:endParaRPr>
          </a:p>
        </p:txBody>
      </p:sp>
      <p:sp>
        <p:nvSpPr>
          <p:cNvPr id="148486" name="Rectangle 7">
            <a:extLst>
              <a:ext uri="{FF2B5EF4-FFF2-40B4-BE49-F238E27FC236}">
                <a16:creationId xmlns:a16="http://schemas.microsoft.com/office/drawing/2014/main" id="{7C6729CD-CEA7-4E11-A1C3-16A681E6A0F1}"/>
              </a:ext>
            </a:extLst>
          </p:cNvPr>
          <p:cNvSpPr>
            <a:spLocks noChangeArrowheads="1"/>
          </p:cNvSpPr>
          <p:nvPr/>
        </p:nvSpPr>
        <p:spPr bwMode="auto">
          <a:xfrm>
            <a:off x="1008063" y="5445125"/>
            <a:ext cx="4067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chemeClr val="hlink"/>
                </a:solidFill>
                <a:latin typeface="Calibri" panose="020F0502020204030204" pitchFamily="34" charset="0"/>
              </a:rPr>
              <a:t>XP-eXtreme</a:t>
            </a:r>
            <a:r>
              <a:rPr lang="en-US" altLang="zh-CN" sz="2400" b="1" i="1">
                <a:solidFill>
                  <a:schemeClr val="hlink"/>
                </a:solidFill>
                <a:latin typeface="Calibri" panose="020F0502020204030204" pitchFamily="34" charset="0"/>
              </a:rPr>
              <a:t> </a:t>
            </a:r>
            <a:r>
              <a:rPr lang="en-US" altLang="zh-CN" sz="2400" b="1">
                <a:solidFill>
                  <a:schemeClr val="hlink"/>
                </a:solidFill>
                <a:latin typeface="Calibri" panose="020F0502020204030204" pitchFamily="34" charset="0"/>
              </a:rPr>
              <a:t>Programming</a:t>
            </a:r>
            <a:endParaRPr lang="zh-CN" altLang="en-US" sz="2400" b="1">
              <a:solidFill>
                <a:schemeClr val="hlink"/>
              </a:solidFill>
              <a:latin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9F96287F-6355-4BA8-BA81-51B2CE708C3C}"/>
              </a:ext>
            </a:extLst>
          </p:cNvPr>
          <p:cNvSpPr>
            <a:spLocks noGrp="1" noChangeArrowheads="1"/>
          </p:cNvSpPr>
          <p:nvPr>
            <p:ph type="title"/>
          </p:nvPr>
        </p:nvSpPr>
        <p:spPr/>
        <p:txBody>
          <a:bodyPr/>
          <a:lstStyle/>
          <a:p>
            <a:pPr eaLnBrk="1" hangingPunct="1">
              <a:lnSpc>
                <a:spcPct val="120000"/>
              </a:lnSpc>
            </a:pPr>
            <a:r>
              <a:rPr lang="en-US" altLang="zh-CN"/>
              <a:t>8</a:t>
            </a:r>
            <a:r>
              <a:rPr lang="en-US" altLang="zh-CN" sz="2800"/>
              <a:t>-6</a:t>
            </a:r>
            <a:r>
              <a:rPr lang="en-US" altLang="zh-CN"/>
              <a:t> XP</a:t>
            </a:r>
            <a:r>
              <a:rPr lang="zh-CN" altLang="en-US"/>
              <a:t>基本思想和原则</a:t>
            </a:r>
          </a:p>
        </p:txBody>
      </p:sp>
      <p:sp>
        <p:nvSpPr>
          <p:cNvPr id="150531" name="Rectangle 70">
            <a:extLst>
              <a:ext uri="{FF2B5EF4-FFF2-40B4-BE49-F238E27FC236}">
                <a16:creationId xmlns:a16="http://schemas.microsoft.com/office/drawing/2014/main" id="{40EA3E15-D0CA-488D-8A4C-5E4323B7F262}"/>
              </a:ext>
            </a:extLst>
          </p:cNvPr>
          <p:cNvSpPr>
            <a:spLocks noChangeArrowheads="1"/>
          </p:cNvSpPr>
          <p:nvPr/>
        </p:nvSpPr>
        <p:spPr bwMode="auto">
          <a:xfrm>
            <a:off x="1763713" y="1798638"/>
            <a:ext cx="5821362" cy="2027237"/>
          </a:xfrm>
          <a:prstGeom prst="rect">
            <a:avLst/>
          </a:prstGeom>
          <a:solidFill>
            <a:srgbClr val="CCFFFF">
              <a:alpha val="50195"/>
            </a:srgbClr>
          </a:solidFill>
          <a:ln w="19050">
            <a:solidFill>
              <a:schemeClr val="accent1"/>
            </a:solidFill>
            <a:prstDash val="dashDot"/>
            <a:miter lim="800000"/>
            <a:headEnd/>
            <a:tailEnd/>
          </a:ln>
        </p:spPr>
        <p:txBody>
          <a:bodyPr wrap="none" lIns="0" tIns="0" rIns="0" bIns="0" anchor="ctr">
            <a:spAutoFit/>
          </a:bodyPr>
          <a:lstStyle>
            <a:lvl1pPr>
              <a:spcBef>
                <a:spcPct val="20000"/>
              </a:spcBef>
              <a:buChar char="•"/>
              <a:tabLst>
                <a:tab pos="8001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8001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8001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8001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8001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8001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8001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8001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8001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hlink"/>
                </a:solidFill>
                <a:latin typeface="Calibri" panose="020F0502020204030204" pitchFamily="34" charset="0"/>
              </a:rPr>
              <a:t>个体和交互</a:t>
            </a:r>
            <a:r>
              <a:rPr lang="zh-CN" altLang="en-US" sz="2400">
                <a:latin typeface="Calibri" panose="020F0502020204030204" pitchFamily="34" charset="0"/>
              </a:rPr>
              <a:t>		胜过	</a:t>
            </a:r>
            <a:r>
              <a:rPr lang="zh-CN" altLang="en-US" sz="2400" b="1">
                <a:solidFill>
                  <a:srgbClr val="91AC4E"/>
                </a:solidFill>
                <a:latin typeface="Calibri" panose="020F0502020204030204" pitchFamily="34" charset="0"/>
              </a:rPr>
              <a:t>过程和工具</a:t>
            </a:r>
          </a:p>
          <a:p>
            <a:pPr eaLnBrk="1" hangingPunct="1">
              <a:spcBef>
                <a:spcPct val="50000"/>
              </a:spcBef>
              <a:buFontTx/>
              <a:buNone/>
            </a:pPr>
            <a:r>
              <a:rPr lang="zh-CN" altLang="en-US" sz="2400" b="1">
                <a:solidFill>
                  <a:schemeClr val="hlink"/>
                </a:solidFill>
                <a:latin typeface="Calibri" panose="020F0502020204030204" pitchFamily="34" charset="0"/>
              </a:rPr>
              <a:t>可以工作的软件</a:t>
            </a:r>
            <a:r>
              <a:rPr lang="zh-CN" altLang="en-US" sz="2400">
                <a:latin typeface="Calibri" panose="020F0502020204030204" pitchFamily="34" charset="0"/>
              </a:rPr>
              <a:t>	胜过	</a:t>
            </a:r>
            <a:r>
              <a:rPr lang="zh-CN" altLang="en-US" sz="2400" b="1">
                <a:solidFill>
                  <a:srgbClr val="91AC4E"/>
                </a:solidFill>
                <a:latin typeface="Calibri" panose="020F0502020204030204" pitchFamily="34" charset="0"/>
              </a:rPr>
              <a:t>面面俱到的文档</a:t>
            </a:r>
          </a:p>
          <a:p>
            <a:pPr eaLnBrk="1" hangingPunct="1">
              <a:spcBef>
                <a:spcPct val="50000"/>
              </a:spcBef>
              <a:buFontTx/>
              <a:buNone/>
            </a:pPr>
            <a:r>
              <a:rPr lang="zh-CN" altLang="en-US" sz="2400" b="1">
                <a:solidFill>
                  <a:schemeClr val="hlink"/>
                </a:solidFill>
                <a:latin typeface="Calibri" panose="020F0502020204030204" pitchFamily="34" charset="0"/>
              </a:rPr>
              <a:t>客户合作</a:t>
            </a:r>
            <a:r>
              <a:rPr lang="zh-CN" altLang="en-US" sz="2400">
                <a:latin typeface="Calibri" panose="020F0502020204030204" pitchFamily="34" charset="0"/>
              </a:rPr>
              <a:t>		胜过	</a:t>
            </a:r>
            <a:r>
              <a:rPr lang="zh-CN" altLang="en-US" sz="2400" b="1">
                <a:solidFill>
                  <a:srgbClr val="91AC4E"/>
                </a:solidFill>
                <a:latin typeface="Calibri" panose="020F0502020204030204" pitchFamily="34" charset="0"/>
              </a:rPr>
              <a:t>合同谈判</a:t>
            </a:r>
          </a:p>
          <a:p>
            <a:pPr eaLnBrk="1" hangingPunct="1">
              <a:spcBef>
                <a:spcPct val="50000"/>
              </a:spcBef>
              <a:buFontTx/>
              <a:buNone/>
            </a:pPr>
            <a:r>
              <a:rPr lang="zh-CN" altLang="en-US" sz="2400" b="1">
                <a:solidFill>
                  <a:schemeClr val="hlink"/>
                </a:solidFill>
                <a:latin typeface="Calibri" panose="020F0502020204030204" pitchFamily="34" charset="0"/>
              </a:rPr>
              <a:t>响应变化</a:t>
            </a:r>
            <a:r>
              <a:rPr lang="zh-CN" altLang="en-US" sz="2400">
                <a:latin typeface="Calibri" panose="020F0502020204030204" pitchFamily="34" charset="0"/>
              </a:rPr>
              <a:t>		胜过	</a:t>
            </a:r>
            <a:r>
              <a:rPr lang="zh-CN" altLang="en-US" sz="2400" b="1">
                <a:solidFill>
                  <a:srgbClr val="91AC4E"/>
                </a:solidFill>
                <a:latin typeface="Calibri" panose="020F0502020204030204" pitchFamily="34" charset="0"/>
              </a:rPr>
              <a:t>遵循计划</a:t>
            </a:r>
          </a:p>
        </p:txBody>
      </p:sp>
      <p:sp>
        <p:nvSpPr>
          <p:cNvPr id="150532" name="Rectangle 71">
            <a:extLst>
              <a:ext uri="{FF2B5EF4-FFF2-40B4-BE49-F238E27FC236}">
                <a16:creationId xmlns:a16="http://schemas.microsoft.com/office/drawing/2014/main" id="{EAAEDBB8-FEE7-4815-97A5-D62EF28B67FB}"/>
              </a:ext>
            </a:extLst>
          </p:cNvPr>
          <p:cNvSpPr>
            <a:spLocks noChangeArrowheads="1"/>
          </p:cNvSpPr>
          <p:nvPr/>
        </p:nvSpPr>
        <p:spPr bwMode="auto">
          <a:xfrm>
            <a:off x="792163" y="4297363"/>
            <a:ext cx="8064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har char="•"/>
              <a:tabLst>
                <a:tab pos="2698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698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698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698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698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698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698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698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69875"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000">
                <a:latin typeface="Calibri" panose="020F0502020204030204" pitchFamily="34" charset="0"/>
              </a:rPr>
              <a:t> 最优先要做的是通过尽早的、持续的交付有价值的软件来使客户满意。</a:t>
            </a:r>
          </a:p>
          <a:p>
            <a:pPr eaLnBrk="1" hangingPunct="1">
              <a:spcBef>
                <a:spcPct val="0"/>
              </a:spcBef>
            </a:pPr>
            <a:r>
              <a:rPr lang="zh-CN" altLang="en-US" sz="2000">
                <a:latin typeface="Calibri" panose="020F0502020204030204" pitchFamily="34" charset="0"/>
              </a:rPr>
              <a:t> 敏捷过程提倡可持续的开发速度，责任人、开发者和用户应该能够保持一个长期稳定的开发速度。</a:t>
            </a:r>
          </a:p>
          <a:p>
            <a:pPr eaLnBrk="1" hangingPunct="1">
              <a:spcBef>
                <a:spcPct val="0"/>
              </a:spcBef>
            </a:pPr>
            <a:r>
              <a:rPr lang="zh-CN" altLang="en-US" sz="2000">
                <a:latin typeface="Calibri" panose="020F0502020204030204" pitchFamily="34" charset="0"/>
              </a:rPr>
              <a:t> 即使到了开发的后期，需求改变还是受欢迎。</a:t>
            </a:r>
          </a:p>
          <a:p>
            <a:pPr eaLnBrk="1" hangingPunct="1">
              <a:spcBef>
                <a:spcPct val="0"/>
              </a:spcBef>
            </a:pPr>
            <a:r>
              <a:rPr lang="zh-CN" altLang="en-US" sz="2000">
                <a:latin typeface="Calibri" panose="020F0502020204030204" pitchFamily="34" charset="0"/>
              </a:rPr>
              <a:t> 每隔一定时间，团队会进行反省，然后相应地对自己的行为进行调整。</a:t>
            </a:r>
          </a:p>
          <a:p>
            <a:pPr eaLnBrk="1" hangingPunct="1">
              <a:spcBef>
                <a:spcPct val="0"/>
              </a:spcBef>
            </a:pPr>
            <a:r>
              <a:rPr lang="zh-CN" altLang="en-US" sz="2000">
                <a:latin typeface="Calibri" panose="020F0502020204030204" pitchFamily="34" charset="0"/>
              </a:rPr>
              <a:t> </a:t>
            </a:r>
            <a:r>
              <a:rPr lang="en-US" altLang="zh-CN" sz="2000">
                <a:latin typeface="Calibri" panose="020F0502020204030204" pitchFamily="34"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10561274-FFBB-4D11-A14D-54CE588ADA93}"/>
              </a:ext>
            </a:extLst>
          </p:cNvPr>
          <p:cNvSpPr>
            <a:spLocks noGrp="1" noChangeArrowheads="1"/>
          </p:cNvSpPr>
          <p:nvPr>
            <p:ph type="title"/>
          </p:nvPr>
        </p:nvSpPr>
        <p:spPr/>
        <p:txBody>
          <a:bodyPr/>
          <a:lstStyle/>
          <a:p>
            <a:r>
              <a:rPr lang="zh-CN" altLang="en-US"/>
              <a:t>实践</a:t>
            </a:r>
            <a:r>
              <a:rPr lang="en-US" altLang="zh-CN"/>
              <a:t>2</a:t>
            </a:r>
            <a:r>
              <a:rPr lang="zh-CN" altLang="en-US"/>
              <a:t>：测好一个软件</a:t>
            </a:r>
          </a:p>
        </p:txBody>
      </p:sp>
      <p:sp>
        <p:nvSpPr>
          <p:cNvPr id="31747" name="内容占位符 2">
            <a:extLst>
              <a:ext uri="{FF2B5EF4-FFF2-40B4-BE49-F238E27FC236}">
                <a16:creationId xmlns:a16="http://schemas.microsoft.com/office/drawing/2014/main" id="{3E00D716-23C7-41E2-AD62-B7F9FB3889EF}"/>
              </a:ext>
            </a:extLst>
          </p:cNvPr>
          <p:cNvSpPr>
            <a:spLocks noGrp="1" noChangeArrowheads="1"/>
          </p:cNvSpPr>
          <p:nvPr>
            <p:ph idx="1"/>
          </p:nvPr>
        </p:nvSpPr>
        <p:spPr/>
        <p:txBody>
          <a:bodyPr/>
          <a:lstStyle/>
          <a:p>
            <a:r>
              <a:rPr lang="zh-CN" altLang="en-US"/>
              <a:t>选择一个软件</a:t>
            </a:r>
            <a:endParaRPr lang="en-US" altLang="zh-CN"/>
          </a:p>
          <a:p>
            <a:pPr lvl="1"/>
            <a:r>
              <a:rPr lang="zh-CN" altLang="en-US"/>
              <a:t>系统地使用各种方法进行测试，例如微信、支付宝，鸿蒙系统</a:t>
            </a:r>
            <a:endParaRPr lang="en-US" altLang="zh-CN"/>
          </a:p>
          <a:p>
            <a:r>
              <a:rPr lang="zh-CN" altLang="en-US"/>
              <a:t>写实验报告</a:t>
            </a:r>
            <a:endParaRPr lang="en-US" altLang="zh-CN"/>
          </a:p>
          <a:p>
            <a:r>
              <a:rPr lang="zh-CN" altLang="en-US"/>
              <a:t>讨论一下：</a:t>
            </a:r>
            <a:r>
              <a:rPr lang="zh-CN" altLang="en-US">
                <a:solidFill>
                  <a:srgbClr val="FF0000"/>
                </a:solidFill>
              </a:rPr>
              <a:t>身边的智能软件</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a:extLst>
              <a:ext uri="{FF2B5EF4-FFF2-40B4-BE49-F238E27FC236}">
                <a16:creationId xmlns:a16="http://schemas.microsoft.com/office/drawing/2014/main" id="{1C4E5437-3DFC-4E07-AC31-17AC73181708}"/>
              </a:ext>
            </a:extLst>
          </p:cNvPr>
          <p:cNvSpPr>
            <a:spLocks noGrp="1" noChangeArrowheads="1"/>
          </p:cNvSpPr>
          <p:nvPr>
            <p:ph type="title"/>
          </p:nvPr>
        </p:nvSpPr>
        <p:spPr/>
        <p:txBody>
          <a:bodyPr/>
          <a:lstStyle/>
          <a:p>
            <a:r>
              <a:rPr lang="en-US" altLang="zh-CN"/>
              <a:t>9 </a:t>
            </a:r>
            <a:r>
              <a:rPr lang="zh-CN" altLang="en-US"/>
              <a:t>测试模型</a:t>
            </a:r>
          </a:p>
        </p:txBody>
      </p:sp>
      <p:sp>
        <p:nvSpPr>
          <p:cNvPr id="152579" name="内容占位符 2">
            <a:extLst>
              <a:ext uri="{FF2B5EF4-FFF2-40B4-BE49-F238E27FC236}">
                <a16:creationId xmlns:a16="http://schemas.microsoft.com/office/drawing/2014/main" id="{4F9557CF-F7C6-4C3F-B7AB-01212C6B4C5C}"/>
              </a:ext>
            </a:extLst>
          </p:cNvPr>
          <p:cNvSpPr>
            <a:spLocks noGrp="1" noChangeArrowheads="1"/>
          </p:cNvSpPr>
          <p:nvPr>
            <p:ph idx="1"/>
          </p:nvPr>
        </p:nvSpPr>
        <p:spPr/>
        <p:txBody>
          <a:bodyPr/>
          <a:lstStyle/>
          <a:p>
            <a:r>
              <a:rPr lang="en-US" altLang="zh-CN"/>
              <a:t>V</a:t>
            </a:r>
            <a:r>
              <a:rPr lang="zh-CN" altLang="en-US"/>
              <a:t>模型</a:t>
            </a:r>
            <a:endParaRPr lang="en-US" altLang="zh-CN"/>
          </a:p>
          <a:p>
            <a:r>
              <a:rPr lang="en-US" altLang="zh-CN"/>
              <a:t>W</a:t>
            </a:r>
            <a:r>
              <a:rPr lang="zh-CN" altLang="en-US"/>
              <a:t>模型</a:t>
            </a:r>
            <a:endParaRPr lang="en-US" altLang="zh-CN"/>
          </a:p>
          <a:p>
            <a:r>
              <a:rPr lang="en-US" altLang="zh-CN"/>
              <a:t>X</a:t>
            </a:r>
            <a:r>
              <a:rPr lang="zh-CN" altLang="en-US"/>
              <a:t>模型</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CDA84D9F-8F2C-43ED-856D-3D6CD8ADE115}"/>
              </a:ext>
            </a:extLst>
          </p:cNvPr>
          <p:cNvSpPr>
            <a:spLocks noGrp="1" noChangeArrowheads="1"/>
          </p:cNvSpPr>
          <p:nvPr>
            <p:ph type="title"/>
          </p:nvPr>
        </p:nvSpPr>
        <p:spPr/>
        <p:txBody>
          <a:bodyPr/>
          <a:lstStyle/>
          <a:p>
            <a:r>
              <a:rPr lang="en-US" altLang="zh-CN"/>
              <a:t>9 </a:t>
            </a:r>
            <a:r>
              <a:rPr lang="zh-CN" altLang="en-US"/>
              <a:t>软件开发与软件测试的关系</a:t>
            </a:r>
            <a:endParaRPr lang="en-US" altLang="zh-CN"/>
          </a:p>
        </p:txBody>
      </p:sp>
      <p:sp>
        <p:nvSpPr>
          <p:cNvPr id="70663" name="Rectangle 7">
            <a:extLst>
              <a:ext uri="{FF2B5EF4-FFF2-40B4-BE49-F238E27FC236}">
                <a16:creationId xmlns:a16="http://schemas.microsoft.com/office/drawing/2014/main" id="{37DE9FDE-F0BB-40C4-8292-C2E88A8C0D03}"/>
              </a:ext>
            </a:extLst>
          </p:cNvPr>
          <p:cNvSpPr>
            <a:spLocks noGrp="1" noChangeArrowheads="1"/>
          </p:cNvSpPr>
          <p:nvPr>
            <p:ph type="body" idx="1"/>
          </p:nvPr>
        </p:nvSpPr>
        <p:spPr>
          <a:xfrm>
            <a:off x="539750" y="1484313"/>
            <a:ext cx="8153400" cy="720725"/>
          </a:xfrm>
        </p:spPr>
        <p:txBody>
          <a:bodyPr/>
          <a:lstStyle/>
          <a:p>
            <a:pPr>
              <a:spcBef>
                <a:spcPct val="10000"/>
              </a:spcBef>
              <a:spcAft>
                <a:spcPct val="20000"/>
              </a:spcAft>
              <a:buFont typeface="Wingdings" panose="05000000000000000000" pitchFamily="2" charset="2"/>
              <a:buNone/>
            </a:pPr>
            <a:r>
              <a:rPr lang="zh-CN" altLang="en-US" sz="2800"/>
              <a:t>1、测试与开发各阶段的关系</a:t>
            </a:r>
            <a:endParaRPr lang="en-US" altLang="zh-CN" sz="2800"/>
          </a:p>
        </p:txBody>
      </p:sp>
      <p:sp>
        <p:nvSpPr>
          <p:cNvPr id="70665" name="Rectangle 9">
            <a:extLst>
              <a:ext uri="{FF2B5EF4-FFF2-40B4-BE49-F238E27FC236}">
                <a16:creationId xmlns:a16="http://schemas.microsoft.com/office/drawing/2014/main" id="{DF688358-101B-447B-8BD8-CF765EC0F890}"/>
              </a:ext>
            </a:extLst>
          </p:cNvPr>
          <p:cNvSpPr>
            <a:spLocks noChangeArrowheads="1"/>
          </p:cNvSpPr>
          <p:nvPr/>
        </p:nvSpPr>
        <p:spPr bwMode="auto">
          <a:xfrm>
            <a:off x="1828800" y="5181600"/>
            <a:ext cx="5867400" cy="762000"/>
          </a:xfrm>
          <a:prstGeom prst="rect">
            <a:avLst/>
          </a:prstGeom>
          <a:noFill/>
          <a:ln w="9525">
            <a:noFill/>
            <a:miter lim="800000"/>
            <a:headEnd/>
            <a:tailEnd/>
          </a:ln>
          <a:effectLst/>
        </p:spPr>
        <p:txBody>
          <a:bodyPr/>
          <a:lstStyle/>
          <a:p>
            <a:pPr marL="342900" indent="-342900" eaLnBrk="1" hangingPunct="1">
              <a:lnSpc>
                <a:spcPct val="85000"/>
              </a:lnSpc>
              <a:spcBef>
                <a:spcPct val="20000"/>
              </a:spcBef>
              <a:buClr>
                <a:schemeClr val="tx2"/>
              </a:buClr>
              <a:buSzPct val="80000"/>
              <a:buFont typeface="Wingdings" pitchFamily="2" charset="2"/>
              <a:buNone/>
              <a:defRPr/>
            </a:pPr>
            <a:r>
              <a:rPr lang="zh-CN" altLang="en-US">
                <a:latin typeface="Arial" charset="0"/>
              </a:rPr>
              <a:t>图1-10</a:t>
            </a:r>
            <a:r>
              <a:rPr lang="zh-CN" altLang="en-US" sz="3200">
                <a:effectLst>
                  <a:outerShdw blurRad="38100" dist="38100" dir="2700000" algn="tl">
                    <a:srgbClr val="000000"/>
                  </a:outerShdw>
                </a:effectLst>
                <a:latin typeface="Arial" charset="0"/>
              </a:rPr>
              <a:t>  </a:t>
            </a:r>
            <a:r>
              <a:rPr lang="zh-CN" altLang="en-US">
                <a:latin typeface="Arial" charset="0"/>
              </a:rPr>
              <a:t>软件测试与软件开发过程的关系</a:t>
            </a:r>
          </a:p>
        </p:txBody>
      </p:sp>
      <p:grpSp>
        <p:nvGrpSpPr>
          <p:cNvPr id="2" name="Group 38">
            <a:extLst>
              <a:ext uri="{FF2B5EF4-FFF2-40B4-BE49-F238E27FC236}">
                <a16:creationId xmlns:a16="http://schemas.microsoft.com/office/drawing/2014/main" id="{753464E4-7386-4D78-9F47-13604F04738C}"/>
              </a:ext>
            </a:extLst>
          </p:cNvPr>
          <p:cNvGrpSpPr>
            <a:grpSpLocks/>
          </p:cNvGrpSpPr>
          <p:nvPr/>
        </p:nvGrpSpPr>
        <p:grpSpPr bwMode="auto">
          <a:xfrm>
            <a:off x="755650" y="2420938"/>
            <a:ext cx="7924800" cy="2374900"/>
            <a:chOff x="476" y="1525"/>
            <a:chExt cx="4992" cy="1496"/>
          </a:xfrm>
        </p:grpSpPr>
        <p:sp>
          <p:nvSpPr>
            <p:cNvPr id="153606" name="Text Box 11">
              <a:extLst>
                <a:ext uri="{FF2B5EF4-FFF2-40B4-BE49-F238E27FC236}">
                  <a16:creationId xmlns:a16="http://schemas.microsoft.com/office/drawing/2014/main" id="{54ADC895-428C-4F72-8BF6-A8CE7079420E}"/>
                </a:ext>
              </a:extLst>
            </p:cNvPr>
            <p:cNvSpPr txBox="1">
              <a:spLocks noChangeArrowheads="1"/>
            </p:cNvSpPr>
            <p:nvPr/>
          </p:nvSpPr>
          <p:spPr bwMode="auto">
            <a:xfrm>
              <a:off x="668" y="2287"/>
              <a:ext cx="538"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需求</a:t>
              </a:r>
            </a:p>
            <a:p>
              <a:pPr eaLnBrk="1" hangingPunct="1">
                <a:spcBef>
                  <a:spcPct val="0"/>
                </a:spcBef>
                <a:buFontTx/>
                <a:buNone/>
              </a:pPr>
              <a:r>
                <a:rPr lang="zh-CN" altLang="en-US" sz="1800" b="1"/>
                <a:t>分析</a:t>
              </a:r>
            </a:p>
            <a:p>
              <a:pPr eaLnBrk="1" hangingPunct="1">
                <a:spcBef>
                  <a:spcPct val="0"/>
                </a:spcBef>
                <a:buFontTx/>
                <a:buNone/>
              </a:pPr>
              <a:r>
                <a:rPr lang="zh-CN" altLang="en-US" sz="1800" b="1"/>
                <a:t>说明书</a:t>
              </a:r>
            </a:p>
          </p:txBody>
        </p:sp>
        <p:sp>
          <p:nvSpPr>
            <p:cNvPr id="153607" name="Text Box 12">
              <a:extLst>
                <a:ext uri="{FF2B5EF4-FFF2-40B4-BE49-F238E27FC236}">
                  <a16:creationId xmlns:a16="http://schemas.microsoft.com/office/drawing/2014/main" id="{24C10AC0-6052-4741-B3A6-2062E6968AB5}"/>
                </a:ext>
              </a:extLst>
            </p:cNvPr>
            <p:cNvSpPr txBox="1">
              <a:spLocks noChangeArrowheads="1"/>
            </p:cNvSpPr>
            <p:nvPr/>
          </p:nvSpPr>
          <p:spPr bwMode="auto">
            <a:xfrm>
              <a:off x="2153" y="2288"/>
              <a:ext cx="575"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详细</a:t>
              </a:r>
            </a:p>
            <a:p>
              <a:pPr eaLnBrk="1" hangingPunct="1">
                <a:spcBef>
                  <a:spcPct val="0"/>
                </a:spcBef>
                <a:buFontTx/>
                <a:buNone/>
              </a:pPr>
              <a:r>
                <a:rPr lang="zh-CN" altLang="en-US" sz="1800" b="1"/>
                <a:t>设计</a:t>
              </a:r>
            </a:p>
            <a:p>
              <a:pPr eaLnBrk="1" hangingPunct="1">
                <a:spcBef>
                  <a:spcPct val="0"/>
                </a:spcBef>
                <a:buFontTx/>
                <a:buNone/>
              </a:pPr>
              <a:r>
                <a:rPr lang="zh-CN" altLang="en-US" sz="1800" b="1"/>
                <a:t>说明书</a:t>
              </a:r>
            </a:p>
          </p:txBody>
        </p:sp>
        <p:sp>
          <p:nvSpPr>
            <p:cNvPr id="153608" name="Text Box 13">
              <a:extLst>
                <a:ext uri="{FF2B5EF4-FFF2-40B4-BE49-F238E27FC236}">
                  <a16:creationId xmlns:a16="http://schemas.microsoft.com/office/drawing/2014/main" id="{346C10A0-EFEF-42F9-BB66-086609152E9E}"/>
                </a:ext>
              </a:extLst>
            </p:cNvPr>
            <p:cNvSpPr txBox="1">
              <a:spLocks noChangeArrowheads="1"/>
            </p:cNvSpPr>
            <p:nvPr/>
          </p:nvSpPr>
          <p:spPr bwMode="auto">
            <a:xfrm>
              <a:off x="2981" y="2288"/>
              <a:ext cx="574"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a:p>
              <a:pPr eaLnBrk="1" hangingPunct="1">
                <a:spcBef>
                  <a:spcPct val="0"/>
                </a:spcBef>
                <a:buFontTx/>
                <a:buNone/>
              </a:pPr>
              <a:r>
                <a:rPr lang="zh-CN" altLang="en-US" sz="1800" b="1"/>
                <a:t>源程序</a:t>
              </a:r>
            </a:p>
            <a:p>
              <a:pPr eaLnBrk="1" hangingPunct="1">
                <a:spcBef>
                  <a:spcPct val="0"/>
                </a:spcBef>
                <a:buFontTx/>
                <a:buNone/>
              </a:pPr>
              <a:r>
                <a:rPr lang="zh-CN" altLang="en-US" sz="1800" b="1"/>
                <a:t>代码</a:t>
              </a:r>
            </a:p>
          </p:txBody>
        </p:sp>
        <p:sp>
          <p:nvSpPr>
            <p:cNvPr id="153609" name="Text Box 14">
              <a:extLst>
                <a:ext uri="{FF2B5EF4-FFF2-40B4-BE49-F238E27FC236}">
                  <a16:creationId xmlns:a16="http://schemas.microsoft.com/office/drawing/2014/main" id="{F0D9EFD4-D64E-48D4-B16B-044D2579D22F}"/>
                </a:ext>
              </a:extLst>
            </p:cNvPr>
            <p:cNvSpPr txBox="1">
              <a:spLocks noChangeArrowheads="1"/>
            </p:cNvSpPr>
            <p:nvPr/>
          </p:nvSpPr>
          <p:spPr bwMode="auto">
            <a:xfrm>
              <a:off x="3808" y="2288"/>
              <a:ext cx="382"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a:p>
              <a:pPr eaLnBrk="1" hangingPunct="1">
                <a:spcBef>
                  <a:spcPct val="0"/>
                </a:spcBef>
                <a:buFontTx/>
                <a:buNone/>
              </a:pPr>
              <a:r>
                <a:rPr lang="zh-CN" altLang="en-US" sz="1800" b="1"/>
                <a:t>单元</a:t>
              </a:r>
            </a:p>
            <a:p>
              <a:pPr eaLnBrk="1" hangingPunct="1">
                <a:spcBef>
                  <a:spcPct val="0"/>
                </a:spcBef>
                <a:buFontTx/>
                <a:buNone/>
              </a:pPr>
              <a:r>
                <a:rPr lang="zh-CN" altLang="en-US" sz="1800" b="1"/>
                <a:t>测试</a:t>
              </a:r>
            </a:p>
          </p:txBody>
        </p:sp>
        <p:sp>
          <p:nvSpPr>
            <p:cNvPr id="153610" name="Text Box 15">
              <a:extLst>
                <a:ext uri="{FF2B5EF4-FFF2-40B4-BE49-F238E27FC236}">
                  <a16:creationId xmlns:a16="http://schemas.microsoft.com/office/drawing/2014/main" id="{DD7F9AB8-CF82-4B28-A98F-7E972683736C}"/>
                </a:ext>
              </a:extLst>
            </p:cNvPr>
            <p:cNvSpPr txBox="1">
              <a:spLocks noChangeArrowheads="1"/>
            </p:cNvSpPr>
            <p:nvPr/>
          </p:nvSpPr>
          <p:spPr bwMode="auto">
            <a:xfrm>
              <a:off x="4322" y="2288"/>
              <a:ext cx="382"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a:p>
              <a:pPr eaLnBrk="1" hangingPunct="1">
                <a:spcBef>
                  <a:spcPct val="0"/>
                </a:spcBef>
                <a:buFontTx/>
                <a:buNone/>
              </a:pPr>
              <a:r>
                <a:rPr lang="zh-CN" altLang="en-US" sz="1800" b="1"/>
                <a:t>集成</a:t>
              </a:r>
            </a:p>
            <a:p>
              <a:pPr eaLnBrk="1" hangingPunct="1">
                <a:spcBef>
                  <a:spcPct val="0"/>
                </a:spcBef>
                <a:buFontTx/>
                <a:buNone/>
              </a:pPr>
              <a:r>
                <a:rPr lang="zh-CN" altLang="en-US" sz="1800" b="1"/>
                <a:t>测试</a:t>
              </a:r>
            </a:p>
          </p:txBody>
        </p:sp>
        <p:sp>
          <p:nvSpPr>
            <p:cNvPr id="153611" name="Text Box 16">
              <a:extLst>
                <a:ext uri="{FF2B5EF4-FFF2-40B4-BE49-F238E27FC236}">
                  <a16:creationId xmlns:a16="http://schemas.microsoft.com/office/drawing/2014/main" id="{DED40F20-0DE2-4552-8AEE-4925E81C2D60}"/>
                </a:ext>
              </a:extLst>
            </p:cNvPr>
            <p:cNvSpPr txBox="1">
              <a:spLocks noChangeArrowheads="1"/>
            </p:cNvSpPr>
            <p:nvPr/>
          </p:nvSpPr>
          <p:spPr bwMode="auto">
            <a:xfrm>
              <a:off x="4895" y="2288"/>
              <a:ext cx="382"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p>
            <a:p>
              <a:pPr eaLnBrk="1" hangingPunct="1">
                <a:spcBef>
                  <a:spcPct val="0"/>
                </a:spcBef>
                <a:buFontTx/>
                <a:buNone/>
              </a:pPr>
              <a:r>
                <a:rPr lang="zh-CN" altLang="en-US" sz="1800" b="1"/>
                <a:t>确认</a:t>
              </a:r>
            </a:p>
            <a:p>
              <a:pPr eaLnBrk="1" hangingPunct="1">
                <a:spcBef>
                  <a:spcPct val="0"/>
                </a:spcBef>
                <a:buFontTx/>
                <a:buNone/>
              </a:pPr>
              <a:r>
                <a:rPr lang="zh-CN" altLang="en-US" sz="1800" b="1"/>
                <a:t>测试</a:t>
              </a:r>
            </a:p>
          </p:txBody>
        </p:sp>
        <p:sp>
          <p:nvSpPr>
            <p:cNvPr id="153612" name="Line 17">
              <a:extLst>
                <a:ext uri="{FF2B5EF4-FFF2-40B4-BE49-F238E27FC236}">
                  <a16:creationId xmlns:a16="http://schemas.microsoft.com/office/drawing/2014/main" id="{1892E11A-2AF6-4200-BE76-A43A1CDE4709}"/>
                </a:ext>
              </a:extLst>
            </p:cNvPr>
            <p:cNvSpPr>
              <a:spLocks noChangeShapeType="1"/>
            </p:cNvSpPr>
            <p:nvPr/>
          </p:nvSpPr>
          <p:spPr bwMode="auto">
            <a:xfrm>
              <a:off x="476" y="2654"/>
              <a:ext cx="191"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3" name="Line 18">
              <a:extLst>
                <a:ext uri="{FF2B5EF4-FFF2-40B4-BE49-F238E27FC236}">
                  <a16:creationId xmlns:a16="http://schemas.microsoft.com/office/drawing/2014/main" id="{C047A0A2-72AB-49E2-9490-7C7AE38D5ADA}"/>
                </a:ext>
              </a:extLst>
            </p:cNvPr>
            <p:cNvSpPr>
              <a:spLocks noChangeShapeType="1"/>
            </p:cNvSpPr>
            <p:nvPr/>
          </p:nvSpPr>
          <p:spPr bwMode="auto">
            <a:xfrm>
              <a:off x="1212" y="2654"/>
              <a:ext cx="18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4" name="Line 19">
              <a:extLst>
                <a:ext uri="{FF2B5EF4-FFF2-40B4-BE49-F238E27FC236}">
                  <a16:creationId xmlns:a16="http://schemas.microsoft.com/office/drawing/2014/main" id="{357F1A55-0365-43AB-8D53-F1F0BC97F863}"/>
                </a:ext>
              </a:extLst>
            </p:cNvPr>
            <p:cNvSpPr>
              <a:spLocks noChangeShapeType="1"/>
            </p:cNvSpPr>
            <p:nvPr/>
          </p:nvSpPr>
          <p:spPr bwMode="auto">
            <a:xfrm>
              <a:off x="1962" y="2654"/>
              <a:ext cx="191"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5" name="Line 20">
              <a:extLst>
                <a:ext uri="{FF2B5EF4-FFF2-40B4-BE49-F238E27FC236}">
                  <a16:creationId xmlns:a16="http://schemas.microsoft.com/office/drawing/2014/main" id="{4436D58A-8E5F-4129-8E60-AAE7E00C7736}"/>
                </a:ext>
              </a:extLst>
            </p:cNvPr>
            <p:cNvSpPr>
              <a:spLocks noChangeShapeType="1"/>
            </p:cNvSpPr>
            <p:nvPr/>
          </p:nvSpPr>
          <p:spPr bwMode="auto">
            <a:xfrm>
              <a:off x="2726" y="2655"/>
              <a:ext cx="25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6" name="Line 21">
              <a:extLst>
                <a:ext uri="{FF2B5EF4-FFF2-40B4-BE49-F238E27FC236}">
                  <a16:creationId xmlns:a16="http://schemas.microsoft.com/office/drawing/2014/main" id="{CCF562FF-6DD5-4B08-9039-833A20A02A3B}"/>
                </a:ext>
              </a:extLst>
            </p:cNvPr>
            <p:cNvSpPr>
              <a:spLocks noChangeShapeType="1"/>
            </p:cNvSpPr>
            <p:nvPr/>
          </p:nvSpPr>
          <p:spPr bwMode="auto">
            <a:xfrm>
              <a:off x="3554" y="2655"/>
              <a:ext cx="25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7" name="Line 22">
              <a:extLst>
                <a:ext uri="{FF2B5EF4-FFF2-40B4-BE49-F238E27FC236}">
                  <a16:creationId xmlns:a16="http://schemas.microsoft.com/office/drawing/2014/main" id="{60B97F19-C75F-45B4-8D94-D35132E80CEF}"/>
                </a:ext>
              </a:extLst>
            </p:cNvPr>
            <p:cNvSpPr>
              <a:spLocks noChangeShapeType="1"/>
            </p:cNvSpPr>
            <p:nvPr/>
          </p:nvSpPr>
          <p:spPr bwMode="auto">
            <a:xfrm>
              <a:off x="4190" y="2655"/>
              <a:ext cx="1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8" name="Line 23">
              <a:extLst>
                <a:ext uri="{FF2B5EF4-FFF2-40B4-BE49-F238E27FC236}">
                  <a16:creationId xmlns:a16="http://schemas.microsoft.com/office/drawing/2014/main" id="{6F41F34B-4E14-442F-9A5B-72CD4D8090C8}"/>
                </a:ext>
              </a:extLst>
            </p:cNvPr>
            <p:cNvSpPr>
              <a:spLocks noChangeShapeType="1"/>
            </p:cNvSpPr>
            <p:nvPr/>
          </p:nvSpPr>
          <p:spPr bwMode="auto">
            <a:xfrm>
              <a:off x="4704" y="2655"/>
              <a:ext cx="191"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19" name="Line 24">
              <a:extLst>
                <a:ext uri="{FF2B5EF4-FFF2-40B4-BE49-F238E27FC236}">
                  <a16:creationId xmlns:a16="http://schemas.microsoft.com/office/drawing/2014/main" id="{A54B3406-0114-4702-ABF1-BA522E0BB659}"/>
                </a:ext>
              </a:extLst>
            </p:cNvPr>
            <p:cNvSpPr>
              <a:spLocks noChangeShapeType="1"/>
            </p:cNvSpPr>
            <p:nvPr/>
          </p:nvSpPr>
          <p:spPr bwMode="auto">
            <a:xfrm>
              <a:off x="5277" y="2655"/>
              <a:ext cx="191"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0" name="Line 25">
              <a:extLst>
                <a:ext uri="{FF2B5EF4-FFF2-40B4-BE49-F238E27FC236}">
                  <a16:creationId xmlns:a16="http://schemas.microsoft.com/office/drawing/2014/main" id="{7BC837A4-0CCE-4F65-B75B-4DA7C53A45E3}"/>
                </a:ext>
              </a:extLst>
            </p:cNvPr>
            <p:cNvSpPr>
              <a:spLocks noChangeShapeType="1"/>
            </p:cNvSpPr>
            <p:nvPr/>
          </p:nvSpPr>
          <p:spPr bwMode="auto">
            <a:xfrm>
              <a:off x="2599" y="1922"/>
              <a:ext cx="1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21" name="Line 26">
              <a:extLst>
                <a:ext uri="{FF2B5EF4-FFF2-40B4-BE49-F238E27FC236}">
                  <a16:creationId xmlns:a16="http://schemas.microsoft.com/office/drawing/2014/main" id="{14273A28-AB3A-4B6D-80A0-61F466CF39DD}"/>
                </a:ext>
              </a:extLst>
            </p:cNvPr>
            <p:cNvSpPr>
              <a:spLocks noChangeShapeType="1"/>
            </p:cNvSpPr>
            <p:nvPr/>
          </p:nvSpPr>
          <p:spPr bwMode="auto">
            <a:xfrm>
              <a:off x="2599" y="1922"/>
              <a:ext cx="0" cy="36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2" name="Line 27">
              <a:extLst>
                <a:ext uri="{FF2B5EF4-FFF2-40B4-BE49-F238E27FC236}">
                  <a16:creationId xmlns:a16="http://schemas.microsoft.com/office/drawing/2014/main" id="{609C8644-470C-462C-9A67-D7D88997A81D}"/>
                </a:ext>
              </a:extLst>
            </p:cNvPr>
            <p:cNvSpPr>
              <a:spLocks noChangeShapeType="1"/>
            </p:cNvSpPr>
            <p:nvPr/>
          </p:nvSpPr>
          <p:spPr bwMode="auto">
            <a:xfrm>
              <a:off x="3299" y="1922"/>
              <a:ext cx="0" cy="36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3" name="Line 28">
              <a:extLst>
                <a:ext uri="{FF2B5EF4-FFF2-40B4-BE49-F238E27FC236}">
                  <a16:creationId xmlns:a16="http://schemas.microsoft.com/office/drawing/2014/main" id="{F128A112-BE95-4E74-BA8F-C5EFABCE5316}"/>
                </a:ext>
              </a:extLst>
            </p:cNvPr>
            <p:cNvSpPr>
              <a:spLocks noChangeShapeType="1"/>
            </p:cNvSpPr>
            <p:nvPr/>
          </p:nvSpPr>
          <p:spPr bwMode="auto">
            <a:xfrm>
              <a:off x="3997" y="1922"/>
              <a:ext cx="0" cy="36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4" name="Line 29">
              <a:extLst>
                <a:ext uri="{FF2B5EF4-FFF2-40B4-BE49-F238E27FC236}">
                  <a16:creationId xmlns:a16="http://schemas.microsoft.com/office/drawing/2014/main" id="{AAD8BE29-2BF1-4F20-8164-A215A819328B}"/>
                </a:ext>
              </a:extLst>
            </p:cNvPr>
            <p:cNvSpPr>
              <a:spLocks noChangeShapeType="1"/>
            </p:cNvSpPr>
            <p:nvPr/>
          </p:nvSpPr>
          <p:spPr bwMode="auto">
            <a:xfrm flipV="1">
              <a:off x="1701" y="1752"/>
              <a:ext cx="28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25" name="Line 30">
              <a:extLst>
                <a:ext uri="{FF2B5EF4-FFF2-40B4-BE49-F238E27FC236}">
                  <a16:creationId xmlns:a16="http://schemas.microsoft.com/office/drawing/2014/main" id="{278095F2-CD5D-4CAE-8693-1248CDFEDAD5}"/>
                </a:ext>
              </a:extLst>
            </p:cNvPr>
            <p:cNvSpPr>
              <a:spLocks noChangeShapeType="1"/>
            </p:cNvSpPr>
            <p:nvPr/>
          </p:nvSpPr>
          <p:spPr bwMode="auto">
            <a:xfrm>
              <a:off x="1701" y="1752"/>
              <a:ext cx="0" cy="5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6" name="Line 31">
              <a:extLst>
                <a:ext uri="{FF2B5EF4-FFF2-40B4-BE49-F238E27FC236}">
                  <a16:creationId xmlns:a16="http://schemas.microsoft.com/office/drawing/2014/main" id="{3A2E5FEE-C87C-4624-B02C-2E8D73941B7E}"/>
                </a:ext>
              </a:extLst>
            </p:cNvPr>
            <p:cNvSpPr>
              <a:spLocks noChangeShapeType="1"/>
            </p:cNvSpPr>
            <p:nvPr/>
          </p:nvSpPr>
          <p:spPr bwMode="auto">
            <a:xfrm>
              <a:off x="4513" y="1752"/>
              <a:ext cx="0" cy="5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7" name="Line 32">
              <a:extLst>
                <a:ext uri="{FF2B5EF4-FFF2-40B4-BE49-F238E27FC236}">
                  <a16:creationId xmlns:a16="http://schemas.microsoft.com/office/drawing/2014/main" id="{78F6E212-BCCD-42A3-938B-BBBB6E2BD788}"/>
                </a:ext>
              </a:extLst>
            </p:cNvPr>
            <p:cNvSpPr>
              <a:spLocks noChangeShapeType="1"/>
            </p:cNvSpPr>
            <p:nvPr/>
          </p:nvSpPr>
          <p:spPr bwMode="auto">
            <a:xfrm>
              <a:off x="2336" y="1752"/>
              <a:ext cx="0" cy="5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28" name="Line 33">
              <a:extLst>
                <a:ext uri="{FF2B5EF4-FFF2-40B4-BE49-F238E27FC236}">
                  <a16:creationId xmlns:a16="http://schemas.microsoft.com/office/drawing/2014/main" id="{ECC82347-759B-41F8-B7D4-58ACAB2982F5}"/>
                </a:ext>
              </a:extLst>
            </p:cNvPr>
            <p:cNvSpPr>
              <a:spLocks noChangeShapeType="1"/>
            </p:cNvSpPr>
            <p:nvPr/>
          </p:nvSpPr>
          <p:spPr bwMode="auto">
            <a:xfrm>
              <a:off x="930" y="1525"/>
              <a:ext cx="417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29" name="Line 34">
              <a:extLst>
                <a:ext uri="{FF2B5EF4-FFF2-40B4-BE49-F238E27FC236}">
                  <a16:creationId xmlns:a16="http://schemas.microsoft.com/office/drawing/2014/main" id="{55578754-3F7C-4999-A360-97DFD61CC56D}"/>
                </a:ext>
              </a:extLst>
            </p:cNvPr>
            <p:cNvSpPr>
              <a:spLocks noChangeShapeType="1"/>
            </p:cNvSpPr>
            <p:nvPr/>
          </p:nvSpPr>
          <p:spPr bwMode="auto">
            <a:xfrm flipH="1">
              <a:off x="930" y="1525"/>
              <a:ext cx="0" cy="77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30" name="Line 35">
              <a:extLst>
                <a:ext uri="{FF2B5EF4-FFF2-40B4-BE49-F238E27FC236}">
                  <a16:creationId xmlns:a16="http://schemas.microsoft.com/office/drawing/2014/main" id="{99364B39-2944-42A7-B3F8-775C79EA0BBA}"/>
                </a:ext>
              </a:extLst>
            </p:cNvPr>
            <p:cNvSpPr>
              <a:spLocks noChangeShapeType="1"/>
            </p:cNvSpPr>
            <p:nvPr/>
          </p:nvSpPr>
          <p:spPr bwMode="auto">
            <a:xfrm flipH="1">
              <a:off x="5086" y="1525"/>
              <a:ext cx="17" cy="7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31" name="Text Box 37">
              <a:extLst>
                <a:ext uri="{FF2B5EF4-FFF2-40B4-BE49-F238E27FC236}">
                  <a16:creationId xmlns:a16="http://schemas.microsoft.com/office/drawing/2014/main" id="{4B288926-A50E-4C56-9A3E-161D8D0CA133}"/>
                </a:ext>
              </a:extLst>
            </p:cNvPr>
            <p:cNvSpPr txBox="1">
              <a:spLocks noChangeArrowheads="1"/>
            </p:cNvSpPr>
            <p:nvPr/>
          </p:nvSpPr>
          <p:spPr bwMode="auto">
            <a:xfrm>
              <a:off x="1399" y="2287"/>
              <a:ext cx="556" cy="7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概要</a:t>
              </a:r>
            </a:p>
            <a:p>
              <a:pPr eaLnBrk="1" hangingPunct="1">
                <a:spcBef>
                  <a:spcPct val="0"/>
                </a:spcBef>
                <a:buFontTx/>
                <a:buNone/>
              </a:pPr>
              <a:r>
                <a:rPr lang="zh-CN" altLang="en-US" sz="1800" b="1"/>
                <a:t>设计</a:t>
              </a:r>
            </a:p>
            <a:p>
              <a:pPr eaLnBrk="1" hangingPunct="1">
                <a:spcBef>
                  <a:spcPct val="0"/>
                </a:spcBef>
                <a:buFontTx/>
                <a:buNone/>
              </a:pPr>
              <a:r>
                <a:rPr lang="zh-CN" altLang="en-US" sz="1800" b="1"/>
                <a:t>说明书</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barn(outVertical)">
                                      <p:cBhvr>
                                        <p:cTn id="7" dur="5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63">
                                            <p:txEl>
                                              <p:pRg st="0" end="0"/>
                                            </p:txEl>
                                          </p:spTgt>
                                        </p:tgtEl>
                                        <p:attrNameLst>
                                          <p:attrName>style.visibility</p:attrName>
                                        </p:attrNameLst>
                                      </p:cBhvr>
                                      <p:to>
                                        <p:strVal val="visible"/>
                                      </p:to>
                                    </p:set>
                                    <p:animEffect transition="in" filter="wipe(left)">
                                      <p:cBhvr>
                                        <p:cTn id="12" dur="500"/>
                                        <p:tgtEl>
                                          <p:spTgt spid="70663">
                                            <p:txEl>
                                              <p:pRg st="0" end="0"/>
                                            </p:txEl>
                                          </p:spTgt>
                                        </p:tgtEl>
                                      </p:cBhvr>
                                    </p:animEffect>
                                  </p:childTnLst>
                                </p:cTn>
                              </p:par>
                            </p:childTnLst>
                          </p:cTn>
                        </p:par>
                        <p:par>
                          <p:cTn id="13" fill="hold" nodeType="afterGroup">
                            <p:stCondLst>
                              <p:cond delay="5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0665"/>
                                        </p:tgtEl>
                                        <p:attrNameLst>
                                          <p:attrName>style.visibility</p:attrName>
                                        </p:attrNameLst>
                                      </p:cBhvr>
                                      <p:to>
                                        <p:strVal val="visible"/>
                                      </p:to>
                                    </p:set>
                                    <p:animEffect transition="in" filter="wipe(left)">
                                      <p:cBhvr>
                                        <p:cTn id="21" dur="500"/>
                                        <p:tgtEl>
                                          <p:spTgt spid="70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P spid="70663" grpId="0" build="p" autoUpdateAnimBg="0"/>
      <p:bldP spid="7066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CFE6D92-3B6D-4B80-98D8-1D6843187B01}"/>
              </a:ext>
            </a:extLst>
          </p:cNvPr>
          <p:cNvSpPr>
            <a:spLocks noGrp="1" noChangeArrowheads="1"/>
          </p:cNvSpPr>
          <p:nvPr>
            <p:ph type="title"/>
          </p:nvPr>
        </p:nvSpPr>
        <p:spPr/>
        <p:txBody>
          <a:bodyPr/>
          <a:lstStyle/>
          <a:p>
            <a:r>
              <a:rPr lang="en-US" altLang="zh-CN"/>
              <a:t>9 V</a:t>
            </a:r>
            <a:r>
              <a:rPr lang="zh-CN" altLang="en-US"/>
              <a:t>模型</a:t>
            </a:r>
          </a:p>
        </p:txBody>
      </p:sp>
      <p:sp>
        <p:nvSpPr>
          <p:cNvPr id="155651" name="Rectangle 3">
            <a:extLst>
              <a:ext uri="{FF2B5EF4-FFF2-40B4-BE49-F238E27FC236}">
                <a16:creationId xmlns:a16="http://schemas.microsoft.com/office/drawing/2014/main" id="{48583AEE-A9B1-4363-8BC1-42C4E6C1D64D}"/>
              </a:ext>
            </a:extLst>
          </p:cNvPr>
          <p:cNvSpPr>
            <a:spLocks noGrp="1" noChangeArrowheads="1"/>
          </p:cNvSpPr>
          <p:nvPr>
            <p:ph type="body" idx="1"/>
          </p:nvPr>
        </p:nvSpPr>
        <p:spPr/>
        <p:txBody>
          <a:bodyPr/>
          <a:lstStyle/>
          <a:p>
            <a:endParaRPr lang="zh-CN" altLang="en-US"/>
          </a:p>
        </p:txBody>
      </p:sp>
      <p:pic>
        <p:nvPicPr>
          <p:cNvPr id="155652" name="Picture 4" descr="35e940dff621c53049540390">
            <a:extLst>
              <a:ext uri="{FF2B5EF4-FFF2-40B4-BE49-F238E27FC236}">
                <a16:creationId xmlns:a16="http://schemas.microsoft.com/office/drawing/2014/main" id="{A2B2D0A8-6E10-49CC-80DE-AA58128E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05038"/>
            <a:ext cx="669766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C8CDEEC0-597D-46EA-AA61-689440C7FA7C}"/>
              </a:ext>
            </a:extLst>
          </p:cNvPr>
          <p:cNvSpPr>
            <a:spLocks noGrp="1" noChangeArrowheads="1"/>
          </p:cNvSpPr>
          <p:nvPr>
            <p:ph type="title"/>
          </p:nvPr>
        </p:nvSpPr>
        <p:spPr/>
        <p:txBody>
          <a:bodyPr/>
          <a:lstStyle/>
          <a:p>
            <a:r>
              <a:rPr lang="en-US" altLang="zh-CN"/>
              <a:t>9 W</a:t>
            </a:r>
            <a:r>
              <a:rPr lang="zh-CN" altLang="en-US"/>
              <a:t>模型</a:t>
            </a:r>
          </a:p>
        </p:txBody>
      </p:sp>
      <p:sp>
        <p:nvSpPr>
          <p:cNvPr id="156675" name="Rectangle 3">
            <a:extLst>
              <a:ext uri="{FF2B5EF4-FFF2-40B4-BE49-F238E27FC236}">
                <a16:creationId xmlns:a16="http://schemas.microsoft.com/office/drawing/2014/main" id="{FF2DADA5-7D77-4D43-8C19-FB44F0F05ABD}"/>
              </a:ext>
            </a:extLst>
          </p:cNvPr>
          <p:cNvSpPr>
            <a:spLocks noGrp="1" noChangeArrowheads="1"/>
          </p:cNvSpPr>
          <p:nvPr>
            <p:ph type="body" idx="1"/>
          </p:nvPr>
        </p:nvSpPr>
        <p:spPr/>
        <p:txBody>
          <a:bodyPr/>
          <a:lstStyle/>
          <a:p>
            <a:endParaRPr lang="zh-CN" altLang="en-US"/>
          </a:p>
        </p:txBody>
      </p:sp>
      <p:pic>
        <p:nvPicPr>
          <p:cNvPr id="156676" name="Picture 5" descr="b853d6fc6442cddefc037f94">
            <a:extLst>
              <a:ext uri="{FF2B5EF4-FFF2-40B4-BE49-F238E27FC236}">
                <a16:creationId xmlns:a16="http://schemas.microsoft.com/office/drawing/2014/main" id="{845A2E87-BAB2-4593-9CEE-62E54FAD2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8207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04528B47-C377-4E39-A75E-437696E98C14}"/>
              </a:ext>
            </a:extLst>
          </p:cNvPr>
          <p:cNvSpPr>
            <a:spLocks noGrp="1" noChangeArrowheads="1"/>
          </p:cNvSpPr>
          <p:nvPr>
            <p:ph type="title"/>
          </p:nvPr>
        </p:nvSpPr>
        <p:spPr/>
        <p:txBody>
          <a:bodyPr/>
          <a:lstStyle/>
          <a:p>
            <a:r>
              <a:rPr lang="en-US" altLang="zh-CN"/>
              <a:t>9 X</a:t>
            </a:r>
            <a:r>
              <a:rPr lang="zh-CN" altLang="en-US"/>
              <a:t>模型</a:t>
            </a:r>
          </a:p>
        </p:txBody>
      </p:sp>
      <p:sp>
        <p:nvSpPr>
          <p:cNvPr id="157699" name="Rectangle 3">
            <a:extLst>
              <a:ext uri="{FF2B5EF4-FFF2-40B4-BE49-F238E27FC236}">
                <a16:creationId xmlns:a16="http://schemas.microsoft.com/office/drawing/2014/main" id="{5B8D352B-8F58-437D-B869-04D7DE81F315}"/>
              </a:ext>
            </a:extLst>
          </p:cNvPr>
          <p:cNvSpPr>
            <a:spLocks noGrp="1" noChangeArrowheads="1"/>
          </p:cNvSpPr>
          <p:nvPr>
            <p:ph type="body" idx="1"/>
          </p:nvPr>
        </p:nvSpPr>
        <p:spPr/>
        <p:txBody>
          <a:bodyPr/>
          <a:lstStyle/>
          <a:p>
            <a:endParaRPr lang="zh-CN" altLang="en-US"/>
          </a:p>
        </p:txBody>
      </p:sp>
      <p:pic>
        <p:nvPicPr>
          <p:cNvPr id="157700" name="Picture 5" descr="034965f40b496cfaf2d38598">
            <a:extLst>
              <a:ext uri="{FF2B5EF4-FFF2-40B4-BE49-F238E27FC236}">
                <a16:creationId xmlns:a16="http://schemas.microsoft.com/office/drawing/2014/main" id="{BAB25518-C3C6-4D98-B556-ADF7AE54F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214438"/>
            <a:ext cx="83534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FED0501-A735-430C-A50B-C6E6B4DE9D2A}"/>
              </a:ext>
            </a:extLst>
          </p:cNvPr>
          <p:cNvSpPr>
            <a:spLocks noGrp="1" noChangeArrowheads="1"/>
          </p:cNvSpPr>
          <p:nvPr>
            <p:ph type="title"/>
          </p:nvPr>
        </p:nvSpPr>
        <p:spPr>
          <a:xfrm>
            <a:off x="142875" y="115888"/>
            <a:ext cx="8858250" cy="1143000"/>
          </a:xfrm>
        </p:spPr>
        <p:txBody>
          <a:bodyPr/>
          <a:lstStyle/>
          <a:p>
            <a:r>
              <a:rPr lang="en-US" altLang="zh-CN" sz="4000"/>
              <a:t>9 </a:t>
            </a:r>
            <a:r>
              <a:rPr lang="zh-CN" altLang="en-US" sz="4000"/>
              <a:t>软件开发与软件测试的关系</a:t>
            </a:r>
            <a:r>
              <a:rPr lang="zh-CN" altLang="en-US" sz="3200"/>
              <a:t>（续）</a:t>
            </a:r>
          </a:p>
        </p:txBody>
      </p:sp>
      <p:sp>
        <p:nvSpPr>
          <p:cNvPr id="72707" name="Rectangle 3">
            <a:extLst>
              <a:ext uri="{FF2B5EF4-FFF2-40B4-BE49-F238E27FC236}">
                <a16:creationId xmlns:a16="http://schemas.microsoft.com/office/drawing/2014/main" id="{B8D6FA84-343D-41E6-ADAB-70D2AFC7D746}"/>
              </a:ext>
            </a:extLst>
          </p:cNvPr>
          <p:cNvSpPr>
            <a:spLocks noGrp="1" noChangeArrowheads="1"/>
          </p:cNvSpPr>
          <p:nvPr>
            <p:ph type="body" idx="1"/>
          </p:nvPr>
        </p:nvSpPr>
        <p:spPr>
          <a:xfrm>
            <a:off x="611188" y="1412875"/>
            <a:ext cx="8077200" cy="4572000"/>
          </a:xfrm>
        </p:spPr>
        <p:txBody>
          <a:bodyPr/>
          <a:lstStyle/>
          <a:p>
            <a:pPr algn="just">
              <a:spcBef>
                <a:spcPct val="10000"/>
              </a:spcBef>
              <a:spcAft>
                <a:spcPct val="20000"/>
              </a:spcAft>
              <a:buFont typeface="Wingdings" panose="05000000000000000000" pitchFamily="2" charset="2"/>
              <a:buNone/>
            </a:pPr>
            <a:r>
              <a:rPr lang="zh-CN" altLang="en-US" sz="2400">
                <a:latin typeface="宋体" panose="02010600030101010101" pitchFamily="2" charset="-122"/>
              </a:rPr>
              <a:t>测试在开发阶段的作用：</a:t>
            </a:r>
            <a:endParaRPr lang="zh-CN" altLang="en-US" sz="2400">
              <a:latin typeface="Times New Roman" panose="02020603050405020304" pitchFamily="18" charset="0"/>
            </a:endParaRPr>
          </a:p>
          <a:p>
            <a:pPr algn="just">
              <a:spcBef>
                <a:spcPct val="10000"/>
              </a:spcBef>
              <a:spcAft>
                <a:spcPct val="10000"/>
              </a:spcAft>
            </a:pPr>
            <a:r>
              <a:rPr lang="zh-CN" altLang="en-US" sz="2400">
                <a:latin typeface="宋体" panose="02010600030101010101" pitchFamily="2" charset="-122"/>
              </a:rPr>
              <a:t>项目规划阶段：负责从单元测试到系统测试的整个测试阶段的监控。</a:t>
            </a:r>
            <a:endParaRPr lang="zh-CN" altLang="en-US" sz="2400">
              <a:latin typeface="Times New Roman" panose="02020603050405020304" pitchFamily="18" charset="0"/>
            </a:endParaRPr>
          </a:p>
          <a:p>
            <a:pPr algn="just">
              <a:spcBef>
                <a:spcPct val="10000"/>
              </a:spcBef>
              <a:spcAft>
                <a:spcPct val="10000"/>
              </a:spcAft>
            </a:pPr>
            <a:r>
              <a:rPr lang="zh-CN" altLang="en-US" sz="2400">
                <a:latin typeface="宋体" panose="02010600030101010101" pitchFamily="2" charset="-122"/>
              </a:rPr>
              <a:t>需求分析阶段：确定测试需求分析、系统测试计划的制定，评审后成为管理项目。</a:t>
            </a:r>
            <a:endParaRPr lang="zh-CN" altLang="en-US" sz="2400">
              <a:latin typeface="Times New Roman" panose="02020603050405020304" pitchFamily="18" charset="0"/>
            </a:endParaRPr>
          </a:p>
          <a:p>
            <a:pPr algn="just">
              <a:spcBef>
                <a:spcPct val="10000"/>
              </a:spcBef>
              <a:spcAft>
                <a:spcPct val="10000"/>
              </a:spcAft>
            </a:pPr>
            <a:r>
              <a:rPr lang="zh-CN" altLang="en-US" sz="2400">
                <a:latin typeface="宋体" panose="02010600030101010101" pitchFamily="2" charset="-122"/>
              </a:rPr>
              <a:t>详细设计和概要设计阶段：确保集成测试计划和单元测试计划完成。</a:t>
            </a:r>
          </a:p>
          <a:p>
            <a:pPr algn="just">
              <a:spcBef>
                <a:spcPct val="10000"/>
              </a:spcBef>
              <a:spcAft>
                <a:spcPct val="10000"/>
              </a:spcAft>
            </a:pPr>
            <a:r>
              <a:rPr lang="zh-CN" altLang="en-US" sz="2400">
                <a:latin typeface="宋体" panose="02010600030101010101" pitchFamily="2" charset="-122"/>
              </a:rPr>
              <a:t>编码阶段：由开发人员进行自己负责部分的测试代码。在项目较大时，由专人进行编码阶段的测试任务。</a:t>
            </a:r>
            <a:endParaRPr lang="zh-CN" altLang="en-US" sz="2400">
              <a:latin typeface="Times New Roman" panose="02020603050405020304" pitchFamily="18" charset="0"/>
            </a:endParaRPr>
          </a:p>
          <a:p>
            <a:pPr algn="just">
              <a:spcBef>
                <a:spcPct val="10000"/>
              </a:spcBef>
              <a:spcAft>
                <a:spcPct val="10000"/>
              </a:spcAft>
            </a:pPr>
            <a:r>
              <a:rPr lang="zh-CN" altLang="en-US" sz="2400">
                <a:latin typeface="宋体" panose="02010600030101010101" pitchFamily="2" charset="-122"/>
              </a:rPr>
              <a:t>测试阶段（单元、集成、系统测试）：依据测试代码进行测试，并提交相应的测试状态报告和测试结束报告。</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arn(outVertical)">
                                      <p:cBhvr>
                                        <p:cTn id="7" dur="500"/>
                                        <p:tgtEl>
                                          <p:spTgt spid="7270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707">
                                            <p:txEl>
                                              <p:pRg st="0" end="0"/>
                                            </p:txEl>
                                          </p:spTgt>
                                        </p:tgtEl>
                                        <p:attrNameLst>
                                          <p:attrName>style.visibility</p:attrName>
                                        </p:attrNameLst>
                                      </p:cBhvr>
                                      <p:to>
                                        <p:strVal val="visible"/>
                                      </p:to>
                                    </p:set>
                                    <p:animEffect transition="in" filter="wipe(left)">
                                      <p:cBhvr>
                                        <p:cTn id="11" dur="500"/>
                                        <p:tgtEl>
                                          <p:spTgt spid="7270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2707">
                                            <p:txEl>
                                              <p:pRg st="1" end="1"/>
                                            </p:txEl>
                                          </p:spTgt>
                                        </p:tgtEl>
                                        <p:attrNameLst>
                                          <p:attrName>style.visibility</p:attrName>
                                        </p:attrNameLst>
                                      </p:cBhvr>
                                      <p:to>
                                        <p:strVal val="visible"/>
                                      </p:to>
                                    </p:set>
                                    <p:animEffect transition="in" filter="wipe(left)">
                                      <p:cBhvr>
                                        <p:cTn id="16" dur="500"/>
                                        <p:tgtEl>
                                          <p:spTgt spid="7270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2707">
                                            <p:txEl>
                                              <p:pRg st="2" end="2"/>
                                            </p:txEl>
                                          </p:spTgt>
                                        </p:tgtEl>
                                        <p:attrNameLst>
                                          <p:attrName>style.visibility</p:attrName>
                                        </p:attrNameLst>
                                      </p:cBhvr>
                                      <p:to>
                                        <p:strVal val="visible"/>
                                      </p:to>
                                    </p:set>
                                    <p:animEffect transition="in" filter="wipe(left)">
                                      <p:cBhvr>
                                        <p:cTn id="21" dur="500"/>
                                        <p:tgtEl>
                                          <p:spTgt spid="7270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707">
                                            <p:txEl>
                                              <p:pRg st="3" end="3"/>
                                            </p:txEl>
                                          </p:spTgt>
                                        </p:tgtEl>
                                        <p:attrNameLst>
                                          <p:attrName>style.visibility</p:attrName>
                                        </p:attrNameLst>
                                      </p:cBhvr>
                                      <p:to>
                                        <p:strVal val="visible"/>
                                      </p:to>
                                    </p:set>
                                    <p:animEffect transition="in" filter="wipe(left)">
                                      <p:cBhvr>
                                        <p:cTn id="26" dur="500"/>
                                        <p:tgtEl>
                                          <p:spTgt spid="72707">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2707">
                                            <p:txEl>
                                              <p:pRg st="4" end="4"/>
                                            </p:txEl>
                                          </p:spTgt>
                                        </p:tgtEl>
                                        <p:attrNameLst>
                                          <p:attrName>style.visibility</p:attrName>
                                        </p:attrNameLst>
                                      </p:cBhvr>
                                      <p:to>
                                        <p:strVal val="visible"/>
                                      </p:to>
                                    </p:set>
                                    <p:animEffect transition="in" filter="wipe(left)">
                                      <p:cBhvr>
                                        <p:cTn id="31" dur="500"/>
                                        <p:tgtEl>
                                          <p:spTgt spid="72707">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2707">
                                            <p:txEl>
                                              <p:pRg st="5" end="5"/>
                                            </p:txEl>
                                          </p:spTgt>
                                        </p:tgtEl>
                                        <p:attrNameLst>
                                          <p:attrName>style.visibility</p:attrName>
                                        </p:attrNameLst>
                                      </p:cBhvr>
                                      <p:to>
                                        <p:strVal val="visible"/>
                                      </p:to>
                                    </p:set>
                                    <p:animEffect transition="in" filter="wipe(left)">
                                      <p:cBhvr>
                                        <p:cTn id="36" dur="500"/>
                                        <p:tgtEl>
                                          <p:spTgt spid="72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P spid="7270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6B18399-C960-4563-83F4-F96A56AAEF45}"/>
              </a:ext>
            </a:extLst>
          </p:cNvPr>
          <p:cNvSpPr>
            <a:spLocks noGrp="1" noChangeArrowheads="1"/>
          </p:cNvSpPr>
          <p:nvPr>
            <p:ph type="title"/>
          </p:nvPr>
        </p:nvSpPr>
        <p:spPr>
          <a:xfrm>
            <a:off x="250825" y="44450"/>
            <a:ext cx="8513763" cy="1143000"/>
          </a:xfrm>
        </p:spPr>
        <p:txBody>
          <a:bodyPr/>
          <a:lstStyle/>
          <a:p>
            <a:r>
              <a:rPr lang="en-US" altLang="zh-CN" sz="4000"/>
              <a:t>9 </a:t>
            </a:r>
            <a:r>
              <a:rPr lang="zh-CN" altLang="en-US" sz="4000"/>
              <a:t>软件开发与软件测试的关系</a:t>
            </a:r>
            <a:r>
              <a:rPr lang="zh-CN" altLang="en-US" sz="3200"/>
              <a:t>（续）</a:t>
            </a:r>
          </a:p>
        </p:txBody>
      </p:sp>
      <p:sp>
        <p:nvSpPr>
          <p:cNvPr id="73731" name="Rectangle 3">
            <a:extLst>
              <a:ext uri="{FF2B5EF4-FFF2-40B4-BE49-F238E27FC236}">
                <a16:creationId xmlns:a16="http://schemas.microsoft.com/office/drawing/2014/main" id="{CF5C1DC7-560A-4994-A01F-E3D6F36D8E88}"/>
              </a:ext>
            </a:extLst>
          </p:cNvPr>
          <p:cNvSpPr>
            <a:spLocks noGrp="1" noChangeArrowheads="1"/>
          </p:cNvSpPr>
          <p:nvPr>
            <p:ph type="body" idx="1"/>
          </p:nvPr>
        </p:nvSpPr>
        <p:spPr>
          <a:xfrm>
            <a:off x="1908175" y="5805488"/>
            <a:ext cx="5638800" cy="533400"/>
          </a:xfrm>
        </p:spPr>
        <p:txBody>
          <a:bodyPr/>
          <a:lstStyle/>
          <a:p>
            <a:pPr>
              <a:buFont typeface="Wingdings" panose="05000000000000000000" pitchFamily="2" charset="2"/>
              <a:buNone/>
            </a:pPr>
            <a:r>
              <a:rPr lang="zh-CN" altLang="en-US" sz="2400">
                <a:latin typeface="Times New Roman" panose="02020603050405020304" pitchFamily="18" charset="0"/>
              </a:rPr>
              <a:t>图1-11  软件测试与软件开发的并行性</a:t>
            </a:r>
          </a:p>
        </p:txBody>
      </p:sp>
      <p:grpSp>
        <p:nvGrpSpPr>
          <p:cNvPr id="2" name="Group 85">
            <a:extLst>
              <a:ext uri="{FF2B5EF4-FFF2-40B4-BE49-F238E27FC236}">
                <a16:creationId xmlns:a16="http://schemas.microsoft.com/office/drawing/2014/main" id="{E52EB055-74AF-4636-879B-E19E632646B0}"/>
              </a:ext>
            </a:extLst>
          </p:cNvPr>
          <p:cNvGrpSpPr>
            <a:grpSpLocks/>
          </p:cNvGrpSpPr>
          <p:nvPr/>
        </p:nvGrpSpPr>
        <p:grpSpPr bwMode="auto">
          <a:xfrm>
            <a:off x="611188" y="1844675"/>
            <a:ext cx="8001000" cy="3887788"/>
            <a:chOff x="1645" y="5724"/>
            <a:chExt cx="7639" cy="3563"/>
          </a:xfrm>
        </p:grpSpPr>
        <p:sp>
          <p:nvSpPr>
            <p:cNvPr id="160774" name="Line 86">
              <a:extLst>
                <a:ext uri="{FF2B5EF4-FFF2-40B4-BE49-F238E27FC236}">
                  <a16:creationId xmlns:a16="http://schemas.microsoft.com/office/drawing/2014/main" id="{0E8202EC-F497-43BE-93C7-8B152EF24CA2}"/>
                </a:ext>
              </a:extLst>
            </p:cNvPr>
            <p:cNvSpPr>
              <a:spLocks noChangeShapeType="1"/>
            </p:cNvSpPr>
            <p:nvPr/>
          </p:nvSpPr>
          <p:spPr bwMode="auto">
            <a:xfrm>
              <a:off x="2337" y="7293"/>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5" name="Oval 87">
              <a:extLst>
                <a:ext uri="{FF2B5EF4-FFF2-40B4-BE49-F238E27FC236}">
                  <a16:creationId xmlns:a16="http://schemas.microsoft.com/office/drawing/2014/main" id="{45F4AC6B-100C-4F1D-93A0-6DEC47158BB0}"/>
                </a:ext>
              </a:extLst>
            </p:cNvPr>
            <p:cNvSpPr>
              <a:spLocks noChangeArrowheads="1"/>
            </p:cNvSpPr>
            <p:nvPr/>
          </p:nvSpPr>
          <p:spPr bwMode="auto">
            <a:xfrm>
              <a:off x="2837" y="7146"/>
              <a:ext cx="225" cy="246"/>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76" name="Oval 88">
              <a:extLst>
                <a:ext uri="{FF2B5EF4-FFF2-40B4-BE49-F238E27FC236}">
                  <a16:creationId xmlns:a16="http://schemas.microsoft.com/office/drawing/2014/main" id="{1A5086C3-424A-493F-93B4-30CEA4DC551C}"/>
                </a:ext>
              </a:extLst>
            </p:cNvPr>
            <p:cNvSpPr>
              <a:spLocks noChangeArrowheads="1"/>
            </p:cNvSpPr>
            <p:nvPr/>
          </p:nvSpPr>
          <p:spPr bwMode="auto">
            <a:xfrm>
              <a:off x="4289" y="7176"/>
              <a:ext cx="225" cy="246"/>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77" name="Line 89">
              <a:extLst>
                <a:ext uri="{FF2B5EF4-FFF2-40B4-BE49-F238E27FC236}">
                  <a16:creationId xmlns:a16="http://schemas.microsoft.com/office/drawing/2014/main" id="{06835498-A1C7-4300-B431-E14261CE3F38}"/>
                </a:ext>
              </a:extLst>
            </p:cNvPr>
            <p:cNvSpPr>
              <a:spLocks noChangeShapeType="1"/>
            </p:cNvSpPr>
            <p:nvPr/>
          </p:nvSpPr>
          <p:spPr bwMode="auto">
            <a:xfrm>
              <a:off x="8769" y="7233"/>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8" name="Freeform 90">
              <a:extLst>
                <a:ext uri="{FF2B5EF4-FFF2-40B4-BE49-F238E27FC236}">
                  <a16:creationId xmlns:a16="http://schemas.microsoft.com/office/drawing/2014/main" id="{6CED0376-19A7-4278-A3C0-1C2DC6EC3CDE}"/>
                </a:ext>
              </a:extLst>
            </p:cNvPr>
            <p:cNvSpPr>
              <a:spLocks/>
            </p:cNvSpPr>
            <p:nvPr/>
          </p:nvSpPr>
          <p:spPr bwMode="auto">
            <a:xfrm>
              <a:off x="5049" y="6841"/>
              <a:ext cx="584" cy="174"/>
            </a:xfrm>
            <a:custGeom>
              <a:avLst/>
              <a:gdLst>
                <a:gd name="T0" fmla="*/ 9 w 676"/>
                <a:gd name="T1" fmla="*/ 0 h 205"/>
                <a:gd name="T2" fmla="*/ 6 w 676"/>
                <a:gd name="T3" fmla="*/ 3 h 205"/>
                <a:gd name="T4" fmla="*/ 3 w 676"/>
                <a:gd name="T5" fmla="*/ 3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79" name="Line 91">
              <a:extLst>
                <a:ext uri="{FF2B5EF4-FFF2-40B4-BE49-F238E27FC236}">
                  <a16:creationId xmlns:a16="http://schemas.microsoft.com/office/drawing/2014/main" id="{59960710-CBFC-47F6-B6AF-CCE487E5F7BE}"/>
                </a:ext>
              </a:extLst>
            </p:cNvPr>
            <p:cNvSpPr>
              <a:spLocks noChangeShapeType="1"/>
            </p:cNvSpPr>
            <p:nvPr/>
          </p:nvSpPr>
          <p:spPr bwMode="auto">
            <a:xfrm>
              <a:off x="2215" y="6831"/>
              <a:ext cx="0" cy="3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0" name="Line 92">
              <a:extLst>
                <a:ext uri="{FF2B5EF4-FFF2-40B4-BE49-F238E27FC236}">
                  <a16:creationId xmlns:a16="http://schemas.microsoft.com/office/drawing/2014/main" id="{B5A5BE35-2A3F-49E6-855F-B6B37C537D05}"/>
                </a:ext>
              </a:extLst>
            </p:cNvPr>
            <p:cNvSpPr>
              <a:spLocks noChangeShapeType="1"/>
            </p:cNvSpPr>
            <p:nvPr/>
          </p:nvSpPr>
          <p:spPr bwMode="auto">
            <a:xfrm>
              <a:off x="5055" y="6027"/>
              <a:ext cx="0" cy="7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1" name="Line 93">
              <a:extLst>
                <a:ext uri="{FF2B5EF4-FFF2-40B4-BE49-F238E27FC236}">
                  <a16:creationId xmlns:a16="http://schemas.microsoft.com/office/drawing/2014/main" id="{7AD38811-4D08-4658-AF6E-1C963DEB8E5A}"/>
                </a:ext>
              </a:extLst>
            </p:cNvPr>
            <p:cNvSpPr>
              <a:spLocks noChangeShapeType="1"/>
            </p:cNvSpPr>
            <p:nvPr/>
          </p:nvSpPr>
          <p:spPr bwMode="auto">
            <a:xfrm>
              <a:off x="8679" y="7341"/>
              <a:ext cx="0" cy="3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2" name="Line 94">
              <a:extLst>
                <a:ext uri="{FF2B5EF4-FFF2-40B4-BE49-F238E27FC236}">
                  <a16:creationId xmlns:a16="http://schemas.microsoft.com/office/drawing/2014/main" id="{D764C9C0-F876-48A6-AC2A-6537018335AD}"/>
                </a:ext>
              </a:extLst>
            </p:cNvPr>
            <p:cNvSpPr>
              <a:spLocks noChangeShapeType="1"/>
            </p:cNvSpPr>
            <p:nvPr/>
          </p:nvSpPr>
          <p:spPr bwMode="auto">
            <a:xfrm>
              <a:off x="8095" y="7356"/>
              <a:ext cx="0" cy="7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3" name="Freeform 95">
              <a:extLst>
                <a:ext uri="{FF2B5EF4-FFF2-40B4-BE49-F238E27FC236}">
                  <a16:creationId xmlns:a16="http://schemas.microsoft.com/office/drawing/2014/main" id="{AD24A994-E0FB-4B8C-B911-2D7EC5CE1BBA}"/>
                </a:ext>
              </a:extLst>
            </p:cNvPr>
            <p:cNvSpPr>
              <a:spLocks/>
            </p:cNvSpPr>
            <p:nvPr/>
          </p:nvSpPr>
          <p:spPr bwMode="auto">
            <a:xfrm>
              <a:off x="6323" y="6871"/>
              <a:ext cx="584" cy="159"/>
            </a:xfrm>
            <a:custGeom>
              <a:avLst/>
              <a:gdLst>
                <a:gd name="T0" fmla="*/ 9 w 676"/>
                <a:gd name="T1" fmla="*/ 0 h 205"/>
                <a:gd name="T2" fmla="*/ 6 w 676"/>
                <a:gd name="T3" fmla="*/ 2 h 205"/>
                <a:gd name="T4" fmla="*/ 3 w 676"/>
                <a:gd name="T5" fmla="*/ 2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4" name="Line 96">
              <a:extLst>
                <a:ext uri="{FF2B5EF4-FFF2-40B4-BE49-F238E27FC236}">
                  <a16:creationId xmlns:a16="http://schemas.microsoft.com/office/drawing/2014/main" id="{74791F08-A10C-4C58-A983-B0959F5C7B45}"/>
                </a:ext>
              </a:extLst>
            </p:cNvPr>
            <p:cNvSpPr>
              <a:spLocks noChangeShapeType="1"/>
            </p:cNvSpPr>
            <p:nvPr/>
          </p:nvSpPr>
          <p:spPr bwMode="auto">
            <a:xfrm>
              <a:off x="6101" y="8613"/>
              <a:ext cx="0" cy="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5" name="Freeform 97">
              <a:extLst>
                <a:ext uri="{FF2B5EF4-FFF2-40B4-BE49-F238E27FC236}">
                  <a16:creationId xmlns:a16="http://schemas.microsoft.com/office/drawing/2014/main" id="{B2E4F9C8-9B38-4034-B63D-1B3E3183C75D}"/>
                </a:ext>
              </a:extLst>
            </p:cNvPr>
            <p:cNvSpPr>
              <a:spLocks/>
            </p:cNvSpPr>
            <p:nvPr/>
          </p:nvSpPr>
          <p:spPr bwMode="auto">
            <a:xfrm>
              <a:off x="4451" y="8573"/>
              <a:ext cx="1634" cy="264"/>
            </a:xfrm>
            <a:custGeom>
              <a:avLst/>
              <a:gdLst>
                <a:gd name="T0" fmla="*/ 2147483646 w 676"/>
                <a:gd name="T1" fmla="*/ 0 h 205"/>
                <a:gd name="T2" fmla="*/ 2147483646 w 676"/>
                <a:gd name="T3" fmla="*/ 230236 h 205"/>
                <a:gd name="T4" fmla="*/ 2147483646 w 676"/>
                <a:gd name="T5" fmla="*/ 276727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6" name="Text Box 98">
              <a:extLst>
                <a:ext uri="{FF2B5EF4-FFF2-40B4-BE49-F238E27FC236}">
                  <a16:creationId xmlns:a16="http://schemas.microsoft.com/office/drawing/2014/main" id="{59A8D6BF-B314-41A1-A969-4A9A6F38F70F}"/>
                </a:ext>
              </a:extLst>
            </p:cNvPr>
            <p:cNvSpPr txBox="1">
              <a:spLocks noChangeArrowheads="1"/>
            </p:cNvSpPr>
            <p:nvPr/>
          </p:nvSpPr>
          <p:spPr bwMode="auto">
            <a:xfrm>
              <a:off x="1823" y="6557"/>
              <a:ext cx="7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需求分析</a:t>
              </a:r>
            </a:p>
          </p:txBody>
        </p:sp>
        <p:sp>
          <p:nvSpPr>
            <p:cNvPr id="160787" name="Text Box 99">
              <a:extLst>
                <a:ext uri="{FF2B5EF4-FFF2-40B4-BE49-F238E27FC236}">
                  <a16:creationId xmlns:a16="http://schemas.microsoft.com/office/drawing/2014/main" id="{0D7169DD-EFC4-40E2-8192-92271C373969}"/>
                </a:ext>
              </a:extLst>
            </p:cNvPr>
            <p:cNvSpPr txBox="1">
              <a:spLocks noChangeArrowheads="1"/>
            </p:cNvSpPr>
            <p:nvPr/>
          </p:nvSpPr>
          <p:spPr bwMode="auto">
            <a:xfrm>
              <a:off x="2672" y="6154"/>
              <a:ext cx="73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需求评审</a:t>
              </a:r>
            </a:p>
          </p:txBody>
        </p:sp>
        <p:sp>
          <p:nvSpPr>
            <p:cNvPr id="160788" name="Text Box 100">
              <a:extLst>
                <a:ext uri="{FF2B5EF4-FFF2-40B4-BE49-F238E27FC236}">
                  <a16:creationId xmlns:a16="http://schemas.microsoft.com/office/drawing/2014/main" id="{F0EB6521-38F6-4A34-83D4-A25967F00AE1}"/>
                </a:ext>
              </a:extLst>
            </p:cNvPr>
            <p:cNvSpPr txBox="1">
              <a:spLocks noChangeArrowheads="1"/>
            </p:cNvSpPr>
            <p:nvPr/>
          </p:nvSpPr>
          <p:spPr bwMode="auto">
            <a:xfrm>
              <a:off x="3364" y="6543"/>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概要设计</a:t>
              </a:r>
            </a:p>
          </p:txBody>
        </p:sp>
        <p:sp>
          <p:nvSpPr>
            <p:cNvPr id="160789" name="Text Box 101">
              <a:extLst>
                <a:ext uri="{FF2B5EF4-FFF2-40B4-BE49-F238E27FC236}">
                  <a16:creationId xmlns:a16="http://schemas.microsoft.com/office/drawing/2014/main" id="{BE338B2A-61DB-4271-A2FD-FE9A77E76521}"/>
                </a:ext>
              </a:extLst>
            </p:cNvPr>
            <p:cNvSpPr txBox="1">
              <a:spLocks noChangeArrowheads="1"/>
            </p:cNvSpPr>
            <p:nvPr/>
          </p:nvSpPr>
          <p:spPr bwMode="auto">
            <a:xfrm>
              <a:off x="4791" y="5724"/>
              <a:ext cx="72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详细设计</a:t>
              </a:r>
            </a:p>
          </p:txBody>
        </p:sp>
        <p:sp>
          <p:nvSpPr>
            <p:cNvPr id="160790" name="Oval 102">
              <a:extLst>
                <a:ext uri="{FF2B5EF4-FFF2-40B4-BE49-F238E27FC236}">
                  <a16:creationId xmlns:a16="http://schemas.microsoft.com/office/drawing/2014/main" id="{55B5CBE1-E878-4111-B5DA-3DA7E472284D}"/>
                </a:ext>
              </a:extLst>
            </p:cNvPr>
            <p:cNvSpPr>
              <a:spLocks noChangeArrowheads="1"/>
            </p:cNvSpPr>
            <p:nvPr/>
          </p:nvSpPr>
          <p:spPr bwMode="auto">
            <a:xfrm>
              <a:off x="2111" y="7149"/>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91" name="Line 103">
              <a:extLst>
                <a:ext uri="{FF2B5EF4-FFF2-40B4-BE49-F238E27FC236}">
                  <a16:creationId xmlns:a16="http://schemas.microsoft.com/office/drawing/2014/main" id="{7C772DEA-2F44-451B-A863-4217987970E2}"/>
                </a:ext>
              </a:extLst>
            </p:cNvPr>
            <p:cNvSpPr>
              <a:spLocks noChangeShapeType="1"/>
            </p:cNvSpPr>
            <p:nvPr/>
          </p:nvSpPr>
          <p:spPr bwMode="auto">
            <a:xfrm>
              <a:off x="2945" y="6443"/>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2" name="Line 104">
              <a:extLst>
                <a:ext uri="{FF2B5EF4-FFF2-40B4-BE49-F238E27FC236}">
                  <a16:creationId xmlns:a16="http://schemas.microsoft.com/office/drawing/2014/main" id="{94BA746B-CE79-48A2-989E-1D15A7CB9B07}"/>
                </a:ext>
              </a:extLst>
            </p:cNvPr>
            <p:cNvSpPr>
              <a:spLocks noChangeShapeType="1"/>
            </p:cNvSpPr>
            <p:nvPr/>
          </p:nvSpPr>
          <p:spPr bwMode="auto">
            <a:xfrm>
              <a:off x="1645" y="7271"/>
              <a:ext cx="4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3" name="Oval 105">
              <a:extLst>
                <a:ext uri="{FF2B5EF4-FFF2-40B4-BE49-F238E27FC236}">
                  <a16:creationId xmlns:a16="http://schemas.microsoft.com/office/drawing/2014/main" id="{A8A8792A-2107-4EDC-88A9-AFDBCD6DDC90}"/>
                </a:ext>
              </a:extLst>
            </p:cNvPr>
            <p:cNvSpPr>
              <a:spLocks noChangeArrowheads="1"/>
            </p:cNvSpPr>
            <p:nvPr/>
          </p:nvSpPr>
          <p:spPr bwMode="auto">
            <a:xfrm>
              <a:off x="3579" y="7163"/>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94" name="Line 106">
              <a:extLst>
                <a:ext uri="{FF2B5EF4-FFF2-40B4-BE49-F238E27FC236}">
                  <a16:creationId xmlns:a16="http://schemas.microsoft.com/office/drawing/2014/main" id="{ED412166-67EB-4512-B8C2-770457D257CD}"/>
                </a:ext>
              </a:extLst>
            </p:cNvPr>
            <p:cNvSpPr>
              <a:spLocks noChangeShapeType="1"/>
            </p:cNvSpPr>
            <p:nvPr/>
          </p:nvSpPr>
          <p:spPr bwMode="auto">
            <a:xfrm>
              <a:off x="3085" y="7285"/>
              <a:ext cx="4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5" name="Line 107">
              <a:extLst>
                <a:ext uri="{FF2B5EF4-FFF2-40B4-BE49-F238E27FC236}">
                  <a16:creationId xmlns:a16="http://schemas.microsoft.com/office/drawing/2014/main" id="{10BE497F-3BEB-4F27-A4E7-C09573F7A785}"/>
                </a:ext>
              </a:extLst>
            </p:cNvPr>
            <p:cNvSpPr>
              <a:spLocks noChangeShapeType="1"/>
            </p:cNvSpPr>
            <p:nvPr/>
          </p:nvSpPr>
          <p:spPr bwMode="auto">
            <a:xfrm>
              <a:off x="3835" y="7285"/>
              <a:ext cx="4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6" name="Oval 108">
              <a:extLst>
                <a:ext uri="{FF2B5EF4-FFF2-40B4-BE49-F238E27FC236}">
                  <a16:creationId xmlns:a16="http://schemas.microsoft.com/office/drawing/2014/main" id="{19EBA67B-EEB4-48C0-9511-DE7A68C77AE5}"/>
                </a:ext>
              </a:extLst>
            </p:cNvPr>
            <p:cNvSpPr>
              <a:spLocks noChangeArrowheads="1"/>
            </p:cNvSpPr>
            <p:nvPr/>
          </p:nvSpPr>
          <p:spPr bwMode="auto">
            <a:xfrm>
              <a:off x="4962" y="6565"/>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97" name="Oval 109">
              <a:extLst>
                <a:ext uri="{FF2B5EF4-FFF2-40B4-BE49-F238E27FC236}">
                  <a16:creationId xmlns:a16="http://schemas.microsoft.com/office/drawing/2014/main" id="{0CA95AFC-F242-4FF5-A5ED-2C54EB7464F7}"/>
                </a:ext>
              </a:extLst>
            </p:cNvPr>
            <p:cNvSpPr>
              <a:spLocks noChangeArrowheads="1"/>
            </p:cNvSpPr>
            <p:nvPr/>
          </p:nvSpPr>
          <p:spPr bwMode="auto">
            <a:xfrm>
              <a:off x="5567" y="6552"/>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798" name="Line 110">
              <a:extLst>
                <a:ext uri="{FF2B5EF4-FFF2-40B4-BE49-F238E27FC236}">
                  <a16:creationId xmlns:a16="http://schemas.microsoft.com/office/drawing/2014/main" id="{EBC3F07D-4167-4CD6-B412-62FF748D95DB}"/>
                </a:ext>
              </a:extLst>
            </p:cNvPr>
            <p:cNvSpPr>
              <a:spLocks noChangeShapeType="1"/>
            </p:cNvSpPr>
            <p:nvPr/>
          </p:nvSpPr>
          <p:spPr bwMode="auto">
            <a:xfrm>
              <a:off x="5160" y="6674"/>
              <a:ext cx="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9" name="Line 111">
              <a:extLst>
                <a:ext uri="{FF2B5EF4-FFF2-40B4-BE49-F238E27FC236}">
                  <a16:creationId xmlns:a16="http://schemas.microsoft.com/office/drawing/2014/main" id="{F9CE2E2B-EEC2-4248-A2A6-5E14954BE4B8}"/>
                </a:ext>
              </a:extLst>
            </p:cNvPr>
            <p:cNvSpPr>
              <a:spLocks noChangeShapeType="1"/>
            </p:cNvSpPr>
            <p:nvPr/>
          </p:nvSpPr>
          <p:spPr bwMode="auto">
            <a:xfrm>
              <a:off x="5780" y="6660"/>
              <a:ext cx="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0" name="Line 112">
              <a:extLst>
                <a:ext uri="{FF2B5EF4-FFF2-40B4-BE49-F238E27FC236}">
                  <a16:creationId xmlns:a16="http://schemas.microsoft.com/office/drawing/2014/main" id="{9C180777-04C9-44D8-920C-04E258964E8A}"/>
                </a:ext>
              </a:extLst>
            </p:cNvPr>
            <p:cNvSpPr>
              <a:spLocks noChangeShapeType="1"/>
            </p:cNvSpPr>
            <p:nvPr/>
          </p:nvSpPr>
          <p:spPr bwMode="auto">
            <a:xfrm>
              <a:off x="6426" y="6660"/>
              <a:ext cx="3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1" name="Oval 113">
              <a:extLst>
                <a:ext uri="{FF2B5EF4-FFF2-40B4-BE49-F238E27FC236}">
                  <a16:creationId xmlns:a16="http://schemas.microsoft.com/office/drawing/2014/main" id="{CCB1E78C-A309-4ADE-96B7-872FD71A6311}"/>
                </a:ext>
              </a:extLst>
            </p:cNvPr>
            <p:cNvSpPr>
              <a:spLocks noChangeArrowheads="1"/>
            </p:cNvSpPr>
            <p:nvPr/>
          </p:nvSpPr>
          <p:spPr bwMode="auto">
            <a:xfrm>
              <a:off x="6188" y="6552"/>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02" name="Oval 114">
              <a:extLst>
                <a:ext uri="{FF2B5EF4-FFF2-40B4-BE49-F238E27FC236}">
                  <a16:creationId xmlns:a16="http://schemas.microsoft.com/office/drawing/2014/main" id="{B806DF3E-D94D-4A9E-957D-043727B7BC80}"/>
                </a:ext>
              </a:extLst>
            </p:cNvPr>
            <p:cNvSpPr>
              <a:spLocks noChangeArrowheads="1"/>
            </p:cNvSpPr>
            <p:nvPr/>
          </p:nvSpPr>
          <p:spPr bwMode="auto">
            <a:xfrm>
              <a:off x="6806" y="6552"/>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03" name="Line 115">
              <a:extLst>
                <a:ext uri="{FF2B5EF4-FFF2-40B4-BE49-F238E27FC236}">
                  <a16:creationId xmlns:a16="http://schemas.microsoft.com/office/drawing/2014/main" id="{329320D9-1058-4BFB-8DE7-88EBE96AC86D}"/>
                </a:ext>
              </a:extLst>
            </p:cNvPr>
            <p:cNvSpPr>
              <a:spLocks noChangeShapeType="1"/>
            </p:cNvSpPr>
            <p:nvPr/>
          </p:nvSpPr>
          <p:spPr bwMode="auto">
            <a:xfrm>
              <a:off x="7060" y="6660"/>
              <a:ext cx="3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4" name="Oval 116">
              <a:extLst>
                <a:ext uri="{FF2B5EF4-FFF2-40B4-BE49-F238E27FC236}">
                  <a16:creationId xmlns:a16="http://schemas.microsoft.com/office/drawing/2014/main" id="{100C3FF4-81C0-40A3-BF57-77E856A5746E}"/>
                </a:ext>
              </a:extLst>
            </p:cNvPr>
            <p:cNvSpPr>
              <a:spLocks noChangeArrowheads="1"/>
            </p:cNvSpPr>
            <p:nvPr/>
          </p:nvSpPr>
          <p:spPr bwMode="auto">
            <a:xfrm>
              <a:off x="7453" y="6552"/>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05" name="Oval 117">
              <a:extLst>
                <a:ext uri="{FF2B5EF4-FFF2-40B4-BE49-F238E27FC236}">
                  <a16:creationId xmlns:a16="http://schemas.microsoft.com/office/drawing/2014/main" id="{C25F1BA3-31CE-4033-9B29-BCA609E51244}"/>
                </a:ext>
              </a:extLst>
            </p:cNvPr>
            <p:cNvSpPr>
              <a:spLocks noChangeArrowheads="1"/>
            </p:cNvSpPr>
            <p:nvPr/>
          </p:nvSpPr>
          <p:spPr bwMode="auto">
            <a:xfrm>
              <a:off x="4991" y="7676"/>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06" name="Line 118">
              <a:extLst>
                <a:ext uri="{FF2B5EF4-FFF2-40B4-BE49-F238E27FC236}">
                  <a16:creationId xmlns:a16="http://schemas.microsoft.com/office/drawing/2014/main" id="{D88BF857-670A-41FD-8B2E-4666E4E3EDEB}"/>
                </a:ext>
              </a:extLst>
            </p:cNvPr>
            <p:cNvSpPr>
              <a:spLocks noChangeShapeType="1"/>
            </p:cNvSpPr>
            <p:nvPr/>
          </p:nvSpPr>
          <p:spPr bwMode="auto">
            <a:xfrm>
              <a:off x="5189" y="7798"/>
              <a:ext cx="3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7" name="Oval 119">
              <a:extLst>
                <a:ext uri="{FF2B5EF4-FFF2-40B4-BE49-F238E27FC236}">
                  <a16:creationId xmlns:a16="http://schemas.microsoft.com/office/drawing/2014/main" id="{7358A4EE-F2D3-4E02-875E-AE80BC155AEC}"/>
                </a:ext>
              </a:extLst>
            </p:cNvPr>
            <p:cNvSpPr>
              <a:spLocks noChangeArrowheads="1"/>
            </p:cNvSpPr>
            <p:nvPr/>
          </p:nvSpPr>
          <p:spPr bwMode="auto">
            <a:xfrm>
              <a:off x="5609" y="7690"/>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08" name="Line 120">
              <a:extLst>
                <a:ext uri="{FF2B5EF4-FFF2-40B4-BE49-F238E27FC236}">
                  <a16:creationId xmlns:a16="http://schemas.microsoft.com/office/drawing/2014/main" id="{6A70BDCA-F208-41EA-BB9A-6ED7A82A4835}"/>
                </a:ext>
              </a:extLst>
            </p:cNvPr>
            <p:cNvSpPr>
              <a:spLocks noChangeShapeType="1"/>
            </p:cNvSpPr>
            <p:nvPr/>
          </p:nvSpPr>
          <p:spPr bwMode="auto">
            <a:xfrm>
              <a:off x="5838" y="7812"/>
              <a:ext cx="3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9" name="Oval 121">
              <a:extLst>
                <a:ext uri="{FF2B5EF4-FFF2-40B4-BE49-F238E27FC236}">
                  <a16:creationId xmlns:a16="http://schemas.microsoft.com/office/drawing/2014/main" id="{CDAD4871-DC24-4D6F-93FC-8B8D21A16E75}"/>
                </a:ext>
              </a:extLst>
            </p:cNvPr>
            <p:cNvSpPr>
              <a:spLocks noChangeArrowheads="1"/>
            </p:cNvSpPr>
            <p:nvPr/>
          </p:nvSpPr>
          <p:spPr bwMode="auto">
            <a:xfrm>
              <a:off x="6245" y="7704"/>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0" name="Line 122">
              <a:extLst>
                <a:ext uri="{FF2B5EF4-FFF2-40B4-BE49-F238E27FC236}">
                  <a16:creationId xmlns:a16="http://schemas.microsoft.com/office/drawing/2014/main" id="{77C89BA6-6D70-42C9-9732-6CA1274FE465}"/>
                </a:ext>
              </a:extLst>
            </p:cNvPr>
            <p:cNvSpPr>
              <a:spLocks noChangeShapeType="1"/>
            </p:cNvSpPr>
            <p:nvPr/>
          </p:nvSpPr>
          <p:spPr bwMode="auto">
            <a:xfrm>
              <a:off x="6483" y="7812"/>
              <a:ext cx="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11" name="Oval 123">
              <a:extLst>
                <a:ext uri="{FF2B5EF4-FFF2-40B4-BE49-F238E27FC236}">
                  <a16:creationId xmlns:a16="http://schemas.microsoft.com/office/drawing/2014/main" id="{3EDF5CF2-56D8-4B72-917F-FE91ED6ED15B}"/>
                </a:ext>
              </a:extLst>
            </p:cNvPr>
            <p:cNvSpPr>
              <a:spLocks noChangeArrowheads="1"/>
            </p:cNvSpPr>
            <p:nvPr/>
          </p:nvSpPr>
          <p:spPr bwMode="auto">
            <a:xfrm>
              <a:off x="6850" y="7690"/>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2" name="Line 124">
              <a:extLst>
                <a:ext uri="{FF2B5EF4-FFF2-40B4-BE49-F238E27FC236}">
                  <a16:creationId xmlns:a16="http://schemas.microsoft.com/office/drawing/2014/main" id="{A1994184-A9C8-4998-9832-9FD1187D05C7}"/>
                </a:ext>
              </a:extLst>
            </p:cNvPr>
            <p:cNvSpPr>
              <a:spLocks noChangeShapeType="1"/>
            </p:cNvSpPr>
            <p:nvPr/>
          </p:nvSpPr>
          <p:spPr bwMode="auto">
            <a:xfrm>
              <a:off x="7060" y="7798"/>
              <a:ext cx="3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13" name="Oval 125">
              <a:extLst>
                <a:ext uri="{FF2B5EF4-FFF2-40B4-BE49-F238E27FC236}">
                  <a16:creationId xmlns:a16="http://schemas.microsoft.com/office/drawing/2014/main" id="{789F1678-B1B3-410C-917F-1A37A602C986}"/>
                </a:ext>
              </a:extLst>
            </p:cNvPr>
            <p:cNvSpPr>
              <a:spLocks noChangeArrowheads="1"/>
            </p:cNvSpPr>
            <p:nvPr/>
          </p:nvSpPr>
          <p:spPr bwMode="auto">
            <a:xfrm>
              <a:off x="7469" y="7676"/>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4" name="Oval 126">
              <a:extLst>
                <a:ext uri="{FF2B5EF4-FFF2-40B4-BE49-F238E27FC236}">
                  <a16:creationId xmlns:a16="http://schemas.microsoft.com/office/drawing/2014/main" id="{CD7066D7-A036-459B-9CFF-B7EECDC5F154}"/>
                </a:ext>
              </a:extLst>
            </p:cNvPr>
            <p:cNvSpPr>
              <a:spLocks noChangeArrowheads="1"/>
            </p:cNvSpPr>
            <p:nvPr/>
          </p:nvSpPr>
          <p:spPr bwMode="auto">
            <a:xfrm>
              <a:off x="7959" y="7107"/>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5" name="Oval 127">
              <a:extLst>
                <a:ext uri="{FF2B5EF4-FFF2-40B4-BE49-F238E27FC236}">
                  <a16:creationId xmlns:a16="http://schemas.microsoft.com/office/drawing/2014/main" id="{55FAE5C6-192B-4652-887F-CBD2B50AA8D8}"/>
                </a:ext>
              </a:extLst>
            </p:cNvPr>
            <p:cNvSpPr>
              <a:spLocks noChangeArrowheads="1"/>
            </p:cNvSpPr>
            <p:nvPr/>
          </p:nvSpPr>
          <p:spPr bwMode="auto">
            <a:xfrm>
              <a:off x="8550" y="7093"/>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6" name="Oval 128">
              <a:extLst>
                <a:ext uri="{FF2B5EF4-FFF2-40B4-BE49-F238E27FC236}">
                  <a16:creationId xmlns:a16="http://schemas.microsoft.com/office/drawing/2014/main" id="{8AFCFA37-1AE5-4420-9AF9-D294DAEEBD4F}"/>
                </a:ext>
              </a:extLst>
            </p:cNvPr>
            <p:cNvSpPr>
              <a:spLocks noChangeArrowheads="1"/>
            </p:cNvSpPr>
            <p:nvPr/>
          </p:nvSpPr>
          <p:spPr bwMode="auto">
            <a:xfrm>
              <a:off x="4328" y="8357"/>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7" name="Oval 129">
              <a:extLst>
                <a:ext uri="{FF2B5EF4-FFF2-40B4-BE49-F238E27FC236}">
                  <a16:creationId xmlns:a16="http://schemas.microsoft.com/office/drawing/2014/main" id="{90807277-59C6-4201-B2A7-4862A663EAE1}"/>
                </a:ext>
              </a:extLst>
            </p:cNvPr>
            <p:cNvSpPr>
              <a:spLocks noChangeArrowheads="1"/>
            </p:cNvSpPr>
            <p:nvPr/>
          </p:nvSpPr>
          <p:spPr bwMode="auto">
            <a:xfrm>
              <a:off x="5294" y="8357"/>
              <a:ext cx="216" cy="227"/>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8" name="Oval 130">
              <a:extLst>
                <a:ext uri="{FF2B5EF4-FFF2-40B4-BE49-F238E27FC236}">
                  <a16:creationId xmlns:a16="http://schemas.microsoft.com/office/drawing/2014/main" id="{CE382DF7-E70B-42ED-A4EA-43773B0420FB}"/>
                </a:ext>
              </a:extLst>
            </p:cNvPr>
            <p:cNvSpPr>
              <a:spLocks noChangeArrowheads="1"/>
            </p:cNvSpPr>
            <p:nvPr/>
          </p:nvSpPr>
          <p:spPr bwMode="auto">
            <a:xfrm>
              <a:off x="5957" y="8343"/>
              <a:ext cx="216" cy="228"/>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0819" name="Line 131">
              <a:extLst>
                <a:ext uri="{FF2B5EF4-FFF2-40B4-BE49-F238E27FC236}">
                  <a16:creationId xmlns:a16="http://schemas.microsoft.com/office/drawing/2014/main" id="{24913C8C-1578-46FB-9161-AAF48EBFCD7E}"/>
                </a:ext>
              </a:extLst>
            </p:cNvPr>
            <p:cNvSpPr>
              <a:spLocks noChangeShapeType="1"/>
            </p:cNvSpPr>
            <p:nvPr/>
          </p:nvSpPr>
          <p:spPr bwMode="auto">
            <a:xfrm flipV="1">
              <a:off x="4482" y="6715"/>
              <a:ext cx="474" cy="4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0" name="Line 132">
              <a:extLst>
                <a:ext uri="{FF2B5EF4-FFF2-40B4-BE49-F238E27FC236}">
                  <a16:creationId xmlns:a16="http://schemas.microsoft.com/office/drawing/2014/main" id="{87A9F5A3-5A5C-4920-831E-2258C5D852B0}"/>
                </a:ext>
              </a:extLst>
            </p:cNvPr>
            <p:cNvSpPr>
              <a:spLocks noChangeShapeType="1"/>
            </p:cNvSpPr>
            <p:nvPr/>
          </p:nvSpPr>
          <p:spPr bwMode="auto">
            <a:xfrm>
              <a:off x="4482" y="7354"/>
              <a:ext cx="518" cy="4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1" name="Line 133">
              <a:extLst>
                <a:ext uri="{FF2B5EF4-FFF2-40B4-BE49-F238E27FC236}">
                  <a16:creationId xmlns:a16="http://schemas.microsoft.com/office/drawing/2014/main" id="{48CB981F-C80F-4B45-82D5-CFDC969C853F}"/>
                </a:ext>
              </a:extLst>
            </p:cNvPr>
            <p:cNvSpPr>
              <a:spLocks noChangeShapeType="1"/>
            </p:cNvSpPr>
            <p:nvPr/>
          </p:nvSpPr>
          <p:spPr bwMode="auto">
            <a:xfrm>
              <a:off x="7665" y="6743"/>
              <a:ext cx="361" cy="3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2" name="Line 134">
              <a:extLst>
                <a:ext uri="{FF2B5EF4-FFF2-40B4-BE49-F238E27FC236}">
                  <a16:creationId xmlns:a16="http://schemas.microsoft.com/office/drawing/2014/main" id="{645AF1D8-D1D5-4178-BBF1-512186E54BC6}"/>
                </a:ext>
              </a:extLst>
            </p:cNvPr>
            <p:cNvSpPr>
              <a:spLocks noChangeShapeType="1"/>
            </p:cNvSpPr>
            <p:nvPr/>
          </p:nvSpPr>
          <p:spPr bwMode="auto">
            <a:xfrm flipV="1">
              <a:off x="7693" y="7340"/>
              <a:ext cx="317" cy="4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3" name="Line 135">
              <a:extLst>
                <a:ext uri="{FF2B5EF4-FFF2-40B4-BE49-F238E27FC236}">
                  <a16:creationId xmlns:a16="http://schemas.microsoft.com/office/drawing/2014/main" id="{83E41E76-98CB-46E9-A3A2-5567D7AC9C1F}"/>
                </a:ext>
              </a:extLst>
            </p:cNvPr>
            <p:cNvSpPr>
              <a:spLocks noChangeShapeType="1"/>
            </p:cNvSpPr>
            <p:nvPr/>
          </p:nvSpPr>
          <p:spPr bwMode="auto">
            <a:xfrm>
              <a:off x="8170" y="7229"/>
              <a:ext cx="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4" name="Line 136">
              <a:extLst>
                <a:ext uri="{FF2B5EF4-FFF2-40B4-BE49-F238E27FC236}">
                  <a16:creationId xmlns:a16="http://schemas.microsoft.com/office/drawing/2014/main" id="{6709B372-BECB-482E-9DCB-1A917C25F632}"/>
                </a:ext>
              </a:extLst>
            </p:cNvPr>
            <p:cNvSpPr>
              <a:spLocks noChangeShapeType="1"/>
            </p:cNvSpPr>
            <p:nvPr/>
          </p:nvSpPr>
          <p:spPr bwMode="auto">
            <a:xfrm>
              <a:off x="3041" y="7368"/>
              <a:ext cx="1297" cy="10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5" name="Line 137">
              <a:extLst>
                <a:ext uri="{FF2B5EF4-FFF2-40B4-BE49-F238E27FC236}">
                  <a16:creationId xmlns:a16="http://schemas.microsoft.com/office/drawing/2014/main" id="{C3C0D3B1-87CA-4B6F-BFED-053F716BCC01}"/>
                </a:ext>
              </a:extLst>
            </p:cNvPr>
            <p:cNvSpPr>
              <a:spLocks noChangeShapeType="1"/>
            </p:cNvSpPr>
            <p:nvPr/>
          </p:nvSpPr>
          <p:spPr bwMode="auto">
            <a:xfrm>
              <a:off x="4553" y="8493"/>
              <a:ext cx="7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6" name="Line 138">
              <a:extLst>
                <a:ext uri="{FF2B5EF4-FFF2-40B4-BE49-F238E27FC236}">
                  <a16:creationId xmlns:a16="http://schemas.microsoft.com/office/drawing/2014/main" id="{7717281F-6F23-4601-B7A9-D7324D46AFB8}"/>
                </a:ext>
              </a:extLst>
            </p:cNvPr>
            <p:cNvSpPr>
              <a:spLocks noChangeShapeType="1"/>
            </p:cNvSpPr>
            <p:nvPr/>
          </p:nvSpPr>
          <p:spPr bwMode="auto">
            <a:xfrm>
              <a:off x="5519" y="8493"/>
              <a:ext cx="4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27" name="Freeform 139">
              <a:extLst>
                <a:ext uri="{FF2B5EF4-FFF2-40B4-BE49-F238E27FC236}">
                  <a16:creationId xmlns:a16="http://schemas.microsoft.com/office/drawing/2014/main" id="{1BF4D1D7-6F71-4C7A-A7A7-A7AFC7FC0803}"/>
                </a:ext>
              </a:extLst>
            </p:cNvPr>
            <p:cNvSpPr>
              <a:spLocks/>
            </p:cNvSpPr>
            <p:nvPr/>
          </p:nvSpPr>
          <p:spPr bwMode="auto">
            <a:xfrm rot="10631310">
              <a:off x="5119" y="7556"/>
              <a:ext cx="599" cy="116"/>
            </a:xfrm>
            <a:custGeom>
              <a:avLst/>
              <a:gdLst>
                <a:gd name="T0" fmla="*/ 20 w 676"/>
                <a:gd name="T1" fmla="*/ 0 h 205"/>
                <a:gd name="T2" fmla="*/ 13 w 676"/>
                <a:gd name="T3" fmla="*/ 1 h 205"/>
                <a:gd name="T4" fmla="*/ 7 w 676"/>
                <a:gd name="T5" fmla="*/ 1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8" name="Freeform 140">
              <a:extLst>
                <a:ext uri="{FF2B5EF4-FFF2-40B4-BE49-F238E27FC236}">
                  <a16:creationId xmlns:a16="http://schemas.microsoft.com/office/drawing/2014/main" id="{170D06FB-4A48-4ED3-BD11-20A48CF51066}"/>
                </a:ext>
              </a:extLst>
            </p:cNvPr>
            <p:cNvSpPr>
              <a:spLocks/>
            </p:cNvSpPr>
            <p:nvPr/>
          </p:nvSpPr>
          <p:spPr bwMode="auto">
            <a:xfrm rot="10631310">
              <a:off x="6358" y="7559"/>
              <a:ext cx="601" cy="127"/>
            </a:xfrm>
            <a:custGeom>
              <a:avLst/>
              <a:gdLst>
                <a:gd name="T0" fmla="*/ 22 w 676"/>
                <a:gd name="T1" fmla="*/ 0 h 205"/>
                <a:gd name="T2" fmla="*/ 14 w 676"/>
                <a:gd name="T3" fmla="*/ 1 h 205"/>
                <a:gd name="T4" fmla="*/ 7 w 676"/>
                <a:gd name="T5" fmla="*/ 1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9" name="Freeform 141">
              <a:extLst>
                <a:ext uri="{FF2B5EF4-FFF2-40B4-BE49-F238E27FC236}">
                  <a16:creationId xmlns:a16="http://schemas.microsoft.com/office/drawing/2014/main" id="{29F81506-D121-441F-81E6-BAFE6DEE899C}"/>
                </a:ext>
              </a:extLst>
            </p:cNvPr>
            <p:cNvSpPr>
              <a:spLocks/>
            </p:cNvSpPr>
            <p:nvPr/>
          </p:nvSpPr>
          <p:spPr bwMode="auto">
            <a:xfrm rot="10631310">
              <a:off x="5422" y="8245"/>
              <a:ext cx="584" cy="104"/>
            </a:xfrm>
            <a:custGeom>
              <a:avLst/>
              <a:gdLst>
                <a:gd name="T0" fmla="*/ 9 w 676"/>
                <a:gd name="T1" fmla="*/ 0 h 205"/>
                <a:gd name="T2" fmla="*/ 6 w 676"/>
                <a:gd name="T3" fmla="*/ 1 h 205"/>
                <a:gd name="T4" fmla="*/ 3 w 676"/>
                <a:gd name="T5" fmla="*/ 1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30" name="Line 142">
              <a:extLst>
                <a:ext uri="{FF2B5EF4-FFF2-40B4-BE49-F238E27FC236}">
                  <a16:creationId xmlns:a16="http://schemas.microsoft.com/office/drawing/2014/main" id="{C5E8EBFA-AD32-486D-A363-0CFA483150F1}"/>
                </a:ext>
              </a:extLst>
            </p:cNvPr>
            <p:cNvSpPr>
              <a:spLocks noChangeShapeType="1"/>
            </p:cNvSpPr>
            <p:nvPr/>
          </p:nvSpPr>
          <p:spPr bwMode="auto">
            <a:xfrm>
              <a:off x="3675" y="6868"/>
              <a:ext cx="0" cy="3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31" name="Line 143">
              <a:extLst>
                <a:ext uri="{FF2B5EF4-FFF2-40B4-BE49-F238E27FC236}">
                  <a16:creationId xmlns:a16="http://schemas.microsoft.com/office/drawing/2014/main" id="{D72C814E-473E-42EC-8860-4D10F9EAC147}"/>
                </a:ext>
              </a:extLst>
            </p:cNvPr>
            <p:cNvSpPr>
              <a:spLocks noChangeShapeType="1"/>
            </p:cNvSpPr>
            <p:nvPr/>
          </p:nvSpPr>
          <p:spPr bwMode="auto">
            <a:xfrm>
              <a:off x="4399" y="6443"/>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32" name="Text Box 144">
              <a:extLst>
                <a:ext uri="{FF2B5EF4-FFF2-40B4-BE49-F238E27FC236}">
                  <a16:creationId xmlns:a16="http://schemas.microsoft.com/office/drawing/2014/main" id="{8A65533F-6B3C-4973-A9D7-47041D868A25}"/>
                </a:ext>
              </a:extLst>
            </p:cNvPr>
            <p:cNvSpPr txBox="1">
              <a:spLocks noChangeArrowheads="1"/>
            </p:cNvSpPr>
            <p:nvPr/>
          </p:nvSpPr>
          <p:spPr bwMode="auto">
            <a:xfrm>
              <a:off x="3761" y="6156"/>
              <a:ext cx="1172"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概要设计评审</a:t>
              </a:r>
            </a:p>
          </p:txBody>
        </p:sp>
        <p:sp>
          <p:nvSpPr>
            <p:cNvPr id="160833" name="Text Box 145">
              <a:extLst>
                <a:ext uri="{FF2B5EF4-FFF2-40B4-BE49-F238E27FC236}">
                  <a16:creationId xmlns:a16="http://schemas.microsoft.com/office/drawing/2014/main" id="{3F3F4D31-2211-4AD7-B0BB-0B663CF57EDA}"/>
                </a:ext>
              </a:extLst>
            </p:cNvPr>
            <p:cNvSpPr txBox="1">
              <a:spLocks noChangeArrowheads="1"/>
            </p:cNvSpPr>
            <p:nvPr/>
          </p:nvSpPr>
          <p:spPr bwMode="auto">
            <a:xfrm>
              <a:off x="7251" y="5736"/>
              <a:ext cx="97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单元测试</a:t>
              </a:r>
            </a:p>
          </p:txBody>
        </p:sp>
        <p:sp>
          <p:nvSpPr>
            <p:cNvPr id="160834" name="Text Box 146">
              <a:extLst>
                <a:ext uri="{FF2B5EF4-FFF2-40B4-BE49-F238E27FC236}">
                  <a16:creationId xmlns:a16="http://schemas.microsoft.com/office/drawing/2014/main" id="{DE803279-A04F-4B7D-BF83-26C8E8DF6C05}"/>
                </a:ext>
              </a:extLst>
            </p:cNvPr>
            <p:cNvSpPr txBox="1">
              <a:spLocks noChangeArrowheads="1"/>
            </p:cNvSpPr>
            <p:nvPr/>
          </p:nvSpPr>
          <p:spPr bwMode="auto">
            <a:xfrm>
              <a:off x="6099" y="5738"/>
              <a:ext cx="505"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编码</a:t>
              </a:r>
            </a:p>
          </p:txBody>
        </p:sp>
        <p:sp>
          <p:nvSpPr>
            <p:cNvPr id="160835" name="Text Box 147">
              <a:extLst>
                <a:ext uri="{FF2B5EF4-FFF2-40B4-BE49-F238E27FC236}">
                  <a16:creationId xmlns:a16="http://schemas.microsoft.com/office/drawing/2014/main" id="{D0891BB6-8DD9-48DF-99F9-F487F9638864}"/>
                </a:ext>
              </a:extLst>
            </p:cNvPr>
            <p:cNvSpPr txBox="1">
              <a:spLocks noChangeArrowheads="1"/>
            </p:cNvSpPr>
            <p:nvPr/>
          </p:nvSpPr>
          <p:spPr bwMode="auto">
            <a:xfrm>
              <a:off x="5323" y="6057"/>
              <a:ext cx="73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设计走查</a:t>
              </a:r>
            </a:p>
          </p:txBody>
        </p:sp>
        <p:sp>
          <p:nvSpPr>
            <p:cNvPr id="160836" name="Line 148">
              <a:extLst>
                <a:ext uri="{FF2B5EF4-FFF2-40B4-BE49-F238E27FC236}">
                  <a16:creationId xmlns:a16="http://schemas.microsoft.com/office/drawing/2014/main" id="{E2FC97FF-06ED-4BD0-B85D-C61A5190919C}"/>
                </a:ext>
              </a:extLst>
            </p:cNvPr>
            <p:cNvSpPr>
              <a:spLocks noChangeShapeType="1"/>
            </p:cNvSpPr>
            <p:nvPr/>
          </p:nvSpPr>
          <p:spPr bwMode="auto">
            <a:xfrm>
              <a:off x="6303" y="5999"/>
              <a:ext cx="0" cy="5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37" name="Text Box 149">
              <a:extLst>
                <a:ext uri="{FF2B5EF4-FFF2-40B4-BE49-F238E27FC236}">
                  <a16:creationId xmlns:a16="http://schemas.microsoft.com/office/drawing/2014/main" id="{719D8F7C-6359-4149-9B9C-4F731FC87421}"/>
                </a:ext>
              </a:extLst>
            </p:cNvPr>
            <p:cNvSpPr txBox="1">
              <a:spLocks noChangeArrowheads="1"/>
            </p:cNvSpPr>
            <p:nvPr/>
          </p:nvSpPr>
          <p:spPr bwMode="auto">
            <a:xfrm>
              <a:off x="6547" y="6071"/>
              <a:ext cx="7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编码走查</a:t>
              </a:r>
            </a:p>
          </p:txBody>
        </p:sp>
        <p:sp>
          <p:nvSpPr>
            <p:cNvPr id="160838" name="Line 150">
              <a:extLst>
                <a:ext uri="{FF2B5EF4-FFF2-40B4-BE49-F238E27FC236}">
                  <a16:creationId xmlns:a16="http://schemas.microsoft.com/office/drawing/2014/main" id="{FE599AB5-FFA5-4FB1-9B53-E185ABF69966}"/>
                </a:ext>
              </a:extLst>
            </p:cNvPr>
            <p:cNvSpPr>
              <a:spLocks noChangeShapeType="1"/>
            </p:cNvSpPr>
            <p:nvPr/>
          </p:nvSpPr>
          <p:spPr bwMode="auto">
            <a:xfrm flipH="1">
              <a:off x="7584" y="5994"/>
              <a:ext cx="1" cy="5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39" name="Text Box 151">
              <a:extLst>
                <a:ext uri="{FF2B5EF4-FFF2-40B4-BE49-F238E27FC236}">
                  <a16:creationId xmlns:a16="http://schemas.microsoft.com/office/drawing/2014/main" id="{33850917-6795-45AE-AD0F-6A26553A5ACD}"/>
                </a:ext>
              </a:extLst>
            </p:cNvPr>
            <p:cNvSpPr txBox="1">
              <a:spLocks noChangeArrowheads="1"/>
            </p:cNvSpPr>
            <p:nvPr/>
          </p:nvSpPr>
          <p:spPr bwMode="auto">
            <a:xfrm>
              <a:off x="6837" y="7057"/>
              <a:ext cx="73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各子模块</a:t>
              </a:r>
            </a:p>
          </p:txBody>
        </p:sp>
        <p:sp>
          <p:nvSpPr>
            <p:cNvPr id="160840" name="Text Box 152">
              <a:extLst>
                <a:ext uri="{FF2B5EF4-FFF2-40B4-BE49-F238E27FC236}">
                  <a16:creationId xmlns:a16="http://schemas.microsoft.com/office/drawing/2014/main" id="{DCF52D10-6D59-4683-9C0B-7B19DF6AC400}"/>
                </a:ext>
              </a:extLst>
            </p:cNvPr>
            <p:cNvSpPr txBox="1">
              <a:spLocks noChangeArrowheads="1"/>
            </p:cNvSpPr>
            <p:nvPr/>
          </p:nvSpPr>
          <p:spPr bwMode="auto">
            <a:xfrm>
              <a:off x="8333" y="7749"/>
              <a:ext cx="95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有效性测试</a:t>
              </a:r>
            </a:p>
          </p:txBody>
        </p:sp>
        <p:sp>
          <p:nvSpPr>
            <p:cNvPr id="160841" name="Text Box 153">
              <a:extLst>
                <a:ext uri="{FF2B5EF4-FFF2-40B4-BE49-F238E27FC236}">
                  <a16:creationId xmlns:a16="http://schemas.microsoft.com/office/drawing/2014/main" id="{97890FFC-033B-4D60-A64D-61314FFF691B}"/>
                </a:ext>
              </a:extLst>
            </p:cNvPr>
            <p:cNvSpPr txBox="1">
              <a:spLocks noChangeArrowheads="1"/>
            </p:cNvSpPr>
            <p:nvPr/>
          </p:nvSpPr>
          <p:spPr bwMode="auto">
            <a:xfrm>
              <a:off x="7823" y="8160"/>
              <a:ext cx="8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集成测试</a:t>
              </a:r>
            </a:p>
          </p:txBody>
        </p:sp>
        <p:sp>
          <p:nvSpPr>
            <p:cNvPr id="160842" name="Freeform 154">
              <a:extLst>
                <a:ext uri="{FF2B5EF4-FFF2-40B4-BE49-F238E27FC236}">
                  <a16:creationId xmlns:a16="http://schemas.microsoft.com/office/drawing/2014/main" id="{4144F9C1-2122-4506-B94B-66E9A66A0D22}"/>
                </a:ext>
              </a:extLst>
            </p:cNvPr>
            <p:cNvSpPr>
              <a:spLocks/>
            </p:cNvSpPr>
            <p:nvPr/>
          </p:nvSpPr>
          <p:spPr bwMode="auto">
            <a:xfrm>
              <a:off x="2204" y="7340"/>
              <a:ext cx="691" cy="161"/>
            </a:xfrm>
            <a:custGeom>
              <a:avLst/>
              <a:gdLst>
                <a:gd name="T0" fmla="*/ 1277 w 676"/>
                <a:gd name="T1" fmla="*/ 0 h 205"/>
                <a:gd name="T2" fmla="*/ 825 w 676"/>
                <a:gd name="T3" fmla="*/ 2 h 205"/>
                <a:gd name="T4" fmla="*/ 397 w 676"/>
                <a:gd name="T5" fmla="*/ 2 h 205"/>
                <a:gd name="T6" fmla="*/ 0 w 676"/>
                <a:gd name="T7" fmla="*/ 0 h 205"/>
                <a:gd name="T8" fmla="*/ 0 60000 65536"/>
                <a:gd name="T9" fmla="*/ 0 60000 65536"/>
                <a:gd name="T10" fmla="*/ 0 60000 65536"/>
                <a:gd name="T11" fmla="*/ 0 60000 65536"/>
                <a:gd name="T12" fmla="*/ 0 w 676"/>
                <a:gd name="T13" fmla="*/ 0 h 205"/>
                <a:gd name="T14" fmla="*/ 676 w 676"/>
                <a:gd name="T15" fmla="*/ 205 h 205"/>
              </a:gdLst>
              <a:ahLst/>
              <a:cxnLst>
                <a:cxn ang="T8">
                  <a:pos x="T0" y="T1"/>
                </a:cxn>
                <a:cxn ang="T9">
                  <a:pos x="T2" y="T3"/>
                </a:cxn>
                <a:cxn ang="T10">
                  <a:pos x="T4" y="T5"/>
                </a:cxn>
                <a:cxn ang="T11">
                  <a:pos x="T6" y="T7"/>
                </a:cxn>
              </a:cxnLst>
              <a:rect l="T12" t="T13" r="T14" b="T15"/>
              <a:pathLst>
                <a:path w="676" h="205">
                  <a:moveTo>
                    <a:pt x="676" y="0"/>
                  </a:moveTo>
                  <a:cubicBezTo>
                    <a:pt x="595" y="60"/>
                    <a:pt x="514" y="120"/>
                    <a:pt x="436" y="150"/>
                  </a:cubicBezTo>
                  <a:cubicBezTo>
                    <a:pt x="358" y="180"/>
                    <a:pt x="283" y="205"/>
                    <a:pt x="210" y="180"/>
                  </a:cubicBezTo>
                  <a:cubicBezTo>
                    <a:pt x="137" y="155"/>
                    <a:pt x="35" y="30"/>
                    <a:pt x="0" y="0"/>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43" name="Line 155">
              <a:extLst>
                <a:ext uri="{FF2B5EF4-FFF2-40B4-BE49-F238E27FC236}">
                  <a16:creationId xmlns:a16="http://schemas.microsoft.com/office/drawing/2014/main" id="{DEE2BEF5-CF40-4BE2-9E16-94055BD200D0}"/>
                </a:ext>
              </a:extLst>
            </p:cNvPr>
            <p:cNvSpPr>
              <a:spLocks noChangeShapeType="1"/>
            </p:cNvSpPr>
            <p:nvPr/>
          </p:nvSpPr>
          <p:spPr bwMode="auto">
            <a:xfrm>
              <a:off x="4455" y="8607"/>
              <a:ext cx="0" cy="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44" name="Line 156">
              <a:extLst>
                <a:ext uri="{FF2B5EF4-FFF2-40B4-BE49-F238E27FC236}">
                  <a16:creationId xmlns:a16="http://schemas.microsoft.com/office/drawing/2014/main" id="{216459EC-842B-4E71-8514-96A6AEFA7E7D}"/>
                </a:ext>
              </a:extLst>
            </p:cNvPr>
            <p:cNvSpPr>
              <a:spLocks noChangeShapeType="1"/>
            </p:cNvSpPr>
            <p:nvPr/>
          </p:nvSpPr>
          <p:spPr bwMode="auto">
            <a:xfrm>
              <a:off x="5419" y="8622"/>
              <a:ext cx="0" cy="3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45" name="Text Box 157">
              <a:extLst>
                <a:ext uri="{FF2B5EF4-FFF2-40B4-BE49-F238E27FC236}">
                  <a16:creationId xmlns:a16="http://schemas.microsoft.com/office/drawing/2014/main" id="{83637306-B371-4E9C-A53B-BBD26307B390}"/>
                </a:ext>
              </a:extLst>
            </p:cNvPr>
            <p:cNvSpPr txBox="1">
              <a:spLocks noChangeArrowheads="1"/>
            </p:cNvSpPr>
            <p:nvPr/>
          </p:nvSpPr>
          <p:spPr bwMode="auto">
            <a:xfrm>
              <a:off x="4042" y="8993"/>
              <a:ext cx="7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测试计划</a:t>
              </a:r>
            </a:p>
          </p:txBody>
        </p:sp>
        <p:sp>
          <p:nvSpPr>
            <p:cNvPr id="160846" name="Text Box 158">
              <a:extLst>
                <a:ext uri="{FF2B5EF4-FFF2-40B4-BE49-F238E27FC236}">
                  <a16:creationId xmlns:a16="http://schemas.microsoft.com/office/drawing/2014/main" id="{317582F0-D50F-4697-8A8D-A6DDA4C81303}"/>
                </a:ext>
              </a:extLst>
            </p:cNvPr>
            <p:cNvSpPr txBox="1">
              <a:spLocks noChangeArrowheads="1"/>
            </p:cNvSpPr>
            <p:nvPr/>
          </p:nvSpPr>
          <p:spPr bwMode="auto">
            <a:xfrm>
              <a:off x="5050" y="9034"/>
              <a:ext cx="76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测试过程</a:t>
              </a:r>
            </a:p>
          </p:txBody>
        </p:sp>
        <p:sp>
          <p:nvSpPr>
            <p:cNvPr id="160847" name="Text Box 159">
              <a:extLst>
                <a:ext uri="{FF2B5EF4-FFF2-40B4-BE49-F238E27FC236}">
                  <a16:creationId xmlns:a16="http://schemas.microsoft.com/office/drawing/2014/main" id="{D3C55A70-8959-49F5-885F-37C08950E8C3}"/>
                </a:ext>
              </a:extLst>
            </p:cNvPr>
            <p:cNvSpPr txBox="1">
              <a:spLocks noChangeArrowheads="1"/>
            </p:cNvSpPr>
            <p:nvPr/>
          </p:nvSpPr>
          <p:spPr bwMode="auto">
            <a:xfrm>
              <a:off x="5945" y="9036"/>
              <a:ext cx="73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测试评审</a:t>
              </a:r>
            </a:p>
          </p:txBody>
        </p:sp>
        <p:sp>
          <p:nvSpPr>
            <p:cNvPr id="160848" name="Text Box 160">
              <a:extLst>
                <a:ext uri="{FF2B5EF4-FFF2-40B4-BE49-F238E27FC236}">
                  <a16:creationId xmlns:a16="http://schemas.microsoft.com/office/drawing/2014/main" id="{4ABAC883-D3E1-4A9C-A754-E4644D4B7BD0}"/>
                </a:ext>
              </a:extLst>
            </p:cNvPr>
            <p:cNvSpPr txBox="1">
              <a:spLocks noChangeArrowheads="1"/>
            </p:cNvSpPr>
            <p:nvPr/>
          </p:nvSpPr>
          <p:spPr bwMode="auto">
            <a:xfrm>
              <a:off x="5123" y="6988"/>
              <a:ext cx="44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a:t>
              </a:r>
            </a:p>
          </p:txBody>
        </p:sp>
        <p:sp>
          <p:nvSpPr>
            <p:cNvPr id="160849" name="Text Box 161">
              <a:extLst>
                <a:ext uri="{FF2B5EF4-FFF2-40B4-BE49-F238E27FC236}">
                  <a16:creationId xmlns:a16="http://schemas.microsoft.com/office/drawing/2014/main" id="{06CB857A-EFBC-4D7C-880B-672D9A8A40BA}"/>
                </a:ext>
              </a:extLst>
            </p:cNvPr>
            <p:cNvSpPr txBox="1">
              <a:spLocks noChangeArrowheads="1"/>
            </p:cNvSpPr>
            <p:nvPr/>
          </p:nvSpPr>
          <p:spPr bwMode="auto">
            <a:xfrm>
              <a:off x="6274" y="6988"/>
              <a:ext cx="62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t>……</a:t>
              </a:r>
            </a:p>
          </p:txBody>
        </p:sp>
        <p:sp>
          <p:nvSpPr>
            <p:cNvPr id="160850" name="Line 162">
              <a:extLst>
                <a:ext uri="{FF2B5EF4-FFF2-40B4-BE49-F238E27FC236}">
                  <a16:creationId xmlns:a16="http://schemas.microsoft.com/office/drawing/2014/main" id="{D996BCF1-1319-4076-92EC-F602CC3CD388}"/>
                </a:ext>
              </a:extLst>
            </p:cNvPr>
            <p:cNvSpPr>
              <a:spLocks noChangeShapeType="1"/>
            </p:cNvSpPr>
            <p:nvPr/>
          </p:nvSpPr>
          <p:spPr bwMode="auto">
            <a:xfrm>
              <a:off x="6195" y="8497"/>
              <a:ext cx="13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51" name="Line 163">
              <a:extLst>
                <a:ext uri="{FF2B5EF4-FFF2-40B4-BE49-F238E27FC236}">
                  <a16:creationId xmlns:a16="http://schemas.microsoft.com/office/drawing/2014/main" id="{1AB14CA1-FC90-4346-84EC-0C8E0CAB7BCE}"/>
                </a:ext>
              </a:extLst>
            </p:cNvPr>
            <p:cNvSpPr>
              <a:spLocks noChangeShapeType="1"/>
            </p:cNvSpPr>
            <p:nvPr/>
          </p:nvSpPr>
          <p:spPr bwMode="auto">
            <a:xfrm flipV="1">
              <a:off x="7578" y="7312"/>
              <a:ext cx="461" cy="1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52" name="Text Box 164">
              <a:extLst>
                <a:ext uri="{FF2B5EF4-FFF2-40B4-BE49-F238E27FC236}">
                  <a16:creationId xmlns:a16="http://schemas.microsoft.com/office/drawing/2014/main" id="{9F588D2F-E577-4CA6-877C-26080E4EE046}"/>
                </a:ext>
              </a:extLst>
            </p:cNvPr>
            <p:cNvSpPr txBox="1">
              <a:spLocks noChangeArrowheads="1"/>
            </p:cNvSpPr>
            <p:nvPr/>
          </p:nvSpPr>
          <p:spPr bwMode="auto">
            <a:xfrm>
              <a:off x="5627" y="6793"/>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3" name="Text Box 165">
              <a:extLst>
                <a:ext uri="{FF2B5EF4-FFF2-40B4-BE49-F238E27FC236}">
                  <a16:creationId xmlns:a16="http://schemas.microsoft.com/office/drawing/2014/main" id="{7892F19C-119D-43C0-AE2D-A9EFE8B2AD84}"/>
                </a:ext>
              </a:extLst>
            </p:cNvPr>
            <p:cNvSpPr txBox="1">
              <a:spLocks noChangeArrowheads="1"/>
            </p:cNvSpPr>
            <p:nvPr/>
          </p:nvSpPr>
          <p:spPr bwMode="auto">
            <a:xfrm>
              <a:off x="1801" y="8610"/>
              <a:ext cx="190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 项目阶段任务的里程碑</a:t>
              </a:r>
            </a:p>
          </p:txBody>
        </p:sp>
        <p:sp>
          <p:nvSpPr>
            <p:cNvPr id="160854" name="Text Box 166">
              <a:extLst>
                <a:ext uri="{FF2B5EF4-FFF2-40B4-BE49-F238E27FC236}">
                  <a16:creationId xmlns:a16="http://schemas.microsoft.com/office/drawing/2014/main" id="{EF16B952-A7E5-492A-964E-CE2318A20294}"/>
                </a:ext>
              </a:extLst>
            </p:cNvPr>
            <p:cNvSpPr txBox="1">
              <a:spLocks noChangeArrowheads="1"/>
            </p:cNvSpPr>
            <p:nvPr/>
          </p:nvSpPr>
          <p:spPr bwMode="auto">
            <a:xfrm>
              <a:off x="4372" y="7404"/>
              <a:ext cx="16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5" name="Text Box 167">
              <a:extLst>
                <a:ext uri="{FF2B5EF4-FFF2-40B4-BE49-F238E27FC236}">
                  <a16:creationId xmlns:a16="http://schemas.microsoft.com/office/drawing/2014/main" id="{D5FE87AC-8567-4166-ADF0-D43E589647FD}"/>
                </a:ext>
              </a:extLst>
            </p:cNvPr>
            <p:cNvSpPr txBox="1">
              <a:spLocks noChangeArrowheads="1"/>
            </p:cNvSpPr>
            <p:nvPr/>
          </p:nvSpPr>
          <p:spPr bwMode="auto">
            <a:xfrm>
              <a:off x="2889" y="7418"/>
              <a:ext cx="18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6" name="Text Box 168">
              <a:extLst>
                <a:ext uri="{FF2B5EF4-FFF2-40B4-BE49-F238E27FC236}">
                  <a16:creationId xmlns:a16="http://schemas.microsoft.com/office/drawing/2014/main" id="{A6BA6DA1-30EE-4905-9967-B0729FE8FA35}"/>
                </a:ext>
              </a:extLst>
            </p:cNvPr>
            <p:cNvSpPr txBox="1">
              <a:spLocks noChangeArrowheads="1"/>
            </p:cNvSpPr>
            <p:nvPr/>
          </p:nvSpPr>
          <p:spPr bwMode="auto">
            <a:xfrm>
              <a:off x="6866" y="6793"/>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7" name="Text Box 169">
              <a:extLst>
                <a:ext uri="{FF2B5EF4-FFF2-40B4-BE49-F238E27FC236}">
                  <a16:creationId xmlns:a16="http://schemas.microsoft.com/office/drawing/2014/main" id="{3E2B3C76-35EA-42C4-B267-BDCF413A1FC9}"/>
                </a:ext>
              </a:extLst>
            </p:cNvPr>
            <p:cNvSpPr txBox="1">
              <a:spLocks noChangeArrowheads="1"/>
            </p:cNvSpPr>
            <p:nvPr/>
          </p:nvSpPr>
          <p:spPr bwMode="auto">
            <a:xfrm>
              <a:off x="5698" y="7432"/>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8" name="Text Box 170">
              <a:extLst>
                <a:ext uri="{FF2B5EF4-FFF2-40B4-BE49-F238E27FC236}">
                  <a16:creationId xmlns:a16="http://schemas.microsoft.com/office/drawing/2014/main" id="{F2D18A58-2ACB-4C1D-A53B-0A9A6F62D41B}"/>
                </a:ext>
              </a:extLst>
            </p:cNvPr>
            <p:cNvSpPr txBox="1">
              <a:spLocks noChangeArrowheads="1"/>
            </p:cNvSpPr>
            <p:nvPr/>
          </p:nvSpPr>
          <p:spPr bwMode="auto">
            <a:xfrm>
              <a:off x="6923" y="7418"/>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59" name="Text Box 171">
              <a:extLst>
                <a:ext uri="{FF2B5EF4-FFF2-40B4-BE49-F238E27FC236}">
                  <a16:creationId xmlns:a16="http://schemas.microsoft.com/office/drawing/2014/main" id="{DF42F855-536E-4094-8550-B364C1966194}"/>
                </a:ext>
              </a:extLst>
            </p:cNvPr>
            <p:cNvSpPr txBox="1">
              <a:spLocks noChangeArrowheads="1"/>
            </p:cNvSpPr>
            <p:nvPr/>
          </p:nvSpPr>
          <p:spPr bwMode="auto">
            <a:xfrm>
              <a:off x="6199" y="8561"/>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60" name="Text Box 172">
              <a:extLst>
                <a:ext uri="{FF2B5EF4-FFF2-40B4-BE49-F238E27FC236}">
                  <a16:creationId xmlns:a16="http://schemas.microsoft.com/office/drawing/2014/main" id="{5EE4ED48-4AAC-4A0C-9BCA-7EC65BD8B9C9}"/>
                </a:ext>
              </a:extLst>
            </p:cNvPr>
            <p:cNvSpPr txBox="1">
              <a:spLocks noChangeArrowheads="1"/>
            </p:cNvSpPr>
            <p:nvPr/>
          </p:nvSpPr>
          <p:spPr bwMode="auto">
            <a:xfrm>
              <a:off x="8147" y="7321"/>
              <a:ext cx="18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61" name="Text Box 173">
              <a:extLst>
                <a:ext uri="{FF2B5EF4-FFF2-40B4-BE49-F238E27FC236}">
                  <a16:creationId xmlns:a16="http://schemas.microsoft.com/office/drawing/2014/main" id="{545E169F-C841-4A0E-A03C-DA9A21C8FFBD}"/>
                </a:ext>
              </a:extLst>
            </p:cNvPr>
            <p:cNvSpPr txBox="1">
              <a:spLocks noChangeArrowheads="1"/>
            </p:cNvSpPr>
            <p:nvPr/>
          </p:nvSpPr>
          <p:spPr bwMode="auto">
            <a:xfrm>
              <a:off x="8809" y="7251"/>
              <a:ext cx="18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a:t>*</a:t>
              </a:r>
            </a:p>
          </p:txBody>
        </p:sp>
        <p:sp>
          <p:nvSpPr>
            <p:cNvPr id="160862" name="Line 174">
              <a:extLst>
                <a:ext uri="{FF2B5EF4-FFF2-40B4-BE49-F238E27FC236}">
                  <a16:creationId xmlns:a16="http://schemas.microsoft.com/office/drawing/2014/main" id="{D944F7BF-BBD8-4FF6-89DB-93DECA5B7051}"/>
                </a:ext>
              </a:extLst>
            </p:cNvPr>
            <p:cNvSpPr>
              <a:spLocks noChangeShapeType="1"/>
            </p:cNvSpPr>
            <p:nvPr/>
          </p:nvSpPr>
          <p:spPr bwMode="auto">
            <a:xfrm flipV="1">
              <a:off x="5669" y="6330"/>
              <a:ext cx="0"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63" name="Line 175">
              <a:extLst>
                <a:ext uri="{FF2B5EF4-FFF2-40B4-BE49-F238E27FC236}">
                  <a16:creationId xmlns:a16="http://schemas.microsoft.com/office/drawing/2014/main" id="{50A9A05F-9357-4FFF-BB13-63EEE2B2483E}"/>
                </a:ext>
              </a:extLst>
            </p:cNvPr>
            <p:cNvSpPr>
              <a:spLocks noChangeShapeType="1"/>
            </p:cNvSpPr>
            <p:nvPr/>
          </p:nvSpPr>
          <p:spPr bwMode="auto">
            <a:xfrm flipV="1">
              <a:off x="6929" y="6345"/>
              <a:ext cx="0"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904" name="Rectangle 176">
            <a:extLst>
              <a:ext uri="{FF2B5EF4-FFF2-40B4-BE49-F238E27FC236}">
                <a16:creationId xmlns:a16="http://schemas.microsoft.com/office/drawing/2014/main" id="{A2B32CD4-971C-46C7-AD03-93C396751E19}"/>
              </a:ext>
            </a:extLst>
          </p:cNvPr>
          <p:cNvSpPr>
            <a:spLocks noChangeArrowheads="1"/>
          </p:cNvSpPr>
          <p:nvPr/>
        </p:nvSpPr>
        <p:spPr bwMode="auto">
          <a:xfrm>
            <a:off x="611188" y="1268413"/>
            <a:ext cx="8153400" cy="720725"/>
          </a:xfrm>
          <a:prstGeom prst="rect">
            <a:avLst/>
          </a:prstGeom>
          <a:noFill/>
          <a:ln w="9525">
            <a:noFill/>
            <a:miter lim="800000"/>
            <a:headEnd/>
            <a:tailEnd/>
          </a:ln>
          <a:effectLst/>
        </p:spPr>
        <p:txBody>
          <a:bodyPr/>
          <a:lstStyle/>
          <a:p>
            <a:pPr marL="342900" indent="-342900" eaLnBrk="1" hangingPunct="1">
              <a:spcBef>
                <a:spcPct val="10000"/>
              </a:spcBef>
              <a:spcAft>
                <a:spcPct val="20000"/>
              </a:spcAft>
              <a:buClr>
                <a:schemeClr val="tx2"/>
              </a:buClr>
              <a:buSzPct val="80000"/>
              <a:buFont typeface="Wingdings" pitchFamily="2" charset="2"/>
              <a:buNone/>
              <a:defRPr/>
            </a:pPr>
            <a:r>
              <a:rPr lang="en-US" altLang="zh-CN" sz="2800">
                <a:effectLst>
                  <a:outerShdw blurRad="38100" dist="38100" dir="2700000" algn="tl">
                    <a:srgbClr val="000000"/>
                  </a:outerShdw>
                </a:effectLst>
                <a:latin typeface="Arial" charset="0"/>
              </a:rPr>
              <a:t>2</a:t>
            </a:r>
            <a:r>
              <a:rPr lang="zh-CN" altLang="en-US" sz="2800">
                <a:effectLst>
                  <a:outerShdw blurRad="38100" dist="38100" dir="2700000" algn="tl">
                    <a:srgbClr val="000000"/>
                  </a:outerShdw>
                </a:effectLst>
                <a:latin typeface="Arial" charset="0"/>
              </a:rPr>
              <a:t>、测试与开发的并行性</a:t>
            </a:r>
            <a:endParaRPr lang="en-US" altLang="zh-CN" sz="2800">
              <a:effectLst>
                <a:outerShdw blurRad="38100" dist="38100" dir="2700000" algn="tl">
                  <a:srgbClr val="00000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barn(outVertical)">
                                      <p:cBhvr>
                                        <p:cTn id="7" dur="500"/>
                                        <p:tgtEl>
                                          <p:spTgt spid="7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904">
                                            <p:txEl>
                                              <p:pRg st="0" end="0"/>
                                            </p:txEl>
                                          </p:spTgt>
                                        </p:tgtEl>
                                        <p:attrNameLst>
                                          <p:attrName>style.visibility</p:attrName>
                                        </p:attrNameLst>
                                      </p:cBhvr>
                                      <p:to>
                                        <p:strVal val="visible"/>
                                      </p:to>
                                    </p:set>
                                    <p:animEffect transition="in" filter="wipe(left)">
                                      <p:cBhvr>
                                        <p:cTn id="12" dur="500"/>
                                        <p:tgtEl>
                                          <p:spTgt spid="73904">
                                            <p:txEl>
                                              <p:pRg st="0" end="0"/>
                                            </p:txEl>
                                          </p:spTgt>
                                        </p:tgtEl>
                                      </p:cBhvr>
                                    </p:animEffect>
                                  </p:childTnLst>
                                </p:cTn>
                              </p:par>
                            </p:childTnLst>
                          </p:cTn>
                        </p:par>
                        <p:par>
                          <p:cTn id="13" fill="hold" nodeType="afterGroup">
                            <p:stCondLst>
                              <p:cond delay="5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3731">
                                            <p:txEl>
                                              <p:pRg st="0" end="0"/>
                                            </p:txEl>
                                          </p:spTgt>
                                        </p:tgtEl>
                                        <p:attrNameLst>
                                          <p:attrName>style.visibility</p:attrName>
                                        </p:attrNameLst>
                                      </p:cBhvr>
                                      <p:to>
                                        <p:strVal val="visible"/>
                                      </p:to>
                                    </p:set>
                                    <p:animEffect transition="in" filter="wipe(left)">
                                      <p:cBhvr>
                                        <p:cTn id="21" dur="500"/>
                                        <p:tgtEl>
                                          <p:spTgt spid="737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1" grpId="0" build="p"/>
      <p:bldP spid="73904"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a:extLst>
              <a:ext uri="{FF2B5EF4-FFF2-40B4-BE49-F238E27FC236}">
                <a16:creationId xmlns:a16="http://schemas.microsoft.com/office/drawing/2014/main" id="{06E66AE2-C61C-4681-B9E2-F909B8AB9A44}"/>
              </a:ext>
            </a:extLst>
          </p:cNvPr>
          <p:cNvSpPr>
            <a:spLocks noGrp="1" noChangeArrowheads="1"/>
          </p:cNvSpPr>
          <p:nvPr>
            <p:ph type="title"/>
          </p:nvPr>
        </p:nvSpPr>
        <p:spPr/>
        <p:txBody>
          <a:bodyPr/>
          <a:lstStyle/>
          <a:p>
            <a:r>
              <a:rPr lang="en-US" altLang="zh-CN"/>
              <a:t>10 </a:t>
            </a:r>
            <a:r>
              <a:rPr lang="zh-CN" altLang="en-US"/>
              <a:t>软件测试的研究</a:t>
            </a:r>
          </a:p>
        </p:txBody>
      </p:sp>
      <p:sp>
        <p:nvSpPr>
          <p:cNvPr id="162819" name="内容占位符 2">
            <a:extLst>
              <a:ext uri="{FF2B5EF4-FFF2-40B4-BE49-F238E27FC236}">
                <a16:creationId xmlns:a16="http://schemas.microsoft.com/office/drawing/2014/main" id="{42691F06-A00E-4B50-BDD4-895C7907DAD1}"/>
              </a:ext>
            </a:extLst>
          </p:cNvPr>
          <p:cNvSpPr>
            <a:spLocks noGrp="1" noChangeArrowheads="1"/>
          </p:cNvSpPr>
          <p:nvPr>
            <p:ph idx="1"/>
          </p:nvPr>
        </p:nvSpPr>
        <p:spPr/>
        <p:txBody>
          <a:bodyPr/>
          <a:lstStyle/>
          <a:p>
            <a:r>
              <a:rPr lang="en-US" altLang="zh-CN"/>
              <a:t>2000 FSE</a:t>
            </a:r>
          </a:p>
          <a:p>
            <a:r>
              <a:rPr lang="en-US" altLang="zh-CN"/>
              <a:t>2007 FSE</a:t>
            </a:r>
          </a:p>
          <a:p>
            <a:r>
              <a:rPr lang="en-US" altLang="zh-CN"/>
              <a:t>2014 Changhai Nie</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5">
            <a:extLst>
              <a:ext uri="{FF2B5EF4-FFF2-40B4-BE49-F238E27FC236}">
                <a16:creationId xmlns:a16="http://schemas.microsoft.com/office/drawing/2014/main" id="{88566EF5-292E-4ACC-8C7B-CF60D8E72E7C}"/>
              </a:ext>
            </a:extLst>
          </p:cNvPr>
          <p:cNvSpPr>
            <a:spLocks noGrp="1" noChangeArrowheads="1"/>
          </p:cNvSpPr>
          <p:nvPr>
            <p:ph type="title"/>
          </p:nvPr>
        </p:nvSpPr>
        <p:spPr>
          <a:xfrm>
            <a:off x="642938" y="341313"/>
            <a:ext cx="8042275" cy="1143000"/>
          </a:xfrm>
        </p:spPr>
        <p:txBody>
          <a:bodyPr/>
          <a:lstStyle/>
          <a:p>
            <a:r>
              <a:rPr lang="en-US" altLang="zh-CN"/>
              <a:t>2000 FSE, </a:t>
            </a:r>
            <a:r>
              <a:rPr lang="en-US" altLang="zh-CN">
                <a:latin typeface="Helvetica" panose="020B0604020202020204" pitchFamily="34" charset="0"/>
              </a:rPr>
              <a:t>Mary Jean Harrold</a:t>
            </a:r>
          </a:p>
        </p:txBody>
      </p:sp>
      <p:pic>
        <p:nvPicPr>
          <p:cNvPr id="163843" name="Picture 4">
            <a:extLst>
              <a:ext uri="{FF2B5EF4-FFF2-40B4-BE49-F238E27FC236}">
                <a16:creationId xmlns:a16="http://schemas.microsoft.com/office/drawing/2014/main" id="{FA69839E-D12D-4708-B7B7-AC9B196F82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2938" y="1928813"/>
            <a:ext cx="8321675" cy="4259262"/>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3D4365FF-C42D-44C2-9DEB-FA8431CD68A7}"/>
              </a:ext>
            </a:extLst>
          </p:cNvPr>
          <p:cNvSpPr>
            <a:spLocks noGrp="1" noChangeArrowheads="1"/>
          </p:cNvSpPr>
          <p:nvPr>
            <p:ph type="title"/>
          </p:nvPr>
        </p:nvSpPr>
        <p:spPr>
          <a:xfrm>
            <a:off x="0" y="0"/>
            <a:ext cx="9144000" cy="1085850"/>
          </a:xfrm>
        </p:spPr>
        <p:txBody>
          <a:bodyPr/>
          <a:lstStyle/>
          <a:p>
            <a:r>
              <a:rPr lang="en-US" altLang="zh-CN"/>
              <a:t>          2007 FSE, </a:t>
            </a:r>
            <a:r>
              <a:rPr lang="en-US" altLang="zh-CN">
                <a:latin typeface="Helvetica" panose="020B0604020202020204" pitchFamily="34" charset="0"/>
              </a:rPr>
              <a:t>Antonia Bertolino</a:t>
            </a:r>
          </a:p>
        </p:txBody>
      </p:sp>
      <p:graphicFrame>
        <p:nvGraphicFramePr>
          <p:cNvPr id="164867" name="Object 2">
            <a:extLst>
              <a:ext uri="{FF2B5EF4-FFF2-40B4-BE49-F238E27FC236}">
                <a16:creationId xmlns:a16="http://schemas.microsoft.com/office/drawing/2014/main" id="{36CDD79E-3116-463F-9553-0F5D3ADF165B}"/>
              </a:ext>
            </a:extLst>
          </p:cNvPr>
          <p:cNvGraphicFramePr>
            <a:graphicFrameLocks noGrp="1" noChangeAspect="1"/>
          </p:cNvGraphicFramePr>
          <p:nvPr>
            <p:ph idx="1"/>
          </p:nvPr>
        </p:nvGraphicFramePr>
        <p:xfrm>
          <a:off x="0" y="857250"/>
          <a:ext cx="9144000" cy="5072063"/>
        </p:xfrm>
        <a:graphic>
          <a:graphicData uri="http://schemas.openxmlformats.org/presentationml/2006/ole">
            <mc:AlternateContent xmlns:mc="http://schemas.openxmlformats.org/markup-compatibility/2006">
              <mc:Choice xmlns:v="urn:schemas-microsoft-com:vml" Requires="v">
                <p:oleObj spid="_x0000_s164868" name="位图图像" r:id="rId3" imgW="11774544" imgH="7276190" progId="Paint.Picture">
                  <p:embed/>
                </p:oleObj>
              </mc:Choice>
              <mc:Fallback>
                <p:oleObj name="位图图像" r:id="rId3" imgW="11774544" imgH="7276190" progId="Paint.Picture">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7250"/>
                        <a:ext cx="91440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365E5D5B-C41E-4959-A300-C6BE3C41E474}"/>
              </a:ext>
            </a:extLst>
          </p:cNvPr>
          <p:cNvSpPr>
            <a:spLocks noGrp="1" noChangeArrowheads="1"/>
          </p:cNvSpPr>
          <p:nvPr>
            <p:ph type="title"/>
          </p:nvPr>
        </p:nvSpPr>
        <p:spPr/>
        <p:txBody>
          <a:bodyPr/>
          <a:lstStyle/>
          <a:p>
            <a:r>
              <a:rPr lang="zh-CN" altLang="en-US"/>
              <a:t>基 本 现 状</a:t>
            </a:r>
          </a:p>
        </p:txBody>
      </p:sp>
      <p:sp>
        <p:nvSpPr>
          <p:cNvPr id="3" name="内容占位符 2">
            <a:extLst>
              <a:ext uri="{FF2B5EF4-FFF2-40B4-BE49-F238E27FC236}">
                <a16:creationId xmlns:a16="http://schemas.microsoft.com/office/drawing/2014/main" id="{CECE907E-15BF-4327-885A-1F4C60B5058D}"/>
              </a:ext>
            </a:extLst>
          </p:cNvPr>
          <p:cNvSpPr>
            <a:spLocks noGrp="1" noChangeArrowheads="1"/>
          </p:cNvSpPr>
          <p:nvPr>
            <p:ph idx="1"/>
          </p:nvPr>
        </p:nvSpPr>
        <p:spPr>
          <a:xfrm>
            <a:off x="457200" y="1600200"/>
            <a:ext cx="8401050" cy="4525963"/>
          </a:xfrm>
        </p:spPr>
        <p:txBody>
          <a:bodyPr/>
          <a:lstStyle/>
          <a:p>
            <a:r>
              <a:rPr lang="zh-CN" altLang="en-US"/>
              <a:t>在学校，一门课程 （</a:t>
            </a:r>
            <a:r>
              <a:rPr lang="en-US" altLang="zh-CN"/>
              <a:t>100</a:t>
            </a:r>
            <a:r>
              <a:rPr lang="zh-CN" altLang="en-US"/>
              <a:t>多本教科书，很多学校都开）</a:t>
            </a:r>
            <a:endParaRPr lang="en-US" altLang="zh-CN"/>
          </a:p>
          <a:p>
            <a:r>
              <a:rPr lang="zh-CN" altLang="en-US"/>
              <a:t>工业界，一个职业 （数以万计的从业人员，引用盖茨语）</a:t>
            </a:r>
            <a:r>
              <a:rPr lang="en-US" altLang="zh-CN"/>
              <a:t>(</a:t>
            </a:r>
            <a:r>
              <a:rPr lang="zh-CN" altLang="en-US"/>
              <a:t>软件世界的医疗行业</a:t>
            </a:r>
            <a:r>
              <a:rPr lang="en-US" altLang="zh-CN"/>
              <a:t>)</a:t>
            </a:r>
          </a:p>
          <a:p>
            <a:r>
              <a:rPr lang="zh-CN" altLang="en-US"/>
              <a:t>学术界，一个很热的研究领域 （</a:t>
            </a:r>
            <a:r>
              <a:rPr lang="en-US" altLang="zh-CN"/>
              <a:t>1/3</a:t>
            </a:r>
            <a:r>
              <a:rPr lang="zh-CN" altLang="en-US"/>
              <a:t>－</a:t>
            </a:r>
            <a:r>
              <a:rPr lang="en-US" altLang="zh-CN"/>
              <a:t>ICSE paper</a:t>
            </a:r>
            <a:r>
              <a:rPr lang="zh-CN" altLang="en-US"/>
              <a:t>）</a:t>
            </a:r>
            <a:endParaRPr lang="en-US" altLang="zh-CN"/>
          </a:p>
          <a:p>
            <a:r>
              <a:rPr lang="en-US" altLang="zh-CN"/>
              <a:t>Facebook</a:t>
            </a:r>
            <a:r>
              <a:rPr lang="zh-CN" altLang="en-US"/>
              <a:t>，微软的测试正在发生颠覆性变化，测试该往何处去？？？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a:extLst>
              <a:ext uri="{FF2B5EF4-FFF2-40B4-BE49-F238E27FC236}">
                <a16:creationId xmlns:a16="http://schemas.microsoft.com/office/drawing/2014/main" id="{813D88C2-C6BE-40A8-A026-5C0F521C89DD}"/>
              </a:ext>
            </a:extLst>
          </p:cNvPr>
          <p:cNvSpPr>
            <a:spLocks noGrp="1" noChangeArrowheads="1"/>
          </p:cNvSpPr>
          <p:nvPr>
            <p:ph type="title"/>
          </p:nvPr>
        </p:nvSpPr>
        <p:spPr>
          <a:xfrm>
            <a:off x="214313" y="142875"/>
            <a:ext cx="8786812" cy="796925"/>
          </a:xfrm>
        </p:spPr>
        <p:txBody>
          <a:bodyPr/>
          <a:lstStyle/>
          <a:p>
            <a:r>
              <a:rPr lang="en-US" altLang="zh-CN" sz="2800"/>
              <a:t>Changhai Nie, Hareton Leung. </a:t>
            </a:r>
            <a:r>
              <a:rPr lang="en-US" altLang="zh-CN" sz="2800" b="1"/>
              <a:t>A Framework of Understanding Software Testing</a:t>
            </a:r>
            <a:r>
              <a:rPr lang="en-US" altLang="zh-CN" sz="2800"/>
              <a:t>. 2014</a:t>
            </a:r>
            <a:endParaRPr lang="zh-CN" altLang="en-US" sz="2800"/>
          </a:p>
        </p:txBody>
      </p:sp>
      <p:pic>
        <p:nvPicPr>
          <p:cNvPr id="105474" name="Picture 2">
            <a:extLst>
              <a:ext uri="{FF2B5EF4-FFF2-40B4-BE49-F238E27FC236}">
                <a16:creationId xmlns:a16="http://schemas.microsoft.com/office/drawing/2014/main" id="{7D9E5034-1CD4-4BDA-98E8-4FD885D6C8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571625"/>
            <a:ext cx="4071938" cy="4883150"/>
          </a:xfrm>
        </p:spPr>
      </p:pic>
      <p:pic>
        <p:nvPicPr>
          <p:cNvPr id="10" name="Picture 3">
            <a:extLst>
              <a:ext uri="{FF2B5EF4-FFF2-40B4-BE49-F238E27FC236}">
                <a16:creationId xmlns:a16="http://schemas.microsoft.com/office/drawing/2014/main" id="{17F6CF36-03E6-486E-BCA4-A955B00EE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1428750"/>
            <a:ext cx="4929188"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5474"/>
                                        </p:tgtEl>
                                        <p:attrNameLst>
                                          <p:attrName>style.visibility</p:attrName>
                                        </p:attrNameLst>
                                      </p:cBhvr>
                                      <p:to>
                                        <p:strVal val="visible"/>
                                      </p:to>
                                    </p:set>
                                    <p:anim calcmode="lin" valueType="num">
                                      <p:cBhvr additive="base">
                                        <p:cTn id="7" dur="500" fill="hold"/>
                                        <p:tgtEl>
                                          <p:spTgt spid="105474"/>
                                        </p:tgtEl>
                                        <p:attrNameLst>
                                          <p:attrName>ppt_x</p:attrName>
                                        </p:attrNameLst>
                                      </p:cBhvr>
                                      <p:tavLst>
                                        <p:tav tm="0">
                                          <p:val>
                                            <p:strVal val="#ppt_x"/>
                                          </p:val>
                                        </p:tav>
                                        <p:tav tm="100000">
                                          <p:val>
                                            <p:strVal val="#ppt_x"/>
                                          </p:val>
                                        </p:tav>
                                      </p:tavLst>
                                    </p:anim>
                                    <p:anim calcmode="lin" valueType="num">
                                      <p:cBhvr additive="base">
                                        <p:cTn id="8" dur="500" fill="hold"/>
                                        <p:tgtEl>
                                          <p:spTgt spid="1054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C3F8F4F0-8464-4F6B-B634-B40673ACC8CD}"/>
              </a:ext>
            </a:extLst>
          </p:cNvPr>
          <p:cNvSpPr>
            <a:spLocks noChangeArrowheads="1"/>
          </p:cNvSpPr>
          <p:nvPr/>
        </p:nvSpPr>
        <p:spPr bwMode="auto">
          <a:xfrm>
            <a:off x="155575" y="92075"/>
            <a:ext cx="40163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401" tIns="42701" rIns="85401" bIns="42701">
            <a:spAutoFit/>
          </a:bodyP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GB" altLang="zh-CN" sz="2300" b="1">
                <a:latin typeface="CorpoS"/>
              </a:rPr>
              <a:t>Introduction and Motivation</a:t>
            </a:r>
          </a:p>
        </p:txBody>
      </p:sp>
      <p:sp>
        <p:nvSpPr>
          <p:cNvPr id="166915" name="Freeform 3">
            <a:extLst>
              <a:ext uri="{FF2B5EF4-FFF2-40B4-BE49-F238E27FC236}">
                <a16:creationId xmlns:a16="http://schemas.microsoft.com/office/drawing/2014/main" id="{C46C8FDA-522A-4639-AD3C-B2721BEDC80F}"/>
              </a:ext>
            </a:extLst>
          </p:cNvPr>
          <p:cNvSpPr>
            <a:spLocks/>
          </p:cNvSpPr>
          <p:nvPr/>
        </p:nvSpPr>
        <p:spPr bwMode="auto">
          <a:xfrm>
            <a:off x="4184650" y="974725"/>
            <a:ext cx="3275013" cy="544513"/>
          </a:xfrm>
          <a:custGeom>
            <a:avLst/>
            <a:gdLst>
              <a:gd name="T0" fmla="*/ 0 w 1639"/>
              <a:gd name="T1" fmla="*/ 0 h 265"/>
              <a:gd name="T2" fmla="*/ 2147483646 w 1639"/>
              <a:gd name="T3" fmla="*/ 0 h 265"/>
              <a:gd name="T4" fmla="*/ 2147483646 w 1639"/>
              <a:gd name="T5" fmla="*/ 2147483646 h 265"/>
              <a:gd name="T6" fmla="*/ 0 w 1639"/>
              <a:gd name="T7" fmla="*/ 2147483646 h 265"/>
              <a:gd name="T8" fmla="*/ 0 w 1639"/>
              <a:gd name="T9" fmla="*/ 0 h 265"/>
              <a:gd name="T10" fmla="*/ 0 60000 65536"/>
              <a:gd name="T11" fmla="*/ 0 60000 65536"/>
              <a:gd name="T12" fmla="*/ 0 60000 65536"/>
              <a:gd name="T13" fmla="*/ 0 60000 65536"/>
              <a:gd name="T14" fmla="*/ 0 60000 65536"/>
              <a:gd name="T15" fmla="*/ 0 w 1639"/>
              <a:gd name="T16" fmla="*/ 0 h 265"/>
              <a:gd name="T17" fmla="*/ 1639 w 1639"/>
              <a:gd name="T18" fmla="*/ 265 h 265"/>
            </a:gdLst>
            <a:ahLst/>
            <a:cxnLst>
              <a:cxn ang="T10">
                <a:pos x="T0" y="T1"/>
              </a:cxn>
              <a:cxn ang="T11">
                <a:pos x="T2" y="T3"/>
              </a:cxn>
              <a:cxn ang="T12">
                <a:pos x="T4" y="T5"/>
              </a:cxn>
              <a:cxn ang="T13">
                <a:pos x="T6" y="T7"/>
              </a:cxn>
              <a:cxn ang="T14">
                <a:pos x="T8" y="T9"/>
              </a:cxn>
            </a:cxnLst>
            <a:rect l="T15" t="T16" r="T17" b="T18"/>
            <a:pathLst>
              <a:path w="1639" h="265">
                <a:moveTo>
                  <a:pt x="0" y="0"/>
                </a:moveTo>
                <a:lnTo>
                  <a:pt x="1638" y="0"/>
                </a:lnTo>
                <a:lnTo>
                  <a:pt x="1638" y="264"/>
                </a:lnTo>
                <a:lnTo>
                  <a:pt x="0" y="264"/>
                </a:lnTo>
                <a:lnTo>
                  <a:pt x="0" y="0"/>
                </a:lnTo>
              </a:path>
            </a:pathLst>
          </a:custGeom>
          <a:solidFill>
            <a:srgbClr val="BFB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66916" name="Freeform 5">
            <a:extLst>
              <a:ext uri="{FF2B5EF4-FFF2-40B4-BE49-F238E27FC236}">
                <a16:creationId xmlns:a16="http://schemas.microsoft.com/office/drawing/2014/main" id="{77FF6CC1-5D37-4475-9809-E08A5DAC1091}"/>
              </a:ext>
            </a:extLst>
          </p:cNvPr>
          <p:cNvSpPr>
            <a:spLocks/>
          </p:cNvSpPr>
          <p:nvPr/>
        </p:nvSpPr>
        <p:spPr bwMode="auto">
          <a:xfrm>
            <a:off x="1836738" y="1108075"/>
            <a:ext cx="5565775" cy="357188"/>
          </a:xfrm>
          <a:custGeom>
            <a:avLst/>
            <a:gdLst>
              <a:gd name="T0" fmla="*/ 2147483646 w 1399"/>
              <a:gd name="T1" fmla="*/ 2147483646 h 83"/>
              <a:gd name="T2" fmla="*/ 2147483646 w 1399"/>
              <a:gd name="T3" fmla="*/ 0 h 83"/>
              <a:gd name="T4" fmla="*/ 0 w 1399"/>
              <a:gd name="T5" fmla="*/ 0 h 83"/>
              <a:gd name="T6" fmla="*/ 0 w 1399"/>
              <a:gd name="T7" fmla="*/ 2147483646 h 83"/>
              <a:gd name="T8" fmla="*/ 2147483646 w 1399"/>
              <a:gd name="T9" fmla="*/ 2147483646 h 83"/>
              <a:gd name="T10" fmla="*/ 0 60000 65536"/>
              <a:gd name="T11" fmla="*/ 0 60000 65536"/>
              <a:gd name="T12" fmla="*/ 0 60000 65536"/>
              <a:gd name="T13" fmla="*/ 0 60000 65536"/>
              <a:gd name="T14" fmla="*/ 0 60000 65536"/>
              <a:gd name="T15" fmla="*/ 0 w 1399"/>
              <a:gd name="T16" fmla="*/ 0 h 83"/>
              <a:gd name="T17" fmla="*/ 1399 w 1399"/>
              <a:gd name="T18" fmla="*/ 83 h 83"/>
            </a:gdLst>
            <a:ahLst/>
            <a:cxnLst>
              <a:cxn ang="T10">
                <a:pos x="T0" y="T1"/>
              </a:cxn>
              <a:cxn ang="T11">
                <a:pos x="T2" y="T3"/>
              </a:cxn>
              <a:cxn ang="T12">
                <a:pos x="T4" y="T5"/>
              </a:cxn>
              <a:cxn ang="T13">
                <a:pos x="T6" y="T7"/>
              </a:cxn>
              <a:cxn ang="T14">
                <a:pos x="T8" y="T9"/>
              </a:cxn>
            </a:cxnLst>
            <a:rect l="T15" t="T16" r="T17" b="T18"/>
            <a:pathLst>
              <a:path w="1399" h="83">
                <a:moveTo>
                  <a:pt x="1398" y="82"/>
                </a:moveTo>
                <a:lnTo>
                  <a:pt x="1398" y="0"/>
                </a:lnTo>
                <a:lnTo>
                  <a:pt x="0" y="0"/>
                </a:lnTo>
                <a:lnTo>
                  <a:pt x="0" y="82"/>
                </a:lnTo>
                <a:lnTo>
                  <a:pt x="1398" y="82"/>
                </a:lnTo>
              </a:path>
            </a:pathLst>
          </a:custGeom>
          <a:solidFill>
            <a:srgbClr val="D8D8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pSp>
        <p:nvGrpSpPr>
          <p:cNvPr id="166917" name="Group 6">
            <a:extLst>
              <a:ext uri="{FF2B5EF4-FFF2-40B4-BE49-F238E27FC236}">
                <a16:creationId xmlns:a16="http://schemas.microsoft.com/office/drawing/2014/main" id="{21EBDF16-82F3-4F6D-9AB1-B92FA0994AA3}"/>
              </a:ext>
            </a:extLst>
          </p:cNvPr>
          <p:cNvGrpSpPr>
            <a:grpSpLocks/>
          </p:cNvGrpSpPr>
          <p:nvPr/>
        </p:nvGrpSpPr>
        <p:grpSpPr bwMode="auto">
          <a:xfrm>
            <a:off x="1735138" y="923925"/>
            <a:ext cx="5599112" cy="450850"/>
            <a:chOff x="396" y="578"/>
            <a:chExt cx="4315" cy="331"/>
          </a:xfrm>
        </p:grpSpPr>
        <p:sp>
          <p:nvSpPr>
            <p:cNvPr id="166942" name="Freeform 7">
              <a:extLst>
                <a:ext uri="{FF2B5EF4-FFF2-40B4-BE49-F238E27FC236}">
                  <a16:creationId xmlns:a16="http://schemas.microsoft.com/office/drawing/2014/main" id="{502E7929-3F17-4F68-9CFB-B578990FF825}"/>
                </a:ext>
              </a:extLst>
            </p:cNvPr>
            <p:cNvSpPr>
              <a:spLocks/>
            </p:cNvSpPr>
            <p:nvPr/>
          </p:nvSpPr>
          <p:spPr bwMode="auto">
            <a:xfrm>
              <a:off x="396" y="578"/>
              <a:ext cx="4315" cy="326"/>
            </a:xfrm>
            <a:custGeom>
              <a:avLst/>
              <a:gdLst>
                <a:gd name="T0" fmla="*/ 0 w 2120"/>
                <a:gd name="T1" fmla="*/ 0 h 389"/>
                <a:gd name="T2" fmla="*/ 2147483646 w 2120"/>
                <a:gd name="T3" fmla="*/ 0 h 389"/>
                <a:gd name="T4" fmla="*/ 2147483646 w 2120"/>
                <a:gd name="T5" fmla="*/ 4 h 389"/>
                <a:gd name="T6" fmla="*/ 0 w 2120"/>
                <a:gd name="T7" fmla="*/ 4 h 389"/>
                <a:gd name="T8" fmla="*/ 0 w 2120"/>
                <a:gd name="T9" fmla="*/ 0 h 389"/>
                <a:gd name="T10" fmla="*/ 0 60000 65536"/>
                <a:gd name="T11" fmla="*/ 0 60000 65536"/>
                <a:gd name="T12" fmla="*/ 0 60000 65536"/>
                <a:gd name="T13" fmla="*/ 0 60000 65536"/>
                <a:gd name="T14" fmla="*/ 0 60000 65536"/>
                <a:gd name="T15" fmla="*/ 0 w 2120"/>
                <a:gd name="T16" fmla="*/ 0 h 389"/>
                <a:gd name="T17" fmla="*/ 2120 w 2120"/>
                <a:gd name="T18" fmla="*/ 389 h 389"/>
              </a:gdLst>
              <a:ahLst/>
              <a:cxnLst>
                <a:cxn ang="T10">
                  <a:pos x="T0" y="T1"/>
                </a:cxn>
                <a:cxn ang="T11">
                  <a:pos x="T2" y="T3"/>
                </a:cxn>
                <a:cxn ang="T12">
                  <a:pos x="T4" y="T5"/>
                </a:cxn>
                <a:cxn ang="T13">
                  <a:pos x="T6" y="T7"/>
                </a:cxn>
                <a:cxn ang="T14">
                  <a:pos x="T8" y="T9"/>
                </a:cxn>
              </a:cxnLst>
              <a:rect l="T15" t="T16" r="T17" b="T18"/>
              <a:pathLst>
                <a:path w="2120" h="389">
                  <a:moveTo>
                    <a:pt x="0" y="0"/>
                  </a:moveTo>
                  <a:lnTo>
                    <a:pt x="2119" y="0"/>
                  </a:lnTo>
                  <a:lnTo>
                    <a:pt x="2119" y="388"/>
                  </a:lnTo>
                  <a:lnTo>
                    <a:pt x="0" y="388"/>
                  </a:lnTo>
                  <a:lnTo>
                    <a:pt x="0" y="0"/>
                  </a:lnTo>
                </a:path>
              </a:pathLst>
            </a:custGeom>
            <a:solidFill>
              <a:srgbClr val="CCFF7F"/>
            </a:solidFill>
            <a:ln w="12700" cap="rnd">
              <a:solidFill>
                <a:srgbClr val="000000"/>
              </a:solidFill>
              <a:round/>
              <a:headEnd type="none" w="sm" len="sm"/>
              <a:tailEnd type="none" w="sm" len="sm"/>
            </a:ln>
          </p:spPr>
          <p:txBody>
            <a:bodyPr wrap="none" lIns="91437" tIns="45718" rIns="91437" bIns="45718" anchor="ctr">
              <a:spAutoFit/>
            </a:bodyPr>
            <a:lstStyle/>
            <a:p>
              <a:endParaRPr lang="zh-CN" altLang="en-US"/>
            </a:p>
          </p:txBody>
        </p:sp>
        <p:sp>
          <p:nvSpPr>
            <p:cNvPr id="166943" name="Text Box 8">
              <a:extLst>
                <a:ext uri="{FF2B5EF4-FFF2-40B4-BE49-F238E27FC236}">
                  <a16:creationId xmlns:a16="http://schemas.microsoft.com/office/drawing/2014/main" id="{FE182CD8-2A0E-4F28-8ACE-AA26D7C1DB16}"/>
                </a:ext>
              </a:extLst>
            </p:cNvPr>
            <p:cNvSpPr txBox="1">
              <a:spLocks noChangeArrowheads="1"/>
            </p:cNvSpPr>
            <p:nvPr/>
          </p:nvSpPr>
          <p:spPr bwMode="auto">
            <a:xfrm>
              <a:off x="462" y="588"/>
              <a:ext cx="403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type="none" w="sm" len="sm"/>
                  <a:tailEnd type="none" w="sm" len="sm"/>
                </a14:hiddenLine>
              </a:ext>
            </a:extLst>
          </p:spPr>
          <p:txBody>
            <a:bodyPr wrap="none" lIns="84826" tIns="42413" rIns="84826" bIns="42413" anchor="ctr">
              <a:spAutoFit/>
            </a:bodyP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GB" altLang="zh-CN" sz="2300" b="1">
                  <a:solidFill>
                    <a:srgbClr val="000000"/>
                  </a:solidFill>
                  <a:latin typeface="CorpoS"/>
                </a:rPr>
                <a:t> </a:t>
              </a:r>
              <a:r>
                <a:rPr lang="en-GB" altLang="zh-CN" sz="2000" b="1">
                  <a:solidFill>
                    <a:srgbClr val="000000"/>
                  </a:solidFill>
                  <a:latin typeface="CorpoS"/>
                </a:rPr>
                <a:t>Analytical Quality Assurance Techniques</a:t>
              </a:r>
            </a:p>
          </p:txBody>
        </p:sp>
      </p:grpSp>
      <p:sp>
        <p:nvSpPr>
          <p:cNvPr id="166918" name="Rectangle 9">
            <a:extLst>
              <a:ext uri="{FF2B5EF4-FFF2-40B4-BE49-F238E27FC236}">
                <a16:creationId xmlns:a16="http://schemas.microsoft.com/office/drawing/2014/main" id="{B8800657-958C-493E-A0D8-E969E7B20A79}"/>
              </a:ext>
            </a:extLst>
          </p:cNvPr>
          <p:cNvSpPr>
            <a:spLocks noChangeArrowheads="1"/>
          </p:cNvSpPr>
          <p:nvPr/>
        </p:nvSpPr>
        <p:spPr bwMode="auto">
          <a:xfrm>
            <a:off x="5576888" y="2249488"/>
            <a:ext cx="2108200"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Simulation</a:t>
            </a:r>
          </a:p>
        </p:txBody>
      </p:sp>
      <p:sp>
        <p:nvSpPr>
          <p:cNvPr id="166919" name="Rectangle 10">
            <a:extLst>
              <a:ext uri="{FF2B5EF4-FFF2-40B4-BE49-F238E27FC236}">
                <a16:creationId xmlns:a16="http://schemas.microsoft.com/office/drawing/2014/main" id="{4CE3A380-15C0-4EE7-B32E-3DD6A0443312}"/>
              </a:ext>
            </a:extLst>
          </p:cNvPr>
          <p:cNvSpPr>
            <a:spLocks noChangeArrowheads="1"/>
          </p:cNvSpPr>
          <p:nvPr/>
        </p:nvSpPr>
        <p:spPr bwMode="auto">
          <a:xfrm>
            <a:off x="2014538" y="2701925"/>
            <a:ext cx="2109787"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Review</a:t>
            </a:r>
          </a:p>
        </p:txBody>
      </p:sp>
      <p:sp>
        <p:nvSpPr>
          <p:cNvPr id="166920" name="Rectangle 11">
            <a:extLst>
              <a:ext uri="{FF2B5EF4-FFF2-40B4-BE49-F238E27FC236}">
                <a16:creationId xmlns:a16="http://schemas.microsoft.com/office/drawing/2014/main" id="{46664251-4D8D-48F3-991E-7BC8DB0BD70E}"/>
              </a:ext>
            </a:extLst>
          </p:cNvPr>
          <p:cNvSpPr>
            <a:spLocks noChangeArrowheads="1"/>
          </p:cNvSpPr>
          <p:nvPr/>
        </p:nvSpPr>
        <p:spPr bwMode="auto">
          <a:xfrm>
            <a:off x="2014538" y="3113088"/>
            <a:ext cx="2109787" cy="255587"/>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Inspection</a:t>
            </a:r>
          </a:p>
        </p:txBody>
      </p:sp>
      <p:sp>
        <p:nvSpPr>
          <p:cNvPr id="166921" name="Rectangle 12">
            <a:extLst>
              <a:ext uri="{FF2B5EF4-FFF2-40B4-BE49-F238E27FC236}">
                <a16:creationId xmlns:a16="http://schemas.microsoft.com/office/drawing/2014/main" id="{2BE69A23-4580-4780-BA28-3E4CD66E79EB}"/>
              </a:ext>
            </a:extLst>
          </p:cNvPr>
          <p:cNvSpPr>
            <a:spLocks noChangeArrowheads="1"/>
          </p:cNvSpPr>
          <p:nvPr/>
        </p:nvSpPr>
        <p:spPr bwMode="auto">
          <a:xfrm>
            <a:off x="2014538" y="3524250"/>
            <a:ext cx="2109787" cy="255588"/>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Walkthrough</a:t>
            </a:r>
          </a:p>
        </p:txBody>
      </p:sp>
      <p:sp>
        <p:nvSpPr>
          <p:cNvPr id="166922" name="Rectangle 13">
            <a:extLst>
              <a:ext uri="{FF2B5EF4-FFF2-40B4-BE49-F238E27FC236}">
                <a16:creationId xmlns:a16="http://schemas.microsoft.com/office/drawing/2014/main" id="{0E447192-4ED6-4C7D-A205-1E82D438A7F8}"/>
              </a:ext>
            </a:extLst>
          </p:cNvPr>
          <p:cNvSpPr>
            <a:spLocks noChangeArrowheads="1"/>
          </p:cNvSpPr>
          <p:nvPr/>
        </p:nvSpPr>
        <p:spPr bwMode="auto">
          <a:xfrm>
            <a:off x="2014538" y="4344988"/>
            <a:ext cx="2109787" cy="255587"/>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Static Analysis</a:t>
            </a:r>
          </a:p>
        </p:txBody>
      </p:sp>
      <p:sp>
        <p:nvSpPr>
          <p:cNvPr id="166923" name="Rectangle 15">
            <a:extLst>
              <a:ext uri="{FF2B5EF4-FFF2-40B4-BE49-F238E27FC236}">
                <a16:creationId xmlns:a16="http://schemas.microsoft.com/office/drawing/2014/main" id="{DA8E3F9F-FF1F-47E9-9C7A-225916392636}"/>
              </a:ext>
            </a:extLst>
          </p:cNvPr>
          <p:cNvSpPr>
            <a:spLocks noChangeArrowheads="1"/>
          </p:cNvSpPr>
          <p:nvPr/>
        </p:nvSpPr>
        <p:spPr bwMode="auto">
          <a:xfrm>
            <a:off x="2014538" y="4724400"/>
            <a:ext cx="2109787"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Model Checking</a:t>
            </a:r>
          </a:p>
        </p:txBody>
      </p:sp>
      <p:sp>
        <p:nvSpPr>
          <p:cNvPr id="166924" name="Rectangle 16">
            <a:extLst>
              <a:ext uri="{FF2B5EF4-FFF2-40B4-BE49-F238E27FC236}">
                <a16:creationId xmlns:a16="http://schemas.microsoft.com/office/drawing/2014/main" id="{A281B2B1-CF8F-467F-8914-79814531BDE5}"/>
              </a:ext>
            </a:extLst>
          </p:cNvPr>
          <p:cNvSpPr>
            <a:spLocks noChangeArrowheads="1"/>
          </p:cNvSpPr>
          <p:nvPr/>
        </p:nvSpPr>
        <p:spPr bwMode="auto">
          <a:xfrm>
            <a:off x="2014538" y="5181600"/>
            <a:ext cx="2109787"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de-DE" altLang="zh-CN" sz="1700">
                <a:latin typeface="CorpoS"/>
              </a:rPr>
              <a:t>Mathematical Proof</a:t>
            </a:r>
          </a:p>
        </p:txBody>
      </p:sp>
      <p:sp>
        <p:nvSpPr>
          <p:cNvPr id="166925" name="Line 17">
            <a:extLst>
              <a:ext uri="{FF2B5EF4-FFF2-40B4-BE49-F238E27FC236}">
                <a16:creationId xmlns:a16="http://schemas.microsoft.com/office/drawing/2014/main" id="{6C2D5B56-2EBF-4ABE-9EC3-02470F1D2C04}"/>
              </a:ext>
            </a:extLst>
          </p:cNvPr>
          <p:cNvSpPr>
            <a:spLocks noChangeShapeType="1"/>
          </p:cNvSpPr>
          <p:nvPr/>
        </p:nvSpPr>
        <p:spPr bwMode="auto">
          <a:xfrm flipH="1">
            <a:off x="1803400" y="1370013"/>
            <a:ext cx="2733675"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26" name="Line 18">
            <a:extLst>
              <a:ext uri="{FF2B5EF4-FFF2-40B4-BE49-F238E27FC236}">
                <a16:creationId xmlns:a16="http://schemas.microsoft.com/office/drawing/2014/main" id="{75085BBB-81B0-48D4-941A-E0A334E1856E}"/>
              </a:ext>
            </a:extLst>
          </p:cNvPr>
          <p:cNvSpPr>
            <a:spLocks noChangeShapeType="1"/>
          </p:cNvSpPr>
          <p:nvPr/>
        </p:nvSpPr>
        <p:spPr bwMode="auto">
          <a:xfrm>
            <a:off x="4537075" y="1370013"/>
            <a:ext cx="1546225"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927" name="Rectangle 35">
            <a:extLst>
              <a:ext uri="{FF2B5EF4-FFF2-40B4-BE49-F238E27FC236}">
                <a16:creationId xmlns:a16="http://schemas.microsoft.com/office/drawing/2014/main" id="{EE8205B6-EEF3-4E3B-B797-F251F21C6691}"/>
              </a:ext>
            </a:extLst>
          </p:cNvPr>
          <p:cNvSpPr>
            <a:spLocks noChangeArrowheads="1"/>
          </p:cNvSpPr>
          <p:nvPr/>
        </p:nvSpPr>
        <p:spPr bwMode="auto">
          <a:xfrm>
            <a:off x="822325" y="1881188"/>
            <a:ext cx="2108200"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Static Techniques</a:t>
            </a:r>
          </a:p>
        </p:txBody>
      </p:sp>
      <p:sp>
        <p:nvSpPr>
          <p:cNvPr id="166928" name="Rectangle 36">
            <a:extLst>
              <a:ext uri="{FF2B5EF4-FFF2-40B4-BE49-F238E27FC236}">
                <a16:creationId xmlns:a16="http://schemas.microsoft.com/office/drawing/2014/main" id="{52CBC91C-CFC7-45B7-9785-5A8D0874EE11}"/>
              </a:ext>
            </a:extLst>
          </p:cNvPr>
          <p:cNvSpPr>
            <a:spLocks noChangeArrowheads="1"/>
          </p:cNvSpPr>
          <p:nvPr/>
        </p:nvSpPr>
        <p:spPr bwMode="auto">
          <a:xfrm>
            <a:off x="1358900" y="2290763"/>
            <a:ext cx="2108200"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Informal Techniques</a:t>
            </a:r>
          </a:p>
        </p:txBody>
      </p:sp>
      <p:sp>
        <p:nvSpPr>
          <p:cNvPr id="166929" name="Rectangle 37">
            <a:extLst>
              <a:ext uri="{FF2B5EF4-FFF2-40B4-BE49-F238E27FC236}">
                <a16:creationId xmlns:a16="http://schemas.microsoft.com/office/drawing/2014/main" id="{0BB75B4C-A325-4F7D-8DB7-740B79870BDC}"/>
              </a:ext>
            </a:extLst>
          </p:cNvPr>
          <p:cNvSpPr>
            <a:spLocks noChangeArrowheads="1"/>
          </p:cNvSpPr>
          <p:nvPr/>
        </p:nvSpPr>
        <p:spPr bwMode="auto">
          <a:xfrm>
            <a:off x="1358900" y="3933825"/>
            <a:ext cx="2108200" cy="255588"/>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Formal Techniques</a:t>
            </a:r>
          </a:p>
        </p:txBody>
      </p:sp>
      <p:sp>
        <p:nvSpPr>
          <p:cNvPr id="166930" name="Rectangle 38">
            <a:extLst>
              <a:ext uri="{FF2B5EF4-FFF2-40B4-BE49-F238E27FC236}">
                <a16:creationId xmlns:a16="http://schemas.microsoft.com/office/drawing/2014/main" id="{3C32733C-13FB-47F8-8A8D-27520EC5A344}"/>
              </a:ext>
            </a:extLst>
          </p:cNvPr>
          <p:cNvSpPr>
            <a:spLocks noChangeArrowheads="1"/>
          </p:cNvSpPr>
          <p:nvPr/>
        </p:nvSpPr>
        <p:spPr bwMode="auto">
          <a:xfrm>
            <a:off x="5014913" y="1879600"/>
            <a:ext cx="2108200"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Dynamic Techniques</a:t>
            </a:r>
          </a:p>
        </p:txBody>
      </p:sp>
      <p:sp>
        <p:nvSpPr>
          <p:cNvPr id="166931" name="Rectangle 40">
            <a:extLst>
              <a:ext uri="{FF2B5EF4-FFF2-40B4-BE49-F238E27FC236}">
                <a16:creationId xmlns:a16="http://schemas.microsoft.com/office/drawing/2014/main" id="{48A42BC1-0315-4660-91C2-A9CA6373CA31}"/>
              </a:ext>
            </a:extLst>
          </p:cNvPr>
          <p:cNvSpPr>
            <a:spLocks noChangeArrowheads="1"/>
          </p:cNvSpPr>
          <p:nvPr/>
        </p:nvSpPr>
        <p:spPr bwMode="auto">
          <a:xfrm>
            <a:off x="6207125" y="4114800"/>
            <a:ext cx="2109788"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Mutation Testing</a:t>
            </a:r>
          </a:p>
        </p:txBody>
      </p:sp>
      <p:sp>
        <p:nvSpPr>
          <p:cNvPr id="166932" name="Rectangle 41">
            <a:extLst>
              <a:ext uri="{FF2B5EF4-FFF2-40B4-BE49-F238E27FC236}">
                <a16:creationId xmlns:a16="http://schemas.microsoft.com/office/drawing/2014/main" id="{8923BB3E-FEC2-40A9-AE36-5A1E12C96EAF}"/>
              </a:ext>
            </a:extLst>
          </p:cNvPr>
          <p:cNvSpPr>
            <a:spLocks noChangeArrowheads="1"/>
          </p:cNvSpPr>
          <p:nvPr/>
        </p:nvSpPr>
        <p:spPr bwMode="auto">
          <a:xfrm>
            <a:off x="6207125" y="4483100"/>
            <a:ext cx="2109788"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Evolutionary Testing</a:t>
            </a:r>
          </a:p>
        </p:txBody>
      </p:sp>
      <p:sp>
        <p:nvSpPr>
          <p:cNvPr id="166933" name="Rectangle 44">
            <a:extLst>
              <a:ext uri="{FF2B5EF4-FFF2-40B4-BE49-F238E27FC236}">
                <a16:creationId xmlns:a16="http://schemas.microsoft.com/office/drawing/2014/main" id="{885BC633-7CCD-47A6-A7D4-66D6BFF372AC}"/>
              </a:ext>
            </a:extLst>
          </p:cNvPr>
          <p:cNvSpPr>
            <a:spLocks noChangeArrowheads="1"/>
          </p:cNvSpPr>
          <p:nvPr/>
        </p:nvSpPr>
        <p:spPr bwMode="auto">
          <a:xfrm>
            <a:off x="6207125" y="2987675"/>
            <a:ext cx="2109788"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Functional Testing</a:t>
            </a:r>
          </a:p>
        </p:txBody>
      </p:sp>
      <p:sp>
        <p:nvSpPr>
          <p:cNvPr id="166934" name="Rectangle 45">
            <a:extLst>
              <a:ext uri="{FF2B5EF4-FFF2-40B4-BE49-F238E27FC236}">
                <a16:creationId xmlns:a16="http://schemas.microsoft.com/office/drawing/2014/main" id="{805DDD15-6E8E-44A5-B016-B541DC2F5883}"/>
              </a:ext>
            </a:extLst>
          </p:cNvPr>
          <p:cNvSpPr>
            <a:spLocks noChangeArrowheads="1"/>
          </p:cNvSpPr>
          <p:nvPr/>
        </p:nvSpPr>
        <p:spPr bwMode="auto">
          <a:xfrm>
            <a:off x="6207125" y="3373438"/>
            <a:ext cx="2109788"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Structural Testing</a:t>
            </a:r>
          </a:p>
        </p:txBody>
      </p:sp>
      <p:sp>
        <p:nvSpPr>
          <p:cNvPr id="166935" name="Rectangle 46">
            <a:extLst>
              <a:ext uri="{FF2B5EF4-FFF2-40B4-BE49-F238E27FC236}">
                <a16:creationId xmlns:a16="http://schemas.microsoft.com/office/drawing/2014/main" id="{195B29DC-9714-43AD-BF9C-027D64EFA164}"/>
              </a:ext>
            </a:extLst>
          </p:cNvPr>
          <p:cNvSpPr>
            <a:spLocks noChangeArrowheads="1"/>
          </p:cNvSpPr>
          <p:nvPr/>
        </p:nvSpPr>
        <p:spPr bwMode="auto">
          <a:xfrm>
            <a:off x="5576888" y="2617788"/>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Test</a:t>
            </a:r>
          </a:p>
        </p:txBody>
      </p:sp>
      <p:sp>
        <p:nvSpPr>
          <p:cNvPr id="166936" name="Rectangle 47">
            <a:extLst>
              <a:ext uri="{FF2B5EF4-FFF2-40B4-BE49-F238E27FC236}">
                <a16:creationId xmlns:a16="http://schemas.microsoft.com/office/drawing/2014/main" id="{A8790FB3-7872-4930-B654-9B50963E3405}"/>
              </a:ext>
            </a:extLst>
          </p:cNvPr>
          <p:cNvSpPr>
            <a:spLocks noChangeArrowheads="1"/>
          </p:cNvSpPr>
          <p:nvPr/>
        </p:nvSpPr>
        <p:spPr bwMode="auto">
          <a:xfrm>
            <a:off x="6207125" y="5334000"/>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Slicing</a:t>
            </a:r>
          </a:p>
        </p:txBody>
      </p:sp>
      <p:sp>
        <p:nvSpPr>
          <p:cNvPr id="166937" name="Rectangle 48">
            <a:extLst>
              <a:ext uri="{FF2B5EF4-FFF2-40B4-BE49-F238E27FC236}">
                <a16:creationId xmlns:a16="http://schemas.microsoft.com/office/drawing/2014/main" id="{F6A237B2-F4B9-47ED-9C49-C7F9EDBE32B5}"/>
              </a:ext>
            </a:extLst>
          </p:cNvPr>
          <p:cNvSpPr>
            <a:spLocks noChangeArrowheads="1"/>
          </p:cNvSpPr>
          <p:nvPr/>
        </p:nvSpPr>
        <p:spPr bwMode="auto">
          <a:xfrm>
            <a:off x="1358900" y="5638800"/>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Measurement</a:t>
            </a:r>
          </a:p>
        </p:txBody>
      </p:sp>
      <p:sp>
        <p:nvSpPr>
          <p:cNvPr id="166938" name="Rectangle 50">
            <a:extLst>
              <a:ext uri="{FF2B5EF4-FFF2-40B4-BE49-F238E27FC236}">
                <a16:creationId xmlns:a16="http://schemas.microsoft.com/office/drawing/2014/main" id="{16A68402-FA2B-4AB5-9D53-A900452BB410}"/>
              </a:ext>
            </a:extLst>
          </p:cNvPr>
          <p:cNvSpPr>
            <a:spLocks noChangeArrowheads="1"/>
          </p:cNvSpPr>
          <p:nvPr/>
        </p:nvSpPr>
        <p:spPr bwMode="auto">
          <a:xfrm>
            <a:off x="5562600" y="5867400"/>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Measurement</a:t>
            </a:r>
          </a:p>
        </p:txBody>
      </p:sp>
      <p:sp>
        <p:nvSpPr>
          <p:cNvPr id="166939" name="Rectangle 53">
            <a:extLst>
              <a:ext uri="{FF2B5EF4-FFF2-40B4-BE49-F238E27FC236}">
                <a16:creationId xmlns:a16="http://schemas.microsoft.com/office/drawing/2014/main" id="{919428A0-7A4C-411C-887D-9CBF47C861AC}"/>
              </a:ext>
            </a:extLst>
          </p:cNvPr>
          <p:cNvSpPr>
            <a:spLocks noChangeArrowheads="1"/>
          </p:cNvSpPr>
          <p:nvPr/>
        </p:nvSpPr>
        <p:spPr bwMode="auto">
          <a:xfrm>
            <a:off x="1358900" y="6019800"/>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Slicing</a:t>
            </a:r>
          </a:p>
        </p:txBody>
      </p:sp>
      <p:sp>
        <p:nvSpPr>
          <p:cNvPr id="166940" name="Rectangle 55">
            <a:extLst>
              <a:ext uri="{FF2B5EF4-FFF2-40B4-BE49-F238E27FC236}">
                <a16:creationId xmlns:a16="http://schemas.microsoft.com/office/drawing/2014/main" id="{04757E41-F4B2-4301-8C75-B93792505DDE}"/>
              </a:ext>
            </a:extLst>
          </p:cNvPr>
          <p:cNvSpPr>
            <a:spLocks noChangeArrowheads="1"/>
          </p:cNvSpPr>
          <p:nvPr/>
        </p:nvSpPr>
        <p:spPr bwMode="auto">
          <a:xfrm>
            <a:off x="5576888" y="4876800"/>
            <a:ext cx="2108200" cy="257175"/>
          </a:xfrm>
          <a:prstGeom prst="rect">
            <a:avLst/>
          </a:prstGeom>
          <a:solidFill>
            <a:srgbClr val="FF5050"/>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Debugging</a:t>
            </a:r>
          </a:p>
        </p:txBody>
      </p:sp>
      <p:sp>
        <p:nvSpPr>
          <p:cNvPr id="166941" name="Rectangle 56">
            <a:extLst>
              <a:ext uri="{FF2B5EF4-FFF2-40B4-BE49-F238E27FC236}">
                <a16:creationId xmlns:a16="http://schemas.microsoft.com/office/drawing/2014/main" id="{0F74A2AE-394F-410C-A747-F3CC555B4A45}"/>
              </a:ext>
            </a:extLst>
          </p:cNvPr>
          <p:cNvSpPr>
            <a:spLocks noChangeArrowheads="1"/>
          </p:cNvSpPr>
          <p:nvPr/>
        </p:nvSpPr>
        <p:spPr bwMode="auto">
          <a:xfrm>
            <a:off x="6208713" y="3733800"/>
            <a:ext cx="2108200" cy="257175"/>
          </a:xfrm>
          <a:prstGeom prst="rect">
            <a:avLst/>
          </a:prstGeom>
          <a:solidFill>
            <a:srgbClr val="CCFF99"/>
          </a:solidFill>
          <a:ln w="12700">
            <a:solidFill>
              <a:schemeClr val="tx1"/>
            </a:solidFill>
            <a:miter lim="800000"/>
            <a:headEnd/>
            <a:tailEnd/>
          </a:ln>
        </p:spPr>
        <p:txBody>
          <a:bodyPr wrap="none" lIns="84829" tIns="42414" rIns="84829" bIns="42414" anchor="ctr"/>
          <a:lstStyle>
            <a:lvl1pPr defTabSz="8477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477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477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477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de-DE" altLang="zh-CN" sz="1700">
                <a:latin typeface="CorpoS"/>
              </a:rPr>
              <a:t>Statistical Testing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a:extLst>
              <a:ext uri="{FF2B5EF4-FFF2-40B4-BE49-F238E27FC236}">
                <a16:creationId xmlns:a16="http://schemas.microsoft.com/office/drawing/2014/main" id="{E1CEBB32-7622-4AF3-9082-9F69515C22AA}"/>
              </a:ext>
            </a:extLst>
          </p:cNvPr>
          <p:cNvSpPr>
            <a:spLocks noGrp="1" noChangeArrowheads="1"/>
          </p:cNvSpPr>
          <p:nvPr>
            <p:ph type="title"/>
          </p:nvPr>
        </p:nvSpPr>
        <p:spPr/>
        <p:txBody>
          <a:bodyPr/>
          <a:lstStyle/>
          <a:p>
            <a:r>
              <a:rPr lang="en-US" altLang="zh-CN"/>
              <a:t>11</a:t>
            </a:r>
            <a:r>
              <a:rPr lang="en-US" altLang="zh-CN" sz="3200"/>
              <a:t>-1</a:t>
            </a:r>
            <a:r>
              <a:rPr lang="en-US" altLang="zh-CN"/>
              <a:t> </a:t>
            </a:r>
            <a:r>
              <a:rPr lang="zh-CN" altLang="en-US"/>
              <a:t>讨论</a:t>
            </a:r>
            <a:r>
              <a:rPr lang="en-US" altLang="zh-CN"/>
              <a:t>1</a:t>
            </a:r>
            <a:endParaRPr lang="zh-CN" altLang="en-US"/>
          </a:p>
        </p:txBody>
      </p:sp>
      <p:sp>
        <p:nvSpPr>
          <p:cNvPr id="167939" name="内容占位符 2">
            <a:extLst>
              <a:ext uri="{FF2B5EF4-FFF2-40B4-BE49-F238E27FC236}">
                <a16:creationId xmlns:a16="http://schemas.microsoft.com/office/drawing/2014/main" id="{AB02084C-0741-4776-97AF-75ADA744B9BD}"/>
              </a:ext>
            </a:extLst>
          </p:cNvPr>
          <p:cNvSpPr>
            <a:spLocks noGrp="1" noChangeArrowheads="1"/>
          </p:cNvSpPr>
          <p:nvPr>
            <p:ph idx="1"/>
          </p:nvPr>
        </p:nvSpPr>
        <p:spPr/>
        <p:txBody>
          <a:bodyPr/>
          <a:lstStyle/>
          <a:p>
            <a:r>
              <a:rPr lang="zh-CN" altLang="en-US"/>
              <a:t>具备哪些要素可以构成一种职业</a:t>
            </a:r>
            <a:endParaRPr lang="en-US" altLang="zh-CN"/>
          </a:p>
          <a:p>
            <a:r>
              <a:rPr lang="zh-CN" altLang="en-US"/>
              <a:t>独特的技能</a:t>
            </a:r>
            <a:endParaRPr lang="en-US" altLang="zh-CN"/>
          </a:p>
          <a:p>
            <a:r>
              <a:rPr lang="zh-CN" altLang="en-US"/>
              <a:t>技术含量</a:t>
            </a:r>
            <a:endParaRPr lang="en-US" altLang="zh-CN"/>
          </a:p>
          <a:p>
            <a:r>
              <a:rPr lang="zh-CN" altLang="en-US"/>
              <a:t>门槛</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E5F6E29-D61C-4095-9AEC-A4DBBE511B2C}"/>
              </a:ext>
            </a:extLst>
          </p:cNvPr>
          <p:cNvSpPr>
            <a:spLocks noGrp="1" noChangeArrowheads="1"/>
          </p:cNvSpPr>
          <p:nvPr>
            <p:ph type="title"/>
          </p:nvPr>
        </p:nvSpPr>
        <p:spPr/>
        <p:txBody>
          <a:bodyPr/>
          <a:lstStyle/>
          <a:p>
            <a:r>
              <a:rPr lang="zh-CN" altLang="en-US"/>
              <a:t>测试员应具备的素质</a:t>
            </a:r>
          </a:p>
        </p:txBody>
      </p:sp>
      <p:sp>
        <p:nvSpPr>
          <p:cNvPr id="168963" name="Rectangle 3">
            <a:extLst>
              <a:ext uri="{FF2B5EF4-FFF2-40B4-BE49-F238E27FC236}">
                <a16:creationId xmlns:a16="http://schemas.microsoft.com/office/drawing/2014/main" id="{CE13B935-2A49-4CC4-839C-F449FD95AA05}"/>
              </a:ext>
            </a:extLst>
          </p:cNvPr>
          <p:cNvSpPr>
            <a:spLocks noGrp="1" noChangeArrowheads="1"/>
          </p:cNvSpPr>
          <p:nvPr>
            <p:ph type="body" idx="1"/>
          </p:nvPr>
        </p:nvSpPr>
        <p:spPr>
          <a:xfrm>
            <a:off x="323850" y="1412875"/>
            <a:ext cx="8229600" cy="4608513"/>
          </a:xfrm>
        </p:spPr>
        <p:txBody>
          <a:bodyPr/>
          <a:lstStyle/>
          <a:p>
            <a:pPr>
              <a:lnSpc>
                <a:spcPct val="90000"/>
              </a:lnSpc>
              <a:buFontTx/>
              <a:buNone/>
            </a:pPr>
            <a:r>
              <a:rPr lang="zh-CN" altLang="en-US" sz="2400"/>
              <a:t>  ⑴ 探索精神</a:t>
            </a:r>
          </a:p>
          <a:p>
            <a:pPr>
              <a:lnSpc>
                <a:spcPct val="90000"/>
              </a:lnSpc>
              <a:buFontTx/>
              <a:buNone/>
            </a:pPr>
            <a:r>
              <a:rPr lang="zh-CN" altLang="en-US" sz="2400"/>
              <a:t>     软件测试员不会害怕进入陌生环境。他们喜欢拿到新软件，安装在自己的机器上，观看结果。</a:t>
            </a:r>
          </a:p>
          <a:p>
            <a:pPr>
              <a:lnSpc>
                <a:spcPct val="90000"/>
              </a:lnSpc>
              <a:buFontTx/>
              <a:buNone/>
            </a:pPr>
            <a:r>
              <a:rPr lang="zh-CN" altLang="en-US" sz="2400"/>
              <a:t>  ⑵ 故障排除能手</a:t>
            </a:r>
          </a:p>
          <a:p>
            <a:pPr>
              <a:lnSpc>
                <a:spcPct val="90000"/>
              </a:lnSpc>
              <a:buFontTx/>
              <a:buNone/>
            </a:pPr>
            <a:r>
              <a:rPr lang="zh-CN" altLang="en-US" sz="2400"/>
              <a:t>     软件测试员善于发现问题的结症，他们喜欢猜谜。</a:t>
            </a:r>
          </a:p>
          <a:p>
            <a:pPr>
              <a:lnSpc>
                <a:spcPct val="90000"/>
              </a:lnSpc>
              <a:buFontTx/>
              <a:buNone/>
            </a:pPr>
            <a:r>
              <a:rPr lang="zh-CN" altLang="en-US" sz="2400"/>
              <a:t>  ⑶ 不懈努力</a:t>
            </a:r>
          </a:p>
          <a:p>
            <a:pPr>
              <a:lnSpc>
                <a:spcPct val="90000"/>
              </a:lnSpc>
              <a:buFontTx/>
              <a:buNone/>
            </a:pPr>
            <a:r>
              <a:rPr lang="zh-CN" altLang="en-US" sz="2400"/>
              <a:t>     软件测试员总是不停尝试。他们可能会碰到转瞬即逝或难于重建的软件缺陷。他们不会心存侥幸，而是尽一切可能去寻找。</a:t>
            </a:r>
          </a:p>
          <a:p>
            <a:pPr>
              <a:lnSpc>
                <a:spcPct val="90000"/>
              </a:lnSpc>
              <a:buFontTx/>
              <a:buNone/>
            </a:pPr>
            <a:r>
              <a:rPr lang="zh-CN" altLang="en-US" sz="2400"/>
              <a:t>  ⑷ 创造性</a:t>
            </a:r>
          </a:p>
          <a:p>
            <a:pPr>
              <a:lnSpc>
                <a:spcPct val="90000"/>
              </a:lnSpc>
              <a:buFontTx/>
              <a:buNone/>
            </a:pPr>
            <a:r>
              <a:rPr lang="zh-CN" altLang="en-US" sz="2400"/>
              <a:t>     测试显而易见的事实，那不是软件测试员。他们的工作是想出富有创意甚至超常的手段来寻找缺陷。</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23DA35C5-D12C-46FA-9D4A-D180D68F368F}"/>
              </a:ext>
            </a:extLst>
          </p:cNvPr>
          <p:cNvSpPr>
            <a:spLocks noGrp="1" noChangeArrowheads="1"/>
          </p:cNvSpPr>
          <p:nvPr>
            <p:ph type="title"/>
          </p:nvPr>
        </p:nvSpPr>
        <p:spPr/>
        <p:txBody>
          <a:bodyPr/>
          <a:lstStyle/>
          <a:p>
            <a:r>
              <a:rPr lang="zh-CN" altLang="en-US"/>
              <a:t>测试员应具备的素质</a:t>
            </a:r>
          </a:p>
        </p:txBody>
      </p:sp>
      <p:sp>
        <p:nvSpPr>
          <p:cNvPr id="169987" name="Rectangle 3">
            <a:extLst>
              <a:ext uri="{FF2B5EF4-FFF2-40B4-BE49-F238E27FC236}">
                <a16:creationId xmlns:a16="http://schemas.microsoft.com/office/drawing/2014/main" id="{CC3C0187-D847-471D-93A0-90637C27BA6F}"/>
              </a:ext>
            </a:extLst>
          </p:cNvPr>
          <p:cNvSpPr>
            <a:spLocks noGrp="1" noChangeArrowheads="1"/>
          </p:cNvSpPr>
          <p:nvPr>
            <p:ph type="body" idx="1"/>
          </p:nvPr>
        </p:nvSpPr>
        <p:spPr>
          <a:xfrm>
            <a:off x="457200" y="1600200"/>
            <a:ext cx="8229600" cy="4708525"/>
          </a:xfrm>
        </p:spPr>
        <p:txBody>
          <a:bodyPr/>
          <a:lstStyle/>
          <a:p>
            <a:pPr>
              <a:lnSpc>
                <a:spcPct val="80000"/>
              </a:lnSpc>
              <a:buFontTx/>
              <a:buNone/>
            </a:pPr>
            <a:r>
              <a:rPr lang="zh-CN" altLang="en-US" sz="2400"/>
              <a:t>  ⑸ 追求完美</a:t>
            </a:r>
          </a:p>
          <a:p>
            <a:pPr>
              <a:lnSpc>
                <a:spcPct val="80000"/>
              </a:lnSpc>
              <a:buFontTx/>
              <a:buNone/>
            </a:pPr>
            <a:r>
              <a:rPr lang="zh-CN" altLang="en-US" sz="2400"/>
              <a:t>    他们力求完美，但是知道某些无法企及时，不去苛求，而是尽力接近目标。</a:t>
            </a:r>
          </a:p>
          <a:p>
            <a:pPr>
              <a:lnSpc>
                <a:spcPct val="80000"/>
              </a:lnSpc>
              <a:buFontTx/>
              <a:buNone/>
            </a:pPr>
            <a:r>
              <a:rPr lang="zh-CN" altLang="en-US" sz="2400"/>
              <a:t>  ⑹ 判断准确</a:t>
            </a:r>
          </a:p>
          <a:p>
            <a:pPr>
              <a:lnSpc>
                <a:spcPct val="80000"/>
              </a:lnSpc>
              <a:buFontTx/>
              <a:buNone/>
            </a:pPr>
            <a:r>
              <a:rPr lang="zh-CN" altLang="en-US" sz="2400"/>
              <a:t>    软件测试员要决定测试内容、测试时间，以及看到的问题是否作真正的缺陷。</a:t>
            </a:r>
          </a:p>
          <a:p>
            <a:pPr>
              <a:lnSpc>
                <a:spcPct val="80000"/>
              </a:lnSpc>
              <a:buFontTx/>
              <a:buNone/>
            </a:pPr>
            <a:r>
              <a:rPr lang="zh-CN" altLang="en-US" sz="2400"/>
              <a:t>  ⑺ 老练稳重</a:t>
            </a:r>
          </a:p>
          <a:p>
            <a:pPr>
              <a:lnSpc>
                <a:spcPct val="80000"/>
              </a:lnSpc>
              <a:buFontTx/>
              <a:buNone/>
            </a:pPr>
            <a:r>
              <a:rPr lang="zh-CN" altLang="en-US" sz="2400"/>
              <a:t>    软件测试员不害怕坏消息。他们必须告诉程序员，你的孩子（程序）很丑。优秀的软件测试员知道怎样老练地处理这些问题，和不够冷静的程序员怎样合作。</a:t>
            </a:r>
          </a:p>
          <a:p>
            <a:pPr>
              <a:lnSpc>
                <a:spcPct val="80000"/>
              </a:lnSpc>
              <a:buFontTx/>
              <a:buNone/>
            </a:pPr>
            <a:r>
              <a:rPr lang="zh-CN" altLang="en-US" sz="2400"/>
              <a:t>  ⑻ 说服力</a:t>
            </a:r>
          </a:p>
          <a:p>
            <a:pPr>
              <a:lnSpc>
                <a:spcPct val="80000"/>
              </a:lnSpc>
              <a:buFontTx/>
              <a:buNone/>
            </a:pPr>
            <a:r>
              <a:rPr lang="zh-CN" altLang="en-US" sz="2400"/>
              <a:t>    软件测试员找出的软件缺陷有时被认为不重要。不用修复。测试员要善于表达观点，表明软件缺陷必须修复，并通过实际演示力陈观点。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670226F0-4CD7-46D3-A008-F5FE8FD848FF}"/>
              </a:ext>
            </a:extLst>
          </p:cNvPr>
          <p:cNvSpPr>
            <a:spLocks noGrp="1" noChangeArrowheads="1"/>
          </p:cNvSpPr>
          <p:nvPr>
            <p:ph type="title"/>
          </p:nvPr>
        </p:nvSpPr>
        <p:spPr>
          <a:xfrm>
            <a:off x="2195513" y="20638"/>
            <a:ext cx="4895850" cy="1143000"/>
          </a:xfrm>
        </p:spPr>
        <p:txBody>
          <a:bodyPr/>
          <a:lstStyle/>
          <a:p>
            <a:r>
              <a:rPr lang="zh-CN" altLang="en-US"/>
              <a:t>软件测试知识体</a:t>
            </a:r>
          </a:p>
        </p:txBody>
      </p:sp>
      <p:sp>
        <p:nvSpPr>
          <p:cNvPr id="74755" name="Rectangle 3">
            <a:extLst>
              <a:ext uri="{FF2B5EF4-FFF2-40B4-BE49-F238E27FC236}">
                <a16:creationId xmlns:a16="http://schemas.microsoft.com/office/drawing/2014/main" id="{1C30E7B3-A456-4DC5-A0C9-CFAE3CB37A61}"/>
              </a:ext>
            </a:extLst>
          </p:cNvPr>
          <p:cNvSpPr>
            <a:spLocks noGrp="1" noChangeArrowheads="1"/>
          </p:cNvSpPr>
          <p:nvPr>
            <p:ph type="body" idx="1"/>
          </p:nvPr>
        </p:nvSpPr>
        <p:spPr>
          <a:xfrm>
            <a:off x="928688" y="1341438"/>
            <a:ext cx="6970712" cy="5183187"/>
          </a:xfrm>
        </p:spPr>
        <p:txBody>
          <a:bodyPr/>
          <a:lstStyle/>
          <a:p>
            <a:pPr>
              <a:defRPr/>
            </a:pPr>
            <a:r>
              <a:rPr lang="zh-CN" altLang="en-US" dirty="0">
                <a:effectLst>
                  <a:outerShdw blurRad="38100" dist="38100" dir="2700000" algn="tl">
                    <a:srgbClr val="C0C0C0"/>
                  </a:outerShdw>
                </a:effectLst>
                <a:latin typeface="黑体" pitchFamily="49" charset="-122"/>
                <a:ea typeface="黑体" pitchFamily="49" charset="-122"/>
              </a:rPr>
              <a:t>软件测试重要性和概念</a:t>
            </a:r>
          </a:p>
          <a:p>
            <a:pPr>
              <a:defRPr/>
            </a:pPr>
            <a:r>
              <a:rPr lang="zh-CN" altLang="en-US" dirty="0">
                <a:effectLst>
                  <a:outerShdw blurRad="38100" dist="38100" dir="2700000" algn="tl">
                    <a:srgbClr val="C0C0C0"/>
                  </a:outerShdw>
                </a:effectLst>
                <a:latin typeface="黑体" pitchFamily="49" charset="-122"/>
                <a:ea typeface="黑体" pitchFamily="49" charset="-122"/>
              </a:rPr>
              <a:t>软件测试的目的和原则</a:t>
            </a:r>
          </a:p>
          <a:p>
            <a:pPr>
              <a:defRPr/>
            </a:pPr>
            <a:r>
              <a:rPr lang="zh-CN" altLang="en-US" dirty="0">
                <a:effectLst>
                  <a:outerShdw blurRad="38100" dist="38100" dir="2700000" algn="tl">
                    <a:srgbClr val="C0C0C0"/>
                  </a:outerShdw>
                </a:effectLst>
                <a:latin typeface="黑体" pitchFamily="49" charset="-122"/>
                <a:ea typeface="黑体" pitchFamily="49" charset="-122"/>
              </a:rPr>
              <a:t>软件测试用例设计</a:t>
            </a:r>
          </a:p>
          <a:p>
            <a:pPr>
              <a:defRPr/>
            </a:pPr>
            <a:r>
              <a:rPr lang="zh-CN" altLang="zh-CN" dirty="0">
                <a:effectLst>
                  <a:outerShdw blurRad="38100" dist="38100" dir="2700000" algn="tl">
                    <a:srgbClr val="C0C0C0"/>
                  </a:outerShdw>
                </a:effectLst>
                <a:latin typeface="黑体" pitchFamily="49" charset="-122"/>
                <a:ea typeface="黑体" pitchFamily="49" charset="-122"/>
              </a:rPr>
              <a:t>软件测试策略</a:t>
            </a:r>
            <a:endParaRPr lang="zh-CN" altLang="en-US" dirty="0">
              <a:effectLst>
                <a:outerShdw blurRad="38100" dist="38100" dir="2700000" algn="tl">
                  <a:srgbClr val="C0C0C0"/>
                </a:outerShdw>
              </a:effectLst>
              <a:latin typeface="黑体" pitchFamily="49" charset="-122"/>
              <a:ea typeface="黑体" pitchFamily="49" charset="-122"/>
            </a:endParaRPr>
          </a:p>
          <a:p>
            <a:pPr>
              <a:defRPr/>
            </a:pPr>
            <a:r>
              <a:rPr lang="zh-CN" altLang="zh-CN" dirty="0">
                <a:effectLst>
                  <a:outerShdw blurRad="38100" dist="38100" dir="2700000" algn="tl">
                    <a:srgbClr val="C0C0C0"/>
                  </a:outerShdw>
                </a:effectLst>
                <a:latin typeface="黑体" pitchFamily="49" charset="-122"/>
                <a:ea typeface="黑体" pitchFamily="49" charset="-122"/>
              </a:rPr>
              <a:t>软件测试种类</a:t>
            </a:r>
            <a:endParaRPr lang="zh-CN" altLang="en-US" dirty="0">
              <a:effectLst>
                <a:outerShdw blurRad="38100" dist="38100" dir="2700000" algn="tl">
                  <a:srgbClr val="C0C0C0"/>
                </a:outerShdw>
              </a:effectLst>
              <a:latin typeface="黑体" pitchFamily="49" charset="-122"/>
              <a:ea typeface="黑体" pitchFamily="49" charset="-122"/>
            </a:endParaRPr>
          </a:p>
          <a:p>
            <a:pPr>
              <a:defRPr/>
            </a:pPr>
            <a:r>
              <a:rPr lang="zh-CN" altLang="en-US" dirty="0">
                <a:effectLst>
                  <a:outerShdw blurRad="38100" dist="38100" dir="2700000" algn="tl">
                    <a:srgbClr val="C0C0C0"/>
                  </a:outerShdw>
                </a:effectLst>
                <a:latin typeface="黑体" pitchFamily="49" charset="-122"/>
                <a:ea typeface="黑体" pitchFamily="49" charset="-122"/>
              </a:rPr>
              <a:t>软件测试标准</a:t>
            </a:r>
          </a:p>
          <a:p>
            <a:pPr>
              <a:defRPr/>
            </a:pPr>
            <a:r>
              <a:rPr lang="zh-CN" altLang="en-US" dirty="0">
                <a:effectLst>
                  <a:outerShdw blurRad="38100" dist="38100" dir="2700000" algn="tl">
                    <a:srgbClr val="C0C0C0"/>
                  </a:outerShdw>
                </a:effectLst>
                <a:latin typeface="黑体" pitchFamily="49" charset="-122"/>
                <a:ea typeface="黑体" pitchFamily="49" charset="-122"/>
              </a:rPr>
              <a:t>软件测试的工具</a:t>
            </a:r>
            <a:endParaRPr lang="en-US" altLang="zh-CN" dirty="0">
              <a:effectLst>
                <a:outerShdw blurRad="38100" dist="38100" dir="2700000" algn="tl">
                  <a:srgbClr val="C0C0C0"/>
                </a:outerShdw>
              </a:effectLst>
              <a:latin typeface="黑体" pitchFamily="49" charset="-122"/>
              <a:ea typeface="黑体" pitchFamily="49" charset="-122"/>
            </a:endParaRPr>
          </a:p>
          <a:p>
            <a:pPr>
              <a:defRPr/>
            </a:pPr>
            <a:r>
              <a:rPr lang="zh-CN" altLang="en-US" dirty="0">
                <a:effectLst>
                  <a:outerShdw blurRad="38100" dist="38100" dir="2700000" algn="tl">
                    <a:srgbClr val="C0C0C0"/>
                  </a:outerShdw>
                </a:effectLst>
                <a:latin typeface="黑体" pitchFamily="49" charset="-122"/>
                <a:ea typeface="黑体" pitchFamily="49" charset="-122"/>
              </a:rPr>
              <a:t>软件测试的管理</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a:extLst>
              <a:ext uri="{FF2B5EF4-FFF2-40B4-BE49-F238E27FC236}">
                <a16:creationId xmlns:a16="http://schemas.microsoft.com/office/drawing/2014/main" id="{7930F49E-8CA7-422C-901F-B6E7DFA84150}"/>
              </a:ext>
            </a:extLst>
          </p:cNvPr>
          <p:cNvSpPr>
            <a:spLocks noGrp="1" noChangeArrowheads="1"/>
          </p:cNvSpPr>
          <p:nvPr>
            <p:ph type="title"/>
          </p:nvPr>
        </p:nvSpPr>
        <p:spPr/>
        <p:txBody>
          <a:bodyPr/>
          <a:lstStyle/>
          <a:p>
            <a:r>
              <a:rPr lang="en-US" altLang="zh-CN"/>
              <a:t>11</a:t>
            </a:r>
            <a:r>
              <a:rPr lang="en-US" altLang="zh-CN" sz="2800"/>
              <a:t>-2</a:t>
            </a:r>
            <a:r>
              <a:rPr lang="en-US" altLang="zh-CN"/>
              <a:t> </a:t>
            </a:r>
            <a:r>
              <a:rPr lang="zh-CN" altLang="en-US"/>
              <a:t>讨论</a:t>
            </a:r>
            <a:r>
              <a:rPr lang="en-US" altLang="zh-CN"/>
              <a:t>2</a:t>
            </a:r>
            <a:endParaRPr lang="zh-CN" altLang="en-US"/>
          </a:p>
        </p:txBody>
      </p:sp>
      <p:sp>
        <p:nvSpPr>
          <p:cNvPr id="173059" name="内容占位符 2">
            <a:extLst>
              <a:ext uri="{FF2B5EF4-FFF2-40B4-BE49-F238E27FC236}">
                <a16:creationId xmlns:a16="http://schemas.microsoft.com/office/drawing/2014/main" id="{955409C8-6372-4299-921A-41B4F048D799}"/>
              </a:ext>
            </a:extLst>
          </p:cNvPr>
          <p:cNvSpPr>
            <a:spLocks noGrp="1" noChangeArrowheads="1"/>
          </p:cNvSpPr>
          <p:nvPr>
            <p:ph idx="1"/>
          </p:nvPr>
        </p:nvSpPr>
        <p:spPr/>
        <p:txBody>
          <a:bodyPr/>
          <a:lstStyle/>
          <a:p>
            <a:r>
              <a:rPr lang="zh-CN" altLang="en-US"/>
              <a:t>具备哪些因素可以形成一门科学</a:t>
            </a:r>
            <a:endParaRPr lang="en-US" altLang="zh-CN"/>
          </a:p>
          <a:p>
            <a:r>
              <a:rPr lang="zh-CN" altLang="en-US"/>
              <a:t>科学问题有哪些</a:t>
            </a:r>
            <a:endParaRPr lang="en-US" altLang="zh-CN"/>
          </a:p>
          <a:p>
            <a:r>
              <a:rPr lang="zh-CN" altLang="en-US"/>
              <a:t>测试计划</a:t>
            </a:r>
            <a:endParaRPr lang="en-US" altLang="zh-CN"/>
          </a:p>
          <a:p>
            <a:r>
              <a:rPr lang="zh-CN" altLang="en-US"/>
              <a:t>测试策略</a:t>
            </a:r>
            <a:endParaRPr lang="en-US" altLang="zh-CN"/>
          </a:p>
          <a:p>
            <a:r>
              <a:rPr lang="zh-CN" altLang="en-US"/>
              <a:t>测试生成</a:t>
            </a:r>
            <a:endParaRPr lang="en-US" altLang="zh-CN"/>
          </a:p>
          <a:p>
            <a:r>
              <a:rPr lang="zh-CN" altLang="en-US"/>
              <a:t>测试执行与观察</a:t>
            </a:r>
            <a:endParaRPr lang="en-US" altLang="zh-CN"/>
          </a:p>
          <a:p>
            <a:r>
              <a:rPr lang="zh-CN" altLang="en-US"/>
              <a:t>故障诊断</a:t>
            </a:r>
            <a:endParaRPr lang="en-US" altLang="zh-CN"/>
          </a:p>
          <a:p>
            <a:r>
              <a:rPr lang="zh-CN" altLang="en-US"/>
              <a:t>回归测试</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a:extLst>
              <a:ext uri="{FF2B5EF4-FFF2-40B4-BE49-F238E27FC236}">
                <a16:creationId xmlns:a16="http://schemas.microsoft.com/office/drawing/2014/main" id="{A3BF6732-E45B-4A80-B1A0-80E10E2BCD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800" y="785813"/>
            <a:ext cx="8786813" cy="6000750"/>
          </a:xfrm>
        </p:spPr>
      </p:pic>
      <p:sp>
        <p:nvSpPr>
          <p:cNvPr id="174083" name="标题 1">
            <a:extLst>
              <a:ext uri="{FF2B5EF4-FFF2-40B4-BE49-F238E27FC236}">
                <a16:creationId xmlns:a16="http://schemas.microsoft.com/office/drawing/2014/main" id="{2363C190-1050-4C7B-BE86-8E51A8649898}"/>
              </a:ext>
            </a:extLst>
          </p:cNvPr>
          <p:cNvSpPr>
            <a:spLocks noGrp="1" noChangeArrowheads="1"/>
          </p:cNvSpPr>
          <p:nvPr>
            <p:ph type="title"/>
          </p:nvPr>
        </p:nvSpPr>
        <p:spPr>
          <a:xfrm>
            <a:off x="500063" y="0"/>
            <a:ext cx="8229600" cy="785813"/>
          </a:xfrm>
        </p:spPr>
        <p:txBody>
          <a:bodyPr/>
          <a:lstStyle/>
          <a:p>
            <a:r>
              <a:rPr lang="en-US" altLang="zh-CN"/>
              <a:t>2014 Guide to SEKA</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a:extLst>
              <a:ext uri="{FF2B5EF4-FFF2-40B4-BE49-F238E27FC236}">
                <a16:creationId xmlns:a16="http://schemas.microsoft.com/office/drawing/2014/main" id="{28452CDE-BA25-4F79-A045-F3FC8BE8E7DE}"/>
              </a:ext>
            </a:extLst>
          </p:cNvPr>
          <p:cNvSpPr>
            <a:spLocks noGrp="1" noChangeArrowheads="1"/>
          </p:cNvSpPr>
          <p:nvPr>
            <p:ph type="title"/>
          </p:nvPr>
        </p:nvSpPr>
        <p:spPr>
          <a:xfrm>
            <a:off x="428625" y="142875"/>
            <a:ext cx="8229600" cy="857250"/>
          </a:xfrm>
        </p:spPr>
        <p:txBody>
          <a:bodyPr/>
          <a:lstStyle/>
          <a:p>
            <a:r>
              <a:rPr lang="en-US" altLang="zh-CN"/>
              <a:t>12 </a:t>
            </a:r>
            <a:r>
              <a:rPr lang="zh-CN" altLang="en-US"/>
              <a:t>软件测试的工具</a:t>
            </a:r>
          </a:p>
        </p:txBody>
      </p:sp>
      <p:sp>
        <p:nvSpPr>
          <p:cNvPr id="3" name="内容占位符 2">
            <a:extLst>
              <a:ext uri="{FF2B5EF4-FFF2-40B4-BE49-F238E27FC236}">
                <a16:creationId xmlns:a16="http://schemas.microsoft.com/office/drawing/2014/main" id="{39EDA0C4-4CD5-48A3-B58E-2F5AE2031E78}"/>
              </a:ext>
            </a:extLst>
          </p:cNvPr>
          <p:cNvSpPr>
            <a:spLocks noGrp="1" noChangeArrowheads="1"/>
          </p:cNvSpPr>
          <p:nvPr>
            <p:ph idx="1"/>
          </p:nvPr>
        </p:nvSpPr>
        <p:spPr>
          <a:xfrm>
            <a:off x="142875" y="1071563"/>
            <a:ext cx="8786813" cy="5357812"/>
          </a:xfrm>
        </p:spPr>
        <p:txBody>
          <a:bodyPr/>
          <a:lstStyle/>
          <a:p>
            <a:r>
              <a:rPr lang="zh-CN" altLang="zh-CN" sz="1800"/>
              <a:t>测试管理工具：用于管理测试的整个工作过程以及过程中产生的各种相关文档、数据、记录和报告等。常用的管理工具有</a:t>
            </a:r>
            <a:r>
              <a:rPr lang="en-US" altLang="zh-CN" sz="1800"/>
              <a:t>TestDirector</a:t>
            </a:r>
            <a:r>
              <a:rPr lang="zh-CN" altLang="zh-CN" sz="1800"/>
              <a:t>和</a:t>
            </a:r>
            <a:r>
              <a:rPr lang="en-US" altLang="zh-CN" sz="1800"/>
              <a:t>TestManager</a:t>
            </a:r>
            <a:r>
              <a:rPr lang="zh-CN" altLang="zh-CN" sz="1800"/>
              <a:t>等</a:t>
            </a:r>
          </a:p>
          <a:p>
            <a:r>
              <a:rPr lang="zh-CN" altLang="zh-CN" sz="1800"/>
              <a:t>自动化功能测试工具：用于自动化执行功能测试脚本，一般采用基于录制回放的机制，通过录制操作过程，产生基本的测试脚本，然后在脚本编辑器中进一步完善测试脚本，在通过回放脚本的方式执行测试脚本的步骤，从而实现功能测试的自动化。常用的测试自动化工具有</a:t>
            </a:r>
            <a:r>
              <a:rPr lang="en-US" altLang="zh-CN" sz="1800"/>
              <a:t>QTP(Quick Test Professional), Rational Robot, TestCoplete</a:t>
            </a:r>
            <a:r>
              <a:rPr lang="zh-CN" altLang="zh-CN" sz="1800"/>
              <a:t>等。</a:t>
            </a:r>
          </a:p>
          <a:p>
            <a:r>
              <a:rPr lang="zh-CN" altLang="zh-CN" sz="1800"/>
              <a:t>性能测试工具：用于性能测试过程中的通信协议模拟、并发用户模拟及性能参数监控等方面的测试工具，如</a:t>
            </a:r>
            <a:r>
              <a:rPr lang="en-US" altLang="zh-CN" sz="1800"/>
              <a:t>LoadRunner</a:t>
            </a:r>
            <a:r>
              <a:rPr lang="zh-CN" altLang="zh-CN" sz="1800"/>
              <a:t>，</a:t>
            </a:r>
            <a:r>
              <a:rPr lang="en-US" altLang="zh-CN" sz="1800"/>
              <a:t>SilkPerformer</a:t>
            </a:r>
            <a:r>
              <a:rPr lang="zh-CN" altLang="zh-CN" sz="1800"/>
              <a:t>等。</a:t>
            </a:r>
          </a:p>
          <a:p>
            <a:r>
              <a:rPr lang="zh-CN" altLang="zh-CN" sz="1800"/>
              <a:t>单元测试工具：用于单元测试的测试框架，这些测试工具提供单元测试的一些接口，管理单元测试的执行，例如</a:t>
            </a:r>
            <a:r>
              <a:rPr lang="en-US" altLang="zh-CN" sz="1800"/>
              <a:t>XUnit</a:t>
            </a:r>
            <a:r>
              <a:rPr lang="zh-CN" altLang="zh-CN" sz="1800"/>
              <a:t>系列、</a:t>
            </a:r>
            <a:r>
              <a:rPr lang="en-US" altLang="zh-CN" sz="1800"/>
              <a:t>MSTest</a:t>
            </a:r>
            <a:r>
              <a:rPr lang="zh-CN" altLang="zh-CN" sz="1800"/>
              <a:t>等。</a:t>
            </a:r>
          </a:p>
          <a:p>
            <a:r>
              <a:rPr lang="zh-CN" altLang="zh-CN" sz="1800"/>
              <a:t>白盒测试工具：用于测试程序内部逻辑和错误的测试工具，又可以细分为代码标准检查工具、代码效率检查工具和内存泄露检查工具等，如</a:t>
            </a:r>
            <a:r>
              <a:rPr lang="en-US" altLang="zh-CN" sz="1800"/>
              <a:t>TEST</a:t>
            </a:r>
            <a:r>
              <a:rPr lang="zh-CN" altLang="zh-CN" sz="1800"/>
              <a:t>、</a:t>
            </a:r>
            <a:r>
              <a:rPr lang="en-US" altLang="zh-CN" sz="1800"/>
              <a:t>AQTime</a:t>
            </a:r>
            <a:r>
              <a:rPr lang="zh-CN" altLang="zh-CN" sz="1800"/>
              <a:t>和</a:t>
            </a:r>
            <a:r>
              <a:rPr lang="en-US" altLang="zh-CN" sz="1800"/>
              <a:t>BundsChecker</a:t>
            </a:r>
            <a:r>
              <a:rPr lang="zh-CN" altLang="zh-CN" sz="1800"/>
              <a:t>等。</a:t>
            </a:r>
          </a:p>
          <a:p>
            <a:r>
              <a:rPr lang="zh-CN" altLang="zh-CN" sz="1800"/>
              <a:t>测试用例设计工具：用于辅助测试用例的设计或测试数据生成的工具，一般常用的有</a:t>
            </a:r>
            <a:r>
              <a:rPr lang="en-US" altLang="zh-CN" sz="1800"/>
              <a:t>CTE XL</a:t>
            </a:r>
            <a:r>
              <a:rPr lang="zh-CN" altLang="zh-CN" sz="1800"/>
              <a:t>、</a:t>
            </a:r>
            <a:r>
              <a:rPr lang="en-US" altLang="zh-CN" sz="1800"/>
              <a:t>AETG</a:t>
            </a:r>
            <a:r>
              <a:rPr lang="zh-CN" altLang="zh-CN" sz="1800"/>
              <a:t>和</a:t>
            </a:r>
            <a:r>
              <a:rPr lang="en-US" altLang="zh-CN" sz="1800"/>
              <a:t>PICT</a:t>
            </a:r>
            <a:r>
              <a:rPr lang="zh-CN" altLang="zh-CN" sz="1800"/>
              <a:t>等。</a:t>
            </a:r>
          </a:p>
          <a:p>
            <a:r>
              <a:rPr lang="zh-CN" altLang="zh-CN" sz="1800"/>
              <a:t>测试工具还可以根据收费方式分为商业测试工具、开源测试工具和免费测试工具。</a:t>
            </a:r>
          </a:p>
          <a:p>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a:extLst>
              <a:ext uri="{FF2B5EF4-FFF2-40B4-BE49-F238E27FC236}">
                <a16:creationId xmlns:a16="http://schemas.microsoft.com/office/drawing/2014/main" id="{8B051BC1-E98D-4933-9C99-7C633D52DC12}"/>
              </a:ext>
            </a:extLst>
          </p:cNvPr>
          <p:cNvSpPr>
            <a:spLocks noGrp="1" noChangeArrowheads="1"/>
          </p:cNvSpPr>
          <p:nvPr>
            <p:ph type="title"/>
          </p:nvPr>
        </p:nvSpPr>
        <p:spPr>
          <a:xfrm>
            <a:off x="457200" y="-44450"/>
            <a:ext cx="8229600" cy="665163"/>
          </a:xfrm>
        </p:spPr>
        <p:txBody>
          <a:bodyPr/>
          <a:lstStyle/>
          <a:p>
            <a:r>
              <a:rPr lang="en-US" altLang="zh-CN"/>
              <a:t>Tool support</a:t>
            </a:r>
            <a:endParaRPr lang="zh-CN" altLang="en-US"/>
          </a:p>
        </p:txBody>
      </p:sp>
      <p:sp>
        <p:nvSpPr>
          <p:cNvPr id="178179" name="内容占位符 2">
            <a:extLst>
              <a:ext uri="{FF2B5EF4-FFF2-40B4-BE49-F238E27FC236}">
                <a16:creationId xmlns:a16="http://schemas.microsoft.com/office/drawing/2014/main" id="{EE276EB1-B75E-4B32-8CCE-7C780025088F}"/>
              </a:ext>
            </a:extLst>
          </p:cNvPr>
          <p:cNvSpPr>
            <a:spLocks noGrp="1" noChangeArrowheads="1"/>
          </p:cNvSpPr>
          <p:nvPr>
            <p:ph idx="1"/>
          </p:nvPr>
        </p:nvSpPr>
        <p:spPr>
          <a:xfrm>
            <a:off x="0" y="476250"/>
            <a:ext cx="9144000" cy="6381750"/>
          </a:xfrm>
        </p:spPr>
        <p:txBody>
          <a:bodyPr/>
          <a:lstStyle/>
          <a:p>
            <a:r>
              <a:rPr lang="en-US" altLang="zh-CN" sz="2300"/>
              <a:t>Tool support (usually referred to as test tools) is available for many of the tasks and activities described in the test management and dynamic testing processes defined in ISO/IEC/IEEE 29119-2, as well as aspects of the testing techniques described in ISO/IEC/IEEE 29119-4. The following list provides examples of some of the areas covered by test tools:</a:t>
            </a:r>
          </a:p>
          <a:p>
            <a:pPr lvl="1"/>
            <a:r>
              <a:rPr lang="en-US" altLang="zh-CN" sz="2000"/>
              <a:t>— test case management;</a:t>
            </a:r>
          </a:p>
          <a:p>
            <a:pPr lvl="1"/>
            <a:r>
              <a:rPr lang="en-US" altLang="zh-CN" sz="2000"/>
              <a:t>— test monitoring and control;</a:t>
            </a:r>
          </a:p>
          <a:p>
            <a:pPr lvl="1"/>
            <a:r>
              <a:rPr lang="en-US" altLang="zh-CN" sz="2000"/>
              <a:t>— test data generation;</a:t>
            </a:r>
          </a:p>
          <a:p>
            <a:pPr lvl="1"/>
            <a:r>
              <a:rPr lang="en-US" altLang="zh-CN" sz="2000"/>
              <a:t>— static analysis;</a:t>
            </a:r>
          </a:p>
          <a:p>
            <a:pPr lvl="1"/>
            <a:r>
              <a:rPr lang="en-US" altLang="zh-CN" sz="2000"/>
              <a:t>— test case generation;</a:t>
            </a:r>
          </a:p>
          <a:p>
            <a:pPr lvl="1"/>
            <a:r>
              <a:rPr lang="en-US" altLang="zh-CN" sz="2000"/>
              <a:t>— test case execution;</a:t>
            </a:r>
          </a:p>
          <a:p>
            <a:pPr lvl="1"/>
            <a:r>
              <a:rPr lang="en-US" altLang="zh-CN" sz="2000"/>
              <a:t>— test environment implementation and maintenance.</a:t>
            </a:r>
          </a:p>
          <a:p>
            <a:r>
              <a:rPr lang="en-US" altLang="zh-CN" sz="2400"/>
              <a:t>There are a wide variety of test automation tools available. They can be developed in-house, obtained commercially, or obtained from the open-source community</a:t>
            </a:r>
            <a:endParaRPr lang="zh-CN" altLang="en-US" sz="24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49,&quot;width&quot;:5201}"/>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36692</TotalTime>
  <Words>7134</Words>
  <Application>Microsoft Office PowerPoint</Application>
  <PresentationFormat>全屏显示(4:3)</PresentationFormat>
  <Paragraphs>912</Paragraphs>
  <Slides>112</Slides>
  <Notes>60</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5</vt:i4>
      </vt:variant>
      <vt:variant>
        <vt:lpstr>幻灯片标题</vt:lpstr>
      </vt:variant>
      <vt:variant>
        <vt:i4>112</vt:i4>
      </vt:variant>
    </vt:vector>
  </HeadingPairs>
  <TitlesOfParts>
    <vt:vector size="134" baseType="lpstr">
      <vt:lpstr>Arial</vt:lpstr>
      <vt:lpstr>宋体</vt:lpstr>
      <vt:lpstr>Calibri</vt:lpstr>
      <vt:lpstr>等线 Light</vt:lpstr>
      <vt:lpstr>等线</vt:lpstr>
      <vt:lpstr>楷体</vt:lpstr>
      <vt:lpstr>黑体</vt:lpstr>
      <vt:lpstr>Wingdings 3</vt:lpstr>
      <vt:lpstr>Wingdings</vt:lpstr>
      <vt:lpstr>Times New Roman</vt:lpstr>
      <vt:lpstr>CorpoS</vt:lpstr>
      <vt:lpstr>微软雅黑</vt:lpstr>
      <vt:lpstr>Helvetica</vt:lpstr>
      <vt:lpstr>默认设计模板</vt:lpstr>
      <vt:lpstr>1_默认设计模板</vt:lpstr>
      <vt:lpstr>1_Office 主题</vt:lpstr>
      <vt:lpstr>1_Office 主题​​</vt:lpstr>
      <vt:lpstr>SmartDraw.2</vt:lpstr>
      <vt:lpstr>SmartDraw</vt:lpstr>
      <vt:lpstr>Visio</vt:lpstr>
      <vt:lpstr>位图图像</vt:lpstr>
      <vt:lpstr>Visio.Drawing.11</vt:lpstr>
      <vt:lpstr>软 件 测 试</vt:lpstr>
      <vt:lpstr>课程微信群</vt:lpstr>
      <vt:lpstr>PowerPoint 演示文稿</vt:lpstr>
      <vt:lpstr>考核方式</vt:lpstr>
      <vt:lpstr>教学方式</vt:lpstr>
      <vt:lpstr>学生课堂演讲</vt:lpstr>
      <vt:lpstr>实践1 用好一种方法</vt:lpstr>
      <vt:lpstr>实践2：测好一个软件</vt:lpstr>
      <vt:lpstr>基 本 现 状</vt:lpstr>
      <vt:lpstr>基本理念 领域专家是怎样炼成的？</vt:lpstr>
      <vt:lpstr>Position of our course</vt:lpstr>
      <vt:lpstr>Position of our course</vt:lpstr>
      <vt:lpstr>软件测试的位置</vt:lpstr>
      <vt:lpstr>软件测试概论</vt:lpstr>
      <vt:lpstr>1 软件质量</vt:lpstr>
      <vt:lpstr>1 软件质量特性类图 </vt:lpstr>
      <vt:lpstr>2 错误/缺陷无处不在</vt:lpstr>
      <vt:lpstr>2 软件缺陷和软件故障案例</vt:lpstr>
      <vt:lpstr>2 软件缺陷是什么</vt:lpstr>
      <vt:lpstr>2 软件缺陷与故障（续）</vt:lpstr>
      <vt:lpstr>2 软件缺陷与故障（续）</vt:lpstr>
      <vt:lpstr>2 软件缺陷产生的原因</vt:lpstr>
      <vt:lpstr>2 软件测试和缺陷修复的代价</vt:lpstr>
      <vt:lpstr>2 软件缺陷管理</vt:lpstr>
      <vt:lpstr>小测试</vt:lpstr>
      <vt:lpstr>简单程序的现场编写与互查 </vt:lpstr>
      <vt:lpstr>3 软件测试的定义</vt:lpstr>
      <vt:lpstr>3 软件测试的定义</vt:lpstr>
      <vt:lpstr>3 软件测试的定义（续）</vt:lpstr>
      <vt:lpstr>3 软件测试的定义7（续）</vt:lpstr>
      <vt:lpstr>3 软件测试的定义7（续）</vt:lpstr>
      <vt:lpstr>PowerPoint 演示文稿</vt:lpstr>
      <vt:lpstr>PowerPoint 演示文稿</vt:lpstr>
      <vt:lpstr>3 Definition 1 [Myers79] </vt:lpstr>
      <vt:lpstr>3 Definition 2 [Hetzel88]</vt:lpstr>
      <vt:lpstr>3 Definition 3 [Wikipedia] </vt:lpstr>
      <vt:lpstr>3 Definition 4 [worldIQ.com]</vt:lpstr>
      <vt:lpstr>3 Definition 5(SWEBOK2014)</vt:lpstr>
      <vt:lpstr>4 Testing exists everywhere</vt:lpstr>
      <vt:lpstr>4 Everyone is a tester</vt:lpstr>
      <vt:lpstr>4 他山之石,可以功玉（讨论）</vt:lpstr>
      <vt:lpstr>5 软件测试的关键问题--测试活动</vt:lpstr>
      <vt:lpstr>5 寻找最小有效测试用例集</vt:lpstr>
      <vt:lpstr>5 真理面前，我们都是盲人</vt:lpstr>
      <vt:lpstr>软件测试方法体系</vt:lpstr>
      <vt:lpstr>5 软件测试方法</vt:lpstr>
      <vt:lpstr>5 软件测试的分类 </vt:lpstr>
      <vt:lpstr>白盒测试法(10)和黑盒测试法(6)</vt:lpstr>
      <vt:lpstr>5 软件测试的分类</vt:lpstr>
      <vt:lpstr>5 不同阶段的测试(9)</vt:lpstr>
      <vt:lpstr>5 不同应用软件的测试（10+）</vt:lpstr>
      <vt:lpstr>5 不同测试技术（30+）</vt:lpstr>
      <vt:lpstr>5 不同方面的测试（30+）</vt:lpstr>
      <vt:lpstr>Changhai Nie, Hareton Leung. A Framework of Understanding Software Testing.</vt:lpstr>
      <vt:lpstr>Our road map</vt:lpstr>
      <vt:lpstr>Our road map</vt:lpstr>
      <vt:lpstr>Our road map</vt:lpstr>
      <vt:lpstr>PowerPoint 演示文稿</vt:lpstr>
      <vt:lpstr>6-1 软件测试的对象</vt:lpstr>
      <vt:lpstr>  6-2 软件测试的目的</vt:lpstr>
      <vt:lpstr>Purpose of testing</vt:lpstr>
      <vt:lpstr>6-3 软件测试的意义</vt:lpstr>
      <vt:lpstr> 6-4 软件测试的原则</vt:lpstr>
      <vt:lpstr>7 测试信息流程</vt:lpstr>
      <vt:lpstr>测试信息流</vt:lpstr>
      <vt:lpstr>A typical procedure for CT</vt:lpstr>
      <vt:lpstr>软件测试的周期性</vt:lpstr>
      <vt:lpstr>测试停止的依据（标准）</vt:lpstr>
      <vt:lpstr>8 软件开发模型中的软件测试</vt:lpstr>
      <vt:lpstr>8 软件开发模式</vt:lpstr>
      <vt:lpstr>8 软件开发模式（续）</vt:lpstr>
      <vt:lpstr>8 软件开发模式（续）</vt:lpstr>
      <vt:lpstr>8 软件开发模式（续）</vt:lpstr>
      <vt:lpstr>8 软件开发模式（续）</vt:lpstr>
      <vt:lpstr>8 软件开发模式（续）</vt:lpstr>
      <vt:lpstr>8 软件开发模式（续）</vt:lpstr>
      <vt:lpstr>8 软件开发模式（续）</vt:lpstr>
      <vt:lpstr>8-6 敏捷方法之极限编程</vt:lpstr>
      <vt:lpstr>8-6 XP基本思想和原则</vt:lpstr>
      <vt:lpstr>9 测试模型</vt:lpstr>
      <vt:lpstr>9 软件开发与软件测试的关系</vt:lpstr>
      <vt:lpstr>9 V模型</vt:lpstr>
      <vt:lpstr>9 W模型</vt:lpstr>
      <vt:lpstr>9 X模型</vt:lpstr>
      <vt:lpstr>9 软件开发与软件测试的关系（续）</vt:lpstr>
      <vt:lpstr>9 软件开发与软件测试的关系（续）</vt:lpstr>
      <vt:lpstr>10 软件测试的研究</vt:lpstr>
      <vt:lpstr>2000 FSE, Mary Jean Harrold</vt:lpstr>
      <vt:lpstr>          2007 FSE, Antonia Bertolino</vt:lpstr>
      <vt:lpstr>Changhai Nie, Hareton Leung. A Framework of Understanding Software Testing. 2014</vt:lpstr>
      <vt:lpstr>PowerPoint 演示文稿</vt:lpstr>
      <vt:lpstr>11-1 讨论1</vt:lpstr>
      <vt:lpstr>测试员应具备的素质</vt:lpstr>
      <vt:lpstr>测试员应具备的素质</vt:lpstr>
      <vt:lpstr>软件测试知识体</vt:lpstr>
      <vt:lpstr>11-2 讨论2</vt:lpstr>
      <vt:lpstr>2014 Guide to SEKA</vt:lpstr>
      <vt:lpstr>12 软件测试的工具</vt:lpstr>
      <vt:lpstr>Tool support</vt:lpstr>
      <vt:lpstr>13 软件测试的管理</vt:lpstr>
      <vt:lpstr>— Hierarchy of instantiated test management processes</vt:lpstr>
      <vt:lpstr>14-1 软件测试概念发展简史</vt:lpstr>
      <vt:lpstr>14-2软件测试的发展趋势</vt:lpstr>
      <vt:lpstr>14-3 Ultimate goal of testing workers Elaine Jessica Weyuker </vt:lpstr>
      <vt:lpstr>15 Standards on Testing </vt:lpstr>
      <vt:lpstr>Standards on Testing</vt:lpstr>
      <vt:lpstr>Standards on Testing</vt:lpstr>
      <vt:lpstr>Standards on Testing</vt:lpstr>
      <vt:lpstr>Definitions1 </vt:lpstr>
      <vt:lpstr>Definitions 2</vt:lpstr>
      <vt:lpstr>Mature (or “Good”) Test Process has</vt:lpstr>
      <vt:lpstr>思考题</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software tesing</dc:title>
  <dc:creator>User</dc:creator>
  <cp:lastModifiedBy>乐岩 黄</cp:lastModifiedBy>
  <cp:revision>489</cp:revision>
  <dcterms:created xsi:type="dcterms:W3CDTF">2010-07-01T05:56:02Z</dcterms:created>
  <dcterms:modified xsi:type="dcterms:W3CDTF">2024-09-15T06:59:19Z</dcterms:modified>
</cp:coreProperties>
</file>